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8" r:id="rId5"/>
    <p:sldId id="273" r:id="rId6"/>
    <p:sldId id="259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5AE7-0374-4610-8DC3-5DF2E62BAE68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CA2BA-9225-47B9-B05B-133554D9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F0BB8B1-3700-48D2-9FDF-AD934BAC005A}" type="slidenum">
              <a:rPr lang="en-US">
                <a:latin typeface="Comic Sans MS" pitchFamily="66" charset="0"/>
              </a:rPr>
              <a:pPr/>
              <a:t>2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C53909-F2DB-4A59-8740-27BCEAA88B4B}" type="slidenum">
              <a:rPr lang="en-US">
                <a:latin typeface="Comic Sans MS" pitchFamily="66" charset="0"/>
              </a:rPr>
              <a:pPr/>
              <a:t>4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FA7222C-17D9-4872-AA1D-E527125A28AE}" type="slidenum">
              <a:rPr lang="en-US" altLang="zh-CN">
                <a:latin typeface="Comic Sans MS" pitchFamily="66" charset="0"/>
              </a:rPr>
              <a:pPr/>
              <a:t>6</a:t>
            </a:fld>
            <a:endParaRPr lang="en-US" altLang="zh-CN">
              <a:latin typeface="Comic Sans MS" pitchFamily="66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4045B562-3236-41E0-BD49-D49E82E93C75}" type="slidenum">
              <a:rPr lang="en-US"/>
              <a:pPr eaLnBrk="0" hangingPunct="0"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3135313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2954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>
              <a:defRPr/>
            </a:pPr>
            <a:fld id="{9E5C96FB-A5D9-4C69-850B-4CE7B9EE8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FD84-0700-4492-A3C8-E8C58C23B5FA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EA97-9290-4130-AA8C-0DFB8381D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Angelica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kresnamurti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M.Farm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., Apt.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345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403350" y="6237288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(Braunwald, 2013)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1619250" y="33337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sz="3600" b="1"/>
              <a:t>Diuretika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6"/>
          <p:cNvSpPr txBox="1">
            <a:spLocks noChangeArrowheads="1"/>
          </p:cNvSpPr>
          <p:nvPr/>
        </p:nvSpPr>
        <p:spPr bwMode="auto">
          <a:xfrm>
            <a:off x="2484438" y="404813"/>
            <a:ext cx="3959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ALGORITMA Tx HT</a:t>
            </a:r>
          </a:p>
        </p:txBody>
      </p:sp>
      <p:sp>
        <p:nvSpPr>
          <p:cNvPr id="71682" name="AutoShape 7"/>
          <p:cNvSpPr>
            <a:spLocks noChangeArrowheads="1"/>
          </p:cNvSpPr>
          <p:nvPr/>
        </p:nvSpPr>
        <p:spPr bwMode="auto">
          <a:xfrm>
            <a:off x="2794000" y="1149350"/>
            <a:ext cx="3157538" cy="457200"/>
          </a:xfrm>
          <a:prstGeom prst="flowChartPreparation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Lifestyle Modifications</a:t>
            </a:r>
          </a:p>
        </p:txBody>
      </p:sp>
      <p:sp>
        <p:nvSpPr>
          <p:cNvPr id="71683" name="Text Box 8"/>
          <p:cNvSpPr txBox="1">
            <a:spLocks noChangeArrowheads="1"/>
          </p:cNvSpPr>
          <p:nvPr/>
        </p:nvSpPr>
        <p:spPr bwMode="auto">
          <a:xfrm>
            <a:off x="2124075" y="1916113"/>
            <a:ext cx="5308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Not at Goal Blood Pressure (&lt;140/90 mmHg) </a:t>
            </a:r>
            <a:br>
              <a:rPr lang="en-US" sz="1200" b="1" dirty="0">
                <a:latin typeface="Arial" pitchFamily="34" charset="0"/>
              </a:rPr>
            </a:br>
            <a:r>
              <a:rPr lang="en-US" sz="1200" b="1" dirty="0">
                <a:latin typeface="Arial" pitchFamily="34" charset="0"/>
              </a:rPr>
              <a:t>(&lt;130/80 mmHg for those with diabetes or chronic kidney disease)</a:t>
            </a:r>
            <a:endParaRPr lang="en-US" sz="900" b="1" i="1" dirty="0">
              <a:latin typeface="Arial" pitchFamily="34" charset="0"/>
            </a:endParaRPr>
          </a:p>
        </p:txBody>
      </p:sp>
      <p:sp>
        <p:nvSpPr>
          <p:cNvPr id="71684" name="AutoShape 9"/>
          <p:cNvSpPr>
            <a:spLocks noChangeArrowheads="1"/>
          </p:cNvSpPr>
          <p:nvPr/>
        </p:nvSpPr>
        <p:spPr bwMode="auto">
          <a:xfrm>
            <a:off x="2843213" y="2708275"/>
            <a:ext cx="3154362" cy="457200"/>
          </a:xfrm>
          <a:prstGeom prst="flowChartPreparation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</a:rPr>
              <a:t>Initial Drug Choices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3357563"/>
            <a:ext cx="5421313" cy="1987550"/>
            <a:chOff x="217" y="1859"/>
            <a:chExt cx="3415" cy="1252"/>
          </a:xfrm>
        </p:grpSpPr>
        <p:cxnSp>
          <p:nvCxnSpPr>
            <p:cNvPr id="71714" name="AutoShape 11"/>
            <p:cNvCxnSpPr>
              <a:cxnSpLocks noChangeShapeType="1"/>
              <a:stCxn id="71716" idx="0"/>
              <a:endCxn id="71717" idx="2"/>
            </p:cNvCxnSpPr>
            <p:nvPr/>
          </p:nvCxnSpPr>
          <p:spPr bwMode="auto">
            <a:xfrm rot="-5400000">
              <a:off x="1406" y="1918"/>
              <a:ext cx="170" cy="8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sp>
          <p:nvSpPr>
            <p:cNvPr id="71715" name="AutoShape 12"/>
            <p:cNvSpPr>
              <a:spLocks noChangeArrowheads="1"/>
            </p:cNvSpPr>
            <p:nvPr/>
          </p:nvSpPr>
          <p:spPr bwMode="auto">
            <a:xfrm>
              <a:off x="1974" y="2447"/>
              <a:ext cx="1658" cy="66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</a:rPr>
                <a:t>Stage 2 Hypertension</a:t>
              </a:r>
              <a:r>
                <a:rPr lang="en-US" sz="1200">
                  <a:latin typeface="Arial" pitchFamily="34" charset="0"/>
                </a:rPr>
                <a:t> </a:t>
              </a:r>
              <a:br>
                <a:rPr lang="en-US" sz="1200">
                  <a:latin typeface="Arial" pitchFamily="34" charset="0"/>
                </a:rPr>
              </a:br>
              <a:r>
                <a:rPr lang="en-US" sz="1100">
                  <a:latin typeface="Arial" pitchFamily="34" charset="0"/>
                </a:rPr>
                <a:t>(SBP </a:t>
              </a:r>
              <a:r>
                <a:rPr lang="en-US" sz="1100" u="sng">
                  <a:latin typeface="Arial" pitchFamily="34" charset="0"/>
                </a:rPr>
                <a:t>&gt;</a:t>
              </a:r>
              <a:r>
                <a:rPr lang="en-US" sz="1100">
                  <a:latin typeface="Arial" pitchFamily="34" charset="0"/>
                </a:rPr>
                <a:t>160 or DBP </a:t>
              </a:r>
              <a:r>
                <a:rPr lang="en-US" sz="1100" u="sng">
                  <a:latin typeface="Arial" pitchFamily="34" charset="0"/>
                </a:rPr>
                <a:t>&gt;</a:t>
              </a:r>
              <a:r>
                <a:rPr lang="en-US" sz="1100">
                  <a:latin typeface="Arial" pitchFamily="34" charset="0"/>
                </a:rPr>
                <a:t>100 m</a:t>
              </a:r>
              <a:r>
                <a:rPr lang="en-US" sz="1100">
                  <a:latin typeface="Arial" pitchFamily="34" charset="0"/>
                  <a:cs typeface="Arial" pitchFamily="34" charset="0"/>
                </a:rPr>
                <a:t>mHg) </a:t>
              </a:r>
              <a:br>
                <a:rPr lang="en-US" sz="1100">
                  <a:latin typeface="Arial" pitchFamily="34" charset="0"/>
                  <a:cs typeface="Arial" pitchFamily="34" charset="0"/>
                </a:rPr>
              </a:br>
              <a:r>
                <a:rPr lang="en-US" sz="1100">
                  <a:latin typeface="Arial" pitchFamily="34" charset="0"/>
                  <a:cs typeface="Arial" pitchFamily="34" charset="0"/>
                </a:rPr>
                <a:t>2-drug combination for most (usually thiazide-type diuretic and </a:t>
              </a:r>
              <a:br>
                <a:rPr lang="en-US" sz="1100">
                  <a:latin typeface="Arial" pitchFamily="34" charset="0"/>
                  <a:cs typeface="Arial" pitchFamily="34" charset="0"/>
                </a:rPr>
              </a:br>
              <a:r>
                <a:rPr lang="en-US" sz="1100">
                  <a:latin typeface="Arial" pitchFamily="34" charset="0"/>
                  <a:cs typeface="Arial" pitchFamily="34" charset="0"/>
                </a:rPr>
                <a:t>ACEI, or ARB, or BB, or CCB)</a:t>
              </a:r>
            </a:p>
          </p:txBody>
        </p:sp>
        <p:sp>
          <p:nvSpPr>
            <p:cNvPr id="71716" name="AutoShape 13"/>
            <p:cNvSpPr>
              <a:spLocks noChangeArrowheads="1"/>
            </p:cNvSpPr>
            <p:nvPr/>
          </p:nvSpPr>
          <p:spPr bwMode="auto">
            <a:xfrm>
              <a:off x="217" y="2447"/>
              <a:ext cx="1660" cy="66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</a:rPr>
                <a:t>Stage 1 Hypertension</a:t>
              </a:r>
              <a:br>
                <a:rPr lang="en-US" sz="1200" b="1">
                  <a:latin typeface="Arial" pitchFamily="34" charset="0"/>
                </a:rPr>
              </a:br>
              <a:r>
                <a:rPr lang="en-US" sz="1100">
                  <a:latin typeface="Arial" pitchFamily="34" charset="0"/>
                </a:rPr>
                <a:t>(SBP 140</a:t>
              </a:r>
              <a:r>
                <a:rPr lang="en-US" sz="1100">
                  <a:latin typeface="Arial" pitchFamily="34" charset="0"/>
                  <a:cs typeface="Arial" pitchFamily="34" charset="0"/>
                </a:rPr>
                <a:t>–159 or DBP 90–99 mmHg)</a:t>
              </a:r>
              <a:br>
                <a:rPr lang="en-US" sz="1100">
                  <a:latin typeface="Arial" pitchFamily="34" charset="0"/>
                  <a:cs typeface="Arial" pitchFamily="34" charset="0"/>
                </a:rPr>
              </a:br>
              <a:r>
                <a:rPr lang="en-US" sz="1100">
                  <a:latin typeface="Arial" pitchFamily="34" charset="0"/>
                  <a:cs typeface="Arial" pitchFamily="34" charset="0"/>
                </a:rPr>
                <a:t> Thiazide-type diuretics for most. </a:t>
              </a:r>
              <a:br>
                <a:rPr lang="en-US" sz="1100">
                  <a:latin typeface="Arial" pitchFamily="34" charset="0"/>
                  <a:cs typeface="Arial" pitchFamily="34" charset="0"/>
                </a:rPr>
              </a:br>
              <a:r>
                <a:rPr lang="en-US" sz="1100">
                  <a:latin typeface="Arial" pitchFamily="34" charset="0"/>
                  <a:cs typeface="Arial" pitchFamily="34" charset="0"/>
                </a:rPr>
                <a:t>May consider ACEI, ARB, BB, CCB, </a:t>
              </a:r>
              <a:br>
                <a:rPr lang="en-US" sz="1100">
                  <a:latin typeface="Arial" pitchFamily="34" charset="0"/>
                  <a:cs typeface="Arial" pitchFamily="34" charset="0"/>
                </a:rPr>
              </a:br>
              <a:r>
                <a:rPr lang="en-US" sz="1100">
                  <a:latin typeface="Arial" pitchFamily="34" charset="0"/>
                  <a:cs typeface="Arial" pitchFamily="34" charset="0"/>
                </a:rPr>
                <a:t>or combination.</a:t>
              </a:r>
            </a:p>
          </p:txBody>
        </p:sp>
        <p:sp>
          <p:nvSpPr>
            <p:cNvPr id="71717" name="Text Box 14"/>
            <p:cNvSpPr txBox="1">
              <a:spLocks noChangeArrowheads="1"/>
            </p:cNvSpPr>
            <p:nvPr/>
          </p:nvSpPr>
          <p:spPr bwMode="auto">
            <a:xfrm>
              <a:off x="1406" y="1983"/>
              <a:ext cx="1056" cy="29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latin typeface="Arial" pitchFamily="34" charset="0"/>
                </a:rPr>
                <a:t>Without Compelling </a:t>
              </a:r>
              <a:br>
                <a:rPr lang="en-US" sz="1200" b="1" dirty="0">
                  <a:latin typeface="Arial" pitchFamily="34" charset="0"/>
                </a:rPr>
              </a:br>
              <a:r>
                <a:rPr lang="en-US" sz="1200" b="1" dirty="0">
                  <a:latin typeface="Arial" pitchFamily="34" charset="0"/>
                </a:rPr>
                <a:t>Indications</a:t>
              </a:r>
            </a:p>
          </p:txBody>
        </p:sp>
        <p:cxnSp>
          <p:nvCxnSpPr>
            <p:cNvPr id="71718" name="AutoShape 15"/>
            <p:cNvCxnSpPr>
              <a:cxnSpLocks noChangeShapeType="1"/>
              <a:stCxn id="71715" idx="0"/>
              <a:endCxn id="71717" idx="2"/>
            </p:cNvCxnSpPr>
            <p:nvPr/>
          </p:nvCxnSpPr>
          <p:spPr bwMode="auto">
            <a:xfrm rot="5400000" flipH="1">
              <a:off x="2284" y="1927"/>
              <a:ext cx="170" cy="86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cxnSp>
          <p:nvCxnSpPr>
            <p:cNvPr id="71719" name="AutoShape 16"/>
            <p:cNvCxnSpPr>
              <a:cxnSpLocks noChangeShapeType="1"/>
              <a:stCxn id="71717" idx="0"/>
            </p:cNvCxnSpPr>
            <p:nvPr/>
          </p:nvCxnSpPr>
          <p:spPr bwMode="auto">
            <a:xfrm rot="-5400000">
              <a:off x="2307" y="1486"/>
              <a:ext cx="124" cy="87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24300" y="3357563"/>
            <a:ext cx="4351338" cy="1968500"/>
            <a:chOff x="2804" y="1859"/>
            <a:chExt cx="2741" cy="1240"/>
          </a:xfrm>
        </p:grpSpPr>
        <p:cxnSp>
          <p:nvCxnSpPr>
            <p:cNvPr id="71710" name="AutoShape 18"/>
            <p:cNvCxnSpPr>
              <a:cxnSpLocks noChangeShapeType="1"/>
              <a:stCxn id="71712" idx="2"/>
              <a:endCxn id="71711" idx="0"/>
            </p:cNvCxnSpPr>
            <p:nvPr/>
          </p:nvCxnSpPr>
          <p:spPr bwMode="auto">
            <a:xfrm>
              <a:off x="4716" y="2277"/>
              <a:ext cx="0" cy="16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71711" name="AutoShape 19"/>
            <p:cNvSpPr>
              <a:spLocks noChangeArrowheads="1"/>
            </p:cNvSpPr>
            <p:nvPr/>
          </p:nvSpPr>
          <p:spPr bwMode="auto">
            <a:xfrm>
              <a:off x="3887" y="2437"/>
              <a:ext cx="1658" cy="66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</a:rPr>
                <a:t>Drug(s) for the compelling indications </a:t>
              </a:r>
            </a:p>
            <a:p>
              <a:pPr eaLnBrk="0" hangingPunct="0">
                <a:spcBef>
                  <a:spcPct val="25000"/>
                </a:spcBef>
              </a:pPr>
              <a:r>
                <a:rPr lang="en-US" sz="1100">
                  <a:latin typeface="Arial" pitchFamily="34" charset="0"/>
                </a:rPr>
                <a:t>Other antihypertensive drugs (diuretics, ACEI, ARB, BB, CCB) </a:t>
              </a:r>
              <a:br>
                <a:rPr lang="en-US" sz="1100">
                  <a:latin typeface="Arial" pitchFamily="34" charset="0"/>
                </a:rPr>
              </a:br>
              <a:r>
                <a:rPr lang="en-US" sz="1100">
                  <a:latin typeface="Arial" pitchFamily="34" charset="0"/>
                </a:rPr>
                <a:t>as needed. </a:t>
              </a:r>
              <a:endParaRPr lang="en-US" sz="1100"/>
            </a:p>
          </p:txBody>
        </p:sp>
        <p:sp>
          <p:nvSpPr>
            <p:cNvPr id="71712" name="Text Box 20"/>
            <p:cNvSpPr txBox="1">
              <a:spLocks noChangeArrowheads="1"/>
            </p:cNvSpPr>
            <p:nvPr/>
          </p:nvSpPr>
          <p:spPr bwMode="auto">
            <a:xfrm>
              <a:off x="4188" y="1983"/>
              <a:ext cx="1056" cy="29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</a:rPr>
                <a:t>With Compelling </a:t>
              </a:r>
              <a:br>
                <a:rPr lang="en-US" sz="1200" b="1">
                  <a:latin typeface="Arial" pitchFamily="34" charset="0"/>
                </a:rPr>
              </a:br>
              <a:r>
                <a:rPr lang="en-US" sz="1200" b="1">
                  <a:latin typeface="Arial" pitchFamily="34" charset="0"/>
                </a:rPr>
                <a:t>Indications</a:t>
              </a:r>
            </a:p>
          </p:txBody>
        </p:sp>
        <p:cxnSp>
          <p:nvCxnSpPr>
            <p:cNvPr id="71713" name="AutoShape 21"/>
            <p:cNvCxnSpPr>
              <a:cxnSpLocks noChangeShapeType="1"/>
              <a:endCxn id="71712" idx="0"/>
            </p:cNvCxnSpPr>
            <p:nvPr/>
          </p:nvCxnSpPr>
          <p:spPr bwMode="auto">
            <a:xfrm rot="16200000" flipH="1">
              <a:off x="3698" y="965"/>
              <a:ext cx="124" cy="19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19250" y="5340350"/>
            <a:ext cx="5832475" cy="1517650"/>
            <a:chOff x="1047" y="3099"/>
            <a:chExt cx="3669" cy="956"/>
          </a:xfrm>
        </p:grpSpPr>
        <p:cxnSp>
          <p:nvCxnSpPr>
            <p:cNvPr id="71704" name="AutoShape 23"/>
            <p:cNvCxnSpPr>
              <a:cxnSpLocks noChangeShapeType="1"/>
              <a:stCxn id="71707" idx="2"/>
              <a:endCxn id="71708" idx="0"/>
            </p:cNvCxnSpPr>
            <p:nvPr/>
          </p:nvCxnSpPr>
          <p:spPr bwMode="auto">
            <a:xfrm>
              <a:off x="2803" y="3566"/>
              <a:ext cx="0" cy="74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1705" name="AutoShape 24"/>
            <p:cNvCxnSpPr>
              <a:cxnSpLocks noChangeShapeType="1"/>
              <a:endCxn id="71707" idx="0"/>
            </p:cNvCxnSpPr>
            <p:nvPr/>
          </p:nvCxnSpPr>
          <p:spPr bwMode="auto">
            <a:xfrm rot="16200000" flipH="1">
              <a:off x="1841" y="2317"/>
              <a:ext cx="167" cy="1756"/>
            </a:xfrm>
            <a:prstGeom prst="bentConnector3">
              <a:avLst>
                <a:gd name="adj1" fmla="val 49699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cxnSp>
          <p:nvCxnSpPr>
            <p:cNvPr id="71706" name="AutoShape 25"/>
            <p:cNvCxnSpPr>
              <a:cxnSpLocks noChangeShapeType="1"/>
              <a:endCxn id="71707" idx="0"/>
            </p:cNvCxnSpPr>
            <p:nvPr/>
          </p:nvCxnSpPr>
          <p:spPr bwMode="auto">
            <a:xfrm rot="5400000">
              <a:off x="3670" y="2232"/>
              <a:ext cx="179" cy="1913"/>
            </a:xfrm>
            <a:prstGeom prst="bentConnector3">
              <a:avLst>
                <a:gd name="adj1" fmla="val 5363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sp>
          <p:nvSpPr>
            <p:cNvPr id="71707" name="AutoShape 26"/>
            <p:cNvSpPr>
              <a:spLocks noChangeArrowheads="1"/>
            </p:cNvSpPr>
            <p:nvPr/>
          </p:nvSpPr>
          <p:spPr bwMode="auto">
            <a:xfrm>
              <a:off x="1809" y="3278"/>
              <a:ext cx="1987" cy="288"/>
            </a:xfrm>
            <a:prstGeom prst="flowChartPreparati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latin typeface="Arial" pitchFamily="34" charset="0"/>
                </a:rPr>
                <a:t>Not at Goal </a:t>
              </a:r>
              <a:br>
                <a:rPr lang="en-US" sz="1200" b="1" dirty="0">
                  <a:latin typeface="Arial" pitchFamily="34" charset="0"/>
                </a:rPr>
              </a:br>
              <a:r>
                <a:rPr lang="en-US" sz="1200" b="1" dirty="0">
                  <a:latin typeface="Arial" pitchFamily="34" charset="0"/>
                </a:rPr>
                <a:t>Blood Pressure</a:t>
              </a:r>
            </a:p>
          </p:txBody>
        </p:sp>
        <p:sp>
          <p:nvSpPr>
            <p:cNvPr id="71708" name="AutoShape 27"/>
            <p:cNvSpPr>
              <a:spLocks noChangeArrowheads="1"/>
            </p:cNvSpPr>
            <p:nvPr/>
          </p:nvSpPr>
          <p:spPr bwMode="auto">
            <a:xfrm>
              <a:off x="1603" y="3640"/>
              <a:ext cx="2400" cy="41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Optimize dosages or add additional drugs </a:t>
              </a:r>
              <a:br>
                <a:rPr lang="en-US" sz="1200">
                  <a:latin typeface="Arial" pitchFamily="34" charset="0"/>
                </a:rPr>
              </a:br>
              <a:r>
                <a:rPr lang="en-US" sz="1200">
                  <a:latin typeface="Arial" pitchFamily="34" charset="0"/>
                </a:rPr>
                <a:t>until goal blood pressure is achieved.</a:t>
              </a:r>
              <a:br>
                <a:rPr lang="en-US" sz="1200">
                  <a:latin typeface="Arial" pitchFamily="34" charset="0"/>
                </a:rPr>
              </a:br>
              <a:r>
                <a:rPr lang="en-US" sz="1200">
                  <a:latin typeface="Arial" pitchFamily="34" charset="0"/>
                </a:rPr>
                <a:t>Consider consultation with hypertension specialist.</a:t>
              </a:r>
              <a:endParaRPr lang="en-US" sz="900" i="1">
                <a:latin typeface="Arial" pitchFamily="34" charset="0"/>
              </a:endParaRPr>
            </a:p>
          </p:txBody>
        </p:sp>
        <p:cxnSp>
          <p:nvCxnSpPr>
            <p:cNvPr id="71709" name="AutoShape 28"/>
            <p:cNvCxnSpPr>
              <a:cxnSpLocks noChangeShapeType="1"/>
              <a:endCxn id="71707" idx="0"/>
            </p:cNvCxnSpPr>
            <p:nvPr/>
          </p:nvCxnSpPr>
          <p:spPr bwMode="auto">
            <a:xfrm rot="5400000">
              <a:off x="2718" y="3194"/>
              <a:ext cx="169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71688" name="Line 30"/>
          <p:cNvSpPr>
            <a:spLocks noChangeShapeType="1"/>
          </p:cNvSpPr>
          <p:nvPr/>
        </p:nvSpPr>
        <p:spPr bwMode="auto">
          <a:xfrm>
            <a:off x="4427538" y="17002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89" name="Line 31"/>
          <p:cNvSpPr>
            <a:spLocks noChangeShapeType="1"/>
          </p:cNvSpPr>
          <p:nvPr/>
        </p:nvSpPr>
        <p:spPr bwMode="auto">
          <a:xfrm>
            <a:off x="4427538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0" name="Line 32"/>
          <p:cNvSpPr>
            <a:spLocks noChangeShapeType="1"/>
          </p:cNvSpPr>
          <p:nvPr/>
        </p:nvSpPr>
        <p:spPr bwMode="auto">
          <a:xfrm>
            <a:off x="4427538" y="32131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33"/>
          <p:cNvSpPr>
            <a:spLocks noChangeShapeType="1"/>
          </p:cNvSpPr>
          <p:nvPr/>
        </p:nvSpPr>
        <p:spPr bwMode="auto">
          <a:xfrm>
            <a:off x="2627313" y="3357563"/>
            <a:ext cx="424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Line 35"/>
          <p:cNvSpPr>
            <a:spLocks noChangeShapeType="1"/>
          </p:cNvSpPr>
          <p:nvPr/>
        </p:nvSpPr>
        <p:spPr bwMode="auto">
          <a:xfrm>
            <a:off x="2590800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Line 36"/>
          <p:cNvSpPr>
            <a:spLocks noChangeShapeType="1"/>
          </p:cNvSpPr>
          <p:nvPr/>
        </p:nvSpPr>
        <p:spPr bwMode="auto">
          <a:xfrm>
            <a:off x="6877050" y="33575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39"/>
          <p:cNvSpPr>
            <a:spLocks noChangeShapeType="1"/>
          </p:cNvSpPr>
          <p:nvPr/>
        </p:nvSpPr>
        <p:spPr bwMode="auto">
          <a:xfrm>
            <a:off x="6877050" y="40052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40"/>
          <p:cNvSpPr>
            <a:spLocks noChangeShapeType="1"/>
          </p:cNvSpPr>
          <p:nvPr/>
        </p:nvSpPr>
        <p:spPr bwMode="auto">
          <a:xfrm>
            <a:off x="1403350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41"/>
          <p:cNvSpPr>
            <a:spLocks noChangeShapeType="1"/>
          </p:cNvSpPr>
          <p:nvPr/>
        </p:nvSpPr>
        <p:spPr bwMode="auto">
          <a:xfrm>
            <a:off x="6948488" y="53736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42"/>
          <p:cNvSpPr>
            <a:spLocks noChangeShapeType="1"/>
          </p:cNvSpPr>
          <p:nvPr/>
        </p:nvSpPr>
        <p:spPr bwMode="auto">
          <a:xfrm>
            <a:off x="1403350" y="5516563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44"/>
          <p:cNvSpPr>
            <a:spLocks noChangeShapeType="1"/>
          </p:cNvSpPr>
          <p:nvPr/>
        </p:nvSpPr>
        <p:spPr bwMode="auto">
          <a:xfrm>
            <a:off x="4356100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Line 45"/>
          <p:cNvSpPr>
            <a:spLocks noChangeShapeType="1"/>
          </p:cNvSpPr>
          <p:nvPr/>
        </p:nvSpPr>
        <p:spPr bwMode="auto">
          <a:xfrm>
            <a:off x="1331913" y="414972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0" name="Line 46"/>
          <p:cNvSpPr>
            <a:spLocks noChangeShapeType="1"/>
          </p:cNvSpPr>
          <p:nvPr/>
        </p:nvSpPr>
        <p:spPr bwMode="auto">
          <a:xfrm>
            <a:off x="1331913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1" name="Line 47"/>
          <p:cNvSpPr>
            <a:spLocks noChangeShapeType="1"/>
          </p:cNvSpPr>
          <p:nvPr/>
        </p:nvSpPr>
        <p:spPr bwMode="auto">
          <a:xfrm>
            <a:off x="2555875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2" name="Line 48"/>
          <p:cNvSpPr>
            <a:spLocks noChangeShapeType="1"/>
          </p:cNvSpPr>
          <p:nvPr/>
        </p:nvSpPr>
        <p:spPr bwMode="auto">
          <a:xfrm>
            <a:off x="4427538" y="5373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03" name="TextBox 1"/>
          <p:cNvSpPr txBox="1">
            <a:spLocks noChangeArrowheads="1"/>
          </p:cNvSpPr>
          <p:nvPr/>
        </p:nvSpPr>
        <p:spPr bwMode="auto">
          <a:xfrm>
            <a:off x="6659563" y="5853113"/>
            <a:ext cx="230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dirty="0"/>
              <a:t>(JNC-7, </a:t>
            </a:r>
            <a:r>
              <a:rPr lang="id-ID" dirty="0" smtClean="0"/>
              <a:t>20</a:t>
            </a:r>
            <a:r>
              <a:rPr lang="en-US" dirty="0" smtClean="0"/>
              <a:t>03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25500"/>
            <a:ext cx="77152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1979613" y="5937250"/>
            <a:ext cx="496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(Pharmacy Therapy,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713AE38-C9DA-49B2-94FA-8FDB4CD640DA}" type="slidenum">
              <a:rPr lang="en-US" sz="1400">
                <a:solidFill>
                  <a:schemeClr val="tx2"/>
                </a:solidFill>
                <a:latin typeface="Arial" pitchFamily="34" charset="0"/>
              </a:rPr>
              <a:pPr/>
              <a:t>13</a:t>
            </a:fld>
            <a:endParaRPr lang="en-US" sz="1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525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ABCD Compare &amp; Contrast</a:t>
            </a:r>
            <a:r>
              <a:rPr lang="id-ID" sz="28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(Braunwald</a:t>
            </a:r>
            <a:r>
              <a:rPr lang="id-ID" sz="2800" b="1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id-ID" sz="2800" b="1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2013</a:t>
            </a:r>
            <a:r>
              <a:rPr lang="id-ID" sz="28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579740" name="Group 156"/>
          <p:cNvGraphicFramePr>
            <a:graphicFrameLocks noGrp="1"/>
          </p:cNvGraphicFramePr>
          <p:nvPr/>
        </p:nvGraphicFramePr>
        <p:xfrm>
          <a:off x="304800" y="990600"/>
          <a:ext cx="8458200" cy="5257803"/>
        </p:xfrm>
        <a:graphic>
          <a:graphicData uri="http://schemas.openxmlformats.org/drawingml/2006/table">
            <a:tbl>
              <a:tblPr/>
              <a:tblGrid>
                <a:gridCol w="1817688"/>
                <a:gridCol w="1549400"/>
                <a:gridCol w="1644650"/>
                <a:gridCol w="1754187"/>
                <a:gridCol w="1692275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Parameter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Diuretic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ACEi, ARB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S Mincho" pitchFamily="49" charset="-128"/>
                          <a:ea typeface="MS Mincho" pitchFamily="49" charset="-128"/>
                        </a:rPr>
                        <a:t>β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blocker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Blocker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Ischemia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LVH, LVF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CV Mortality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Improves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Increases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Heart rate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Bradycardia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Use in DM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Lipid effects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Excellent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Neutral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Fluid &amp; 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Enhances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Vasoconstr.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Vasodilatory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K ex / bronchi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Enhances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Bronchospa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UA / Conduct.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↑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Uric acid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 Mincho" pitchFamily="49" charset="-128"/>
                        </a:rPr>
                        <a:t>↓conduction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No effect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7482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6200" y="63055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hlink"/>
                </a:solidFill>
                <a:latin typeface="Arial" pitchFamily="34" charset="0"/>
              </a:rPr>
              <a:t>www.drsarma.in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351838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3635375" y="5837238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 b="1">
                <a:solidFill>
                  <a:srgbClr val="FF0000"/>
                </a:solidFill>
              </a:rPr>
              <a:t>(Drug Topics,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58199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8480425" y="1268413"/>
            <a:ext cx="3587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Braunwald,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Monitoring </a:t>
            </a:r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3999"/>
          <a:ext cx="8382000" cy="44396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06661"/>
                <a:gridCol w="5075339"/>
              </a:tblGrid>
              <a:tr h="40869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 marL="91439" marR="91439"/>
                </a:tc>
              </a:tr>
              <a:tr h="1310047">
                <a:tc>
                  <a:txBody>
                    <a:bodyPr/>
                    <a:lstStyle/>
                    <a:p>
                      <a:r>
                        <a:rPr lang="en-US" dirty="0" smtClean="0"/>
                        <a:t>Diuretics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</a:t>
                      </a:r>
                    </a:p>
                    <a:p>
                      <a:r>
                        <a:rPr lang="en-US" dirty="0" smtClean="0"/>
                        <a:t>BUN/serum </a:t>
                      </a:r>
                      <a:r>
                        <a:rPr lang="en-US" dirty="0" err="1" smtClean="0"/>
                        <a:t>creatinine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serum electrolytes (K+, Mg2+, Na+)</a:t>
                      </a:r>
                    </a:p>
                    <a:p>
                      <a:r>
                        <a:rPr lang="en-US" baseline="0" dirty="0" smtClean="0"/>
                        <a:t>uric acid (for </a:t>
                      </a:r>
                      <a:r>
                        <a:rPr lang="en-US" baseline="0" dirty="0" err="1" smtClean="0"/>
                        <a:t>thiazides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91439" marR="91439"/>
                </a:tc>
              </a:tr>
              <a:tr h="70541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dirty="0" smtClean="0"/>
                        <a:t>-Blockers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blood pressure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heart rate</a:t>
                      </a:r>
                    </a:p>
                  </a:txBody>
                  <a:tcPr marL="91439" marR="91439"/>
                </a:tc>
              </a:tr>
              <a:tr h="1310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Aldosterone</a:t>
                      </a:r>
                      <a:r>
                        <a:rPr lang="en-US" dirty="0" smtClean="0"/>
                        <a:t> antagonists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ACE inhibitors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Angiotensin</a:t>
                      </a:r>
                      <a:r>
                        <a:rPr lang="en-US" dirty="0" smtClean="0"/>
                        <a:t> II receptor blockers Direct </a:t>
                      </a:r>
                      <a:r>
                        <a:rPr lang="en-US" dirty="0" err="1" smtClean="0"/>
                        <a:t>Renin</a:t>
                      </a:r>
                      <a:r>
                        <a:rPr lang="en-US" dirty="0" smtClean="0"/>
                        <a:t> inhibitors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blood pressure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BUN/serum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creatinine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serum potassium</a:t>
                      </a:r>
                      <a:endParaRPr lang="en-US" dirty="0" smtClean="0"/>
                    </a:p>
                  </a:txBody>
                  <a:tcPr marL="91439" marR="91439"/>
                </a:tc>
              </a:tr>
              <a:tr h="705410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channel blockers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</a:t>
                      </a:r>
                    </a:p>
                    <a:p>
                      <a:r>
                        <a:rPr lang="en-US" dirty="0" smtClean="0"/>
                        <a:t>heart rate </a:t>
                      </a:r>
                      <a:endParaRPr lang="en-US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778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C82FBD4-6752-4A70-BF26-BAE5E97640B8}" type="slidenum">
              <a:rPr lang="en-US"/>
              <a:pPr eaLnBrk="0" hangingPunct="0"/>
              <a:t>16</a:t>
            </a:fld>
            <a:endParaRPr lang="en-US"/>
          </a:p>
        </p:txBody>
      </p:sp>
      <p:sp>
        <p:nvSpPr>
          <p:cNvPr id="85016" name="Rectangle 12"/>
          <p:cNvSpPr>
            <a:spLocks noChangeArrowheads="1"/>
          </p:cNvSpPr>
          <p:nvPr/>
        </p:nvSpPr>
        <p:spPr bwMode="auto">
          <a:xfrm>
            <a:off x="0" y="60769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dirty="0" err="1">
                <a:latin typeface="+mn-lt"/>
                <a:cs typeface="Arial" charset="0"/>
              </a:rPr>
              <a:t>DiPiro</a:t>
            </a:r>
            <a:r>
              <a:rPr lang="en-US" sz="1600" dirty="0">
                <a:latin typeface="+mn-lt"/>
                <a:cs typeface="Arial" charset="0"/>
              </a:rPr>
              <a:t> JT, Talbert RL, Yee GC, </a:t>
            </a:r>
            <a:r>
              <a:rPr lang="en-US" sz="1600" dirty="0" err="1">
                <a:latin typeface="+mn-lt"/>
                <a:cs typeface="Arial" charset="0"/>
              </a:rPr>
              <a:t>Matzke</a:t>
            </a:r>
            <a:r>
              <a:rPr lang="en-US" sz="1600" dirty="0">
                <a:latin typeface="+mn-lt"/>
                <a:cs typeface="Arial" charset="0"/>
              </a:rPr>
              <a:t> GR, Wells BG, Posey LM: </a:t>
            </a:r>
            <a:r>
              <a:rPr lang="en-US" sz="1600" dirty="0" err="1">
                <a:latin typeface="+mn-lt"/>
                <a:cs typeface="Arial" charset="0"/>
              </a:rPr>
              <a:t>Pharmacotherapy:A</a:t>
            </a:r>
            <a:r>
              <a:rPr lang="en-US" sz="1600" dirty="0">
                <a:latin typeface="+mn-lt"/>
                <a:cs typeface="Arial" charset="0"/>
              </a:rPr>
              <a:t> </a:t>
            </a:r>
            <a:r>
              <a:rPr lang="en-US" sz="1600" dirty="0" err="1">
                <a:latin typeface="+mn-lt"/>
                <a:cs typeface="Arial" charset="0"/>
              </a:rPr>
              <a:t>Pathophysiologic</a:t>
            </a:r>
            <a:r>
              <a:rPr lang="en-US" sz="1600" dirty="0">
                <a:latin typeface="+mn-lt"/>
                <a:cs typeface="Arial" charset="0"/>
              </a:rPr>
              <a:t> Approach, 7th Edition: http://www.accesspharmacy.com/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8888" y="549275"/>
            <a:ext cx="6400800" cy="1279525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 smtClean="0">
                <a:solidFill>
                  <a:srgbClr val="009900"/>
                </a:solidFill>
              </a:rPr>
              <a:t>KLASIFIKASI</a:t>
            </a:r>
            <a:r>
              <a:rPr lang="en-US" b="1" dirty="0" smtClean="0">
                <a:solidFill>
                  <a:srgbClr val="009900"/>
                </a:solidFill>
              </a:rPr>
              <a:t> HT</a:t>
            </a:r>
            <a:endParaRPr lang="en-US" b="1" dirty="0" smtClean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8064500" cy="41148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A.Hipertensi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esensial</a:t>
            </a:r>
            <a:r>
              <a:rPr lang="en-US" dirty="0" smtClean="0">
                <a:solidFill>
                  <a:schemeClr val="tx1"/>
                </a:solidFill>
              </a:rPr>
              <a:t> (HT primer)= HT 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Idiopatik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yg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blm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penyebabnya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Dipeng</a:t>
            </a:r>
            <a:r>
              <a:rPr lang="id-ID" dirty="0">
                <a:solidFill>
                  <a:schemeClr val="tx1"/>
                </a:solidFill>
              </a:rPr>
              <a:t>a</a:t>
            </a:r>
            <a:r>
              <a:rPr lang="en-US" dirty="0" err="1" smtClean="0">
                <a:solidFill>
                  <a:schemeClr val="tx1"/>
                </a:solidFill>
              </a:rPr>
              <a:t>ruhi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kelamin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merokok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kholesterol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badan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B.Hipertensi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sekunder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Dipengaruhi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ginjal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endokrin</a:t>
            </a:r>
            <a:r>
              <a:rPr lang="en-US" dirty="0" smtClean="0">
                <a:solidFill>
                  <a:schemeClr val="tx1"/>
                </a:solidFill>
              </a:rPr>
              <a:t> (DM, </a:t>
            </a:r>
            <a:r>
              <a:rPr lang="en-US" dirty="0" err="1" smtClean="0">
                <a:solidFill>
                  <a:schemeClr val="tx1"/>
                </a:solidFill>
              </a:rPr>
              <a:t>tiroid</a:t>
            </a:r>
            <a:r>
              <a:rPr lang="en-US" dirty="0" smtClean="0">
                <a:solidFill>
                  <a:schemeClr val="tx1"/>
                </a:solidFill>
              </a:rPr>
              <a:t>, Cushing syndrome)</a:t>
            </a:r>
          </a:p>
          <a:p>
            <a:pPr algn="l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24580" name="Picture 2" descr="http://t0.gstatic.com/images?q=tbn:ANd9GcSx7FqdP82CWXEMf2zPUxfJxLoamb6hKFMGUshMwZJGQa7XY5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28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0"/>
            <a:ext cx="6500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08500"/>
            <a:ext cx="21605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042988" y="4437063"/>
            <a:ext cx="2376487" cy="863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>
              <a:solidFill>
                <a:schemeClr val="tx2"/>
              </a:solidFill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476375" y="5589588"/>
            <a:ext cx="230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((</a:t>
            </a:r>
            <a:r>
              <a:rPr lang="id-ID">
                <a:solidFill>
                  <a:srgbClr val="FF0000"/>
                </a:solidFill>
              </a:rPr>
              <a:t>(DiPiro,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charset="0"/>
              </a:rPr>
              <a:t>KLASIFIKASI TEK DARAH</a:t>
            </a:r>
            <a:b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charset="0"/>
              </a:rPr>
            </a:b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charset="0"/>
              </a:rPr>
              <a:t>JNC-7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44513" y="1527175"/>
            <a:ext cx="7685087" cy="3113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d-ID"/>
          </a:p>
        </p:txBody>
      </p:sp>
      <p:graphicFrame>
        <p:nvGraphicFramePr>
          <p:cNvPr id="54301" name="Group 29"/>
          <p:cNvGraphicFramePr>
            <a:graphicFrameLocks noGrp="1"/>
          </p:cNvGraphicFramePr>
          <p:nvPr/>
        </p:nvGraphicFramePr>
        <p:xfrm>
          <a:off x="468313" y="2349500"/>
          <a:ext cx="7939087" cy="517638"/>
        </p:xfrm>
        <a:graphic>
          <a:graphicData uri="http://schemas.openxmlformats.org/drawingml/2006/table">
            <a:tbl>
              <a:tblPr/>
              <a:tblGrid>
                <a:gridCol w="2909887"/>
                <a:gridCol w="1909763"/>
                <a:gridCol w="1135062"/>
                <a:gridCol w="1984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Normal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459" marB="4545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&lt;120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and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&lt;80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21" name="Group 49"/>
          <p:cNvGraphicFramePr>
            <a:graphicFrameLocks noGrp="1"/>
          </p:cNvGraphicFramePr>
          <p:nvPr/>
        </p:nvGraphicFramePr>
        <p:xfrm>
          <a:off x="468313" y="3429000"/>
          <a:ext cx="7939087" cy="944690"/>
        </p:xfrm>
        <a:graphic>
          <a:graphicData uri="http://schemas.openxmlformats.org/drawingml/2006/table">
            <a:tbl>
              <a:tblPr/>
              <a:tblGrid>
                <a:gridCol w="2909887"/>
                <a:gridCol w="1909763"/>
                <a:gridCol w="1135062"/>
                <a:gridCol w="1984375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Stage 1 Hypertension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25" marB="456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159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or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99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41" name="Group 69"/>
          <p:cNvGraphicFramePr>
            <a:graphicFrameLocks noGrp="1"/>
          </p:cNvGraphicFramePr>
          <p:nvPr/>
        </p:nvGraphicFramePr>
        <p:xfrm>
          <a:off x="468313" y="2852738"/>
          <a:ext cx="7939087" cy="517638"/>
        </p:xfrm>
        <a:graphic>
          <a:graphicData uri="http://schemas.openxmlformats.org/drawingml/2006/table">
            <a:tbl>
              <a:tblPr/>
              <a:tblGrid>
                <a:gridCol w="2909887"/>
                <a:gridCol w="1909763"/>
                <a:gridCol w="1135062"/>
                <a:gridCol w="1984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Prehypertension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459" marB="4545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139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or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89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361" name="Group 89"/>
          <p:cNvGraphicFramePr>
            <a:graphicFrameLocks noGrp="1"/>
          </p:cNvGraphicFramePr>
          <p:nvPr/>
        </p:nvGraphicFramePr>
        <p:xfrm>
          <a:off x="468313" y="4365625"/>
          <a:ext cx="7939087" cy="944690"/>
        </p:xfrm>
        <a:graphic>
          <a:graphicData uri="http://schemas.openxmlformats.org/drawingml/2006/table">
            <a:tbl>
              <a:tblPr/>
              <a:tblGrid>
                <a:gridCol w="2909887"/>
                <a:gridCol w="1909763"/>
                <a:gridCol w="1135062"/>
                <a:gridCol w="1984375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Stage 2 Hypertension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25" marB="456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&gt;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160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or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&gt;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100</a:t>
                      </a:r>
                    </a:p>
                  </a:txBody>
                  <a:tcPr marT="45625" marB="456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67" name="Picture 8" descr="Hyp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11125"/>
            <a:ext cx="9069388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8" name="TextBox 1"/>
          <p:cNvSpPr txBox="1">
            <a:spLocks noChangeArrowheads="1"/>
          </p:cNvSpPr>
          <p:nvPr/>
        </p:nvSpPr>
        <p:spPr bwMode="auto">
          <a:xfrm>
            <a:off x="4859338" y="5805488"/>
            <a:ext cx="3370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(</a:t>
            </a:r>
            <a:r>
              <a:rPr lang="id-ID" b="1">
                <a:solidFill>
                  <a:srgbClr val="FF0000"/>
                </a:solidFill>
              </a:rPr>
              <a:t>JAMA, 2003= JNC-7</a:t>
            </a:r>
            <a:r>
              <a:rPr lang="id-ID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 smtClean="0"/>
              <a:t>Treatment Options for Hypertension</a:t>
            </a:r>
          </a:p>
        </p:txBody>
      </p:sp>
      <p:sp>
        <p:nvSpPr>
          <p:cNvPr id="2765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4114800" cy="4038600"/>
          </a:xfrm>
        </p:spPr>
        <p:txBody>
          <a:bodyPr/>
          <a:lstStyle/>
          <a:p>
            <a:pPr>
              <a:buFont typeface="Monotype Sorts" pitchFamily="2" charset="2"/>
              <a:buChar char="n"/>
              <a:defRPr/>
            </a:pPr>
            <a:r>
              <a:rPr lang="en-US" sz="2800" dirty="0" smtClean="0"/>
              <a:t>Prevention is the best treatment strategy</a:t>
            </a:r>
          </a:p>
          <a:p>
            <a:pPr>
              <a:buFontTx/>
              <a:buNone/>
              <a:defRPr/>
            </a:pPr>
            <a:endParaRPr lang="en-US" sz="1000" dirty="0" smtClean="0"/>
          </a:p>
          <a:p>
            <a:pPr>
              <a:buFont typeface="Monotype Sorts" pitchFamily="2" charset="2"/>
              <a:buChar char="n"/>
              <a:defRPr/>
            </a:pPr>
            <a:r>
              <a:rPr lang="en-US" sz="2800" dirty="0" smtClean="0"/>
              <a:t>The goal of treatment: </a:t>
            </a:r>
          </a:p>
          <a:p>
            <a:pPr lvl="1">
              <a:buFont typeface="Monotype Sorts" pitchFamily="2" charset="2"/>
              <a:buChar char="u"/>
              <a:defRPr/>
            </a:pPr>
            <a:r>
              <a:rPr lang="en-US" sz="2400" dirty="0" smtClean="0"/>
              <a:t>Lower blood pressure to prevent associated complications</a:t>
            </a:r>
          </a:p>
          <a:p>
            <a:pPr lvl="1">
              <a:buFont typeface="Monotype Sorts" pitchFamily="2" charset="2"/>
              <a:buChar char="u"/>
              <a:defRPr/>
            </a:pPr>
            <a:r>
              <a:rPr lang="en-US" sz="2400" dirty="0" smtClean="0"/>
              <a:t>Typically &lt;140/90 mmHg</a:t>
            </a:r>
          </a:p>
          <a:p>
            <a:pPr lvl="1">
              <a:buFont typeface="Monotype Sorts" pitchFamily="2" charset="2"/>
              <a:buChar char="u"/>
              <a:defRPr/>
            </a:pPr>
            <a:r>
              <a:rPr lang="en-US" sz="2400" dirty="0" smtClean="0"/>
              <a:t>130/80 for renal failure</a:t>
            </a:r>
          </a:p>
          <a:p>
            <a:pPr>
              <a:buFontTx/>
              <a:buNone/>
              <a:defRPr/>
            </a:pPr>
            <a:endParaRPr lang="en-US" sz="1200" dirty="0" smtClean="0"/>
          </a:p>
        </p:txBody>
      </p:sp>
      <p:pic>
        <p:nvPicPr>
          <p:cNvPr id="30723" name="Picture 16" descr="blood vesse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2438400"/>
            <a:ext cx="4038600" cy="2514600"/>
          </a:xfrm>
        </p:spPr>
      </p:pic>
      <p:sp>
        <p:nvSpPr>
          <p:cNvPr id="30724" name="Text Box 17"/>
          <p:cNvSpPr txBox="1">
            <a:spLocks noChangeArrowheads="1"/>
          </p:cNvSpPr>
          <p:nvPr/>
        </p:nvSpPr>
        <p:spPr bwMode="auto">
          <a:xfrm>
            <a:off x="1219200" y="5029200"/>
            <a:ext cx="378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Comic Sans MS" pitchFamily="66" charset="0"/>
              </a:rPr>
              <a:t>http://www.physicaltherapy.ca/cardio/Hypertension1.html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3762375" cy="13795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Emergencies &amp; Urgencies</a:t>
            </a:r>
          </a:p>
        </p:txBody>
      </p:sp>
      <p:pic>
        <p:nvPicPr>
          <p:cNvPr id="20482" name="Picture 5" descr="AHD0104-12-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7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62600" y="1981200"/>
            <a:ext cx="339248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Char char="n"/>
              <a:defRPr/>
            </a:pPr>
            <a:r>
              <a:rPr lang="en-US" altLang="zh-CN" sz="2000" smtClean="0">
                <a:ea typeface="SimSun" pitchFamily="2" charset="-122"/>
              </a:rPr>
              <a:t>HYPERTENSIVE EMERGENCIES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US" altLang="zh-CN" sz="1800" smtClean="0">
                <a:ea typeface="SimSun" pitchFamily="2" charset="-122"/>
              </a:rPr>
              <a:t>Require immediate blood pressure reduction (not necessarily to normal range) to prevent or limit target organ damage.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n"/>
              <a:defRPr/>
            </a:pPr>
            <a:endParaRPr lang="en-US" altLang="zh-CN" sz="20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n"/>
              <a:defRPr/>
            </a:pPr>
            <a:r>
              <a:rPr lang="en-US" altLang="zh-CN" sz="2000" smtClean="0">
                <a:ea typeface="SimSun" pitchFamily="2" charset="-122"/>
              </a:rPr>
              <a:t>HYPERTENSIVE URGENCIES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US" altLang="zh-CN" sz="1800" smtClean="0">
                <a:ea typeface="SimSun" pitchFamily="2" charset="-122"/>
              </a:rPr>
              <a:t>Require reduction of blood pressure within a few hours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5410200"/>
            <a:ext cx="350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Tekanan darah 180-190/100-110 tanpa  komorbid  penyakit stroke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" y="1"/>
            <a:ext cx="883683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635375" y="6400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d-ID"/>
              <a:t>(FARKOMNIK, 2008)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6769100" cy="81597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err="1" smtClean="0"/>
              <a:t>Terapi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endParaRPr lang="en-US" b="1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33487"/>
            <a:ext cx="7777163" cy="5472113"/>
          </a:xfrm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b="1" dirty="0" err="1" smtClean="0"/>
              <a:t>Rasional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obat</a:t>
            </a:r>
            <a:r>
              <a:rPr lang="en-US" b="1" dirty="0" smtClean="0"/>
              <a:t> </a:t>
            </a:r>
            <a:r>
              <a:rPr lang="en-US" b="1" dirty="0" err="1" smtClean="0"/>
              <a:t>antihipertensi</a:t>
            </a:r>
            <a:r>
              <a:rPr lang="en-US" b="1" dirty="0" smtClean="0"/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b="1" dirty="0" smtClean="0"/>
              <a:t>Ada 6 </a:t>
            </a:r>
            <a:r>
              <a:rPr lang="en-US" b="1" dirty="0" err="1" smtClean="0"/>
              <a:t>alasan</a:t>
            </a:r>
            <a:r>
              <a:rPr lang="en-US" b="1" dirty="0" smtClean="0"/>
              <a:t> </a:t>
            </a:r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pengobatan</a:t>
            </a:r>
            <a:r>
              <a:rPr lang="en-US" b="1" dirty="0" smtClean="0"/>
              <a:t> </a:t>
            </a:r>
            <a:r>
              <a:rPr lang="en-US" b="1" dirty="0" err="1" smtClean="0"/>
              <a:t>kombinasi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hipertensi</a:t>
            </a:r>
            <a:r>
              <a:rPr lang="en-US" b="1" dirty="0" smtClean="0"/>
              <a:t> </a:t>
            </a:r>
            <a:r>
              <a:rPr lang="en-US" b="1" dirty="0" err="1" smtClean="0"/>
              <a:t>dianjurkan</a:t>
            </a:r>
            <a:r>
              <a:rPr lang="en-US" b="1" dirty="0" smtClean="0"/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1. </a:t>
            </a:r>
            <a:r>
              <a:rPr lang="en-US" sz="2400" b="1" dirty="0" err="1" smtClean="0"/>
              <a:t>Mempunyai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aditif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Mempunyai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sinergisme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3. </a:t>
            </a:r>
            <a:r>
              <a:rPr lang="en-US" sz="2400" b="1" dirty="0" err="1" smtClean="0"/>
              <a:t>Mempunyai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mengisi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Penurunan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samping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masing-masing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obat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5. </a:t>
            </a:r>
            <a:r>
              <a:rPr lang="en-US" sz="2400" b="1" dirty="0" err="1" smtClean="0"/>
              <a:t>Mempunyai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saling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mengisi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organ target </a:t>
            </a:r>
            <a:r>
              <a:rPr lang="en-US" sz="2400" b="1" dirty="0" err="1" smtClean="0"/>
              <a:t>tertentu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6. </a:t>
            </a:r>
            <a:r>
              <a:rPr lang="en-US" sz="2400" b="1" dirty="0" err="1" smtClean="0"/>
              <a:t>Adanya</a:t>
            </a:r>
            <a:r>
              <a:rPr lang="en-US" sz="2400" b="1" dirty="0" smtClean="0"/>
              <a:t> “</a:t>
            </a:r>
            <a:r>
              <a:rPr lang="en-US" sz="2400" b="1" i="1" dirty="0" smtClean="0"/>
              <a:t>fixed dose combination”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meningkatkan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kepatuhan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pasien</a:t>
            </a:r>
            <a:r>
              <a:rPr lang="en-US" sz="2400" b="1" dirty="0" smtClean="0"/>
              <a:t> (adherence)</a:t>
            </a:r>
          </a:p>
          <a:p>
            <a:pPr eaLnBrk="1" hangingPunct="1">
              <a:lnSpc>
                <a:spcPct val="80000"/>
              </a:lnSpc>
              <a:buFont typeface="Monotype Sorts" pitchFamily="2" charset="2"/>
              <a:buChar char="n"/>
              <a:defRPr/>
            </a:pPr>
            <a:endParaRPr lang="en-US" sz="2400" b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6870700" cy="12890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Fixed-dose combination yang paling </a:t>
            </a:r>
            <a:r>
              <a:rPr lang="en-US" sz="4000" dirty="0" err="1" smtClean="0"/>
              <a:t>efektif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berikut</a:t>
            </a:r>
            <a:r>
              <a:rPr lang="en-US" sz="4000" dirty="0" smtClean="0"/>
              <a:t>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043862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1. </a:t>
            </a:r>
            <a:r>
              <a:rPr lang="en-US" sz="2400" b="1" dirty="0" err="1" smtClean="0"/>
              <a:t>Penghambat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enzim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konversi</a:t>
            </a:r>
            <a:r>
              <a:rPr lang="en-US" sz="2400" b="1" dirty="0" smtClean="0"/>
              <a:t> angiotensin (ACEI)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  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diuretik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Penyekat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reseptor</a:t>
            </a:r>
            <a:r>
              <a:rPr lang="en-US" sz="2400" b="1" dirty="0" smtClean="0"/>
              <a:t> angiotensin II (ARB)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diuretik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3. </a:t>
            </a:r>
            <a:r>
              <a:rPr lang="en-US" sz="2400" b="1" dirty="0" err="1" smtClean="0"/>
              <a:t>Penyekat</a:t>
            </a:r>
            <a:r>
              <a:rPr lang="en-US" sz="2400" b="1" dirty="0" smtClean="0"/>
              <a:t> beta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diuretik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4. </a:t>
            </a:r>
            <a:r>
              <a:rPr lang="en-US" sz="2400" b="1" dirty="0" err="1" smtClean="0"/>
              <a:t>Diuretik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agen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kalium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5. </a:t>
            </a:r>
            <a:r>
              <a:rPr lang="en-US" sz="2400" b="1" dirty="0" err="1" smtClean="0"/>
              <a:t>Penghambat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enzim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konversi</a:t>
            </a:r>
            <a:r>
              <a:rPr lang="en-US" sz="2400" b="1" dirty="0" smtClean="0"/>
              <a:t> angiotensin (ACEI)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antagonis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kalsium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6. </a:t>
            </a:r>
            <a:r>
              <a:rPr lang="en-US" sz="2400" b="1" dirty="0" err="1" smtClean="0"/>
              <a:t>Agonis</a:t>
            </a:r>
            <a:r>
              <a:rPr lang="en-US" sz="2400" b="1" dirty="0" smtClean="0"/>
              <a:t> α-2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diuretik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7. </a:t>
            </a:r>
            <a:r>
              <a:rPr lang="en-US" sz="2400" b="1" dirty="0" err="1" smtClean="0"/>
              <a:t>Penyekat</a:t>
            </a:r>
            <a:r>
              <a:rPr lang="en-US" sz="2400" b="1" dirty="0" smtClean="0"/>
              <a:t> α-1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diuretic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7.44"/>
  <p:tag name="AUDIO_ID" val="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590</Words>
  <Application>Microsoft Office PowerPoint</Application>
  <PresentationFormat>On-screen Show (4:3)</PresentationFormat>
  <Paragraphs>167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Tambahan wawasan</vt:lpstr>
      <vt:lpstr>KLASIFIKASI HT</vt:lpstr>
      <vt:lpstr>Slide 3</vt:lpstr>
      <vt:lpstr>Slide 4</vt:lpstr>
      <vt:lpstr>Treatment Options for Hypertension</vt:lpstr>
      <vt:lpstr>Emergencies &amp; Urgencies</vt:lpstr>
      <vt:lpstr>Slide 7</vt:lpstr>
      <vt:lpstr>Terapi Kombinasi</vt:lpstr>
      <vt:lpstr>Fixed-dose combination yang paling efektif adalah sebagai berikut:</vt:lpstr>
      <vt:lpstr>Slide 10</vt:lpstr>
      <vt:lpstr>Slide 11</vt:lpstr>
      <vt:lpstr>Slide 12</vt:lpstr>
      <vt:lpstr>Slide 13</vt:lpstr>
      <vt:lpstr>Slide 14</vt:lpstr>
      <vt:lpstr>Slide 15</vt:lpstr>
      <vt:lpstr>Monitoring Antihypertensives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Macbook Air</dc:creator>
  <cp:lastModifiedBy>Macbook Air</cp:lastModifiedBy>
  <cp:revision>4</cp:revision>
  <dcterms:created xsi:type="dcterms:W3CDTF">2014-12-20T05:32:34Z</dcterms:created>
  <dcterms:modified xsi:type="dcterms:W3CDTF">2014-12-20T06:04:16Z</dcterms:modified>
</cp:coreProperties>
</file>