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Default Extension="sldx" ContentType="application/vnd.openxmlformats-officedocument.presentationml.slide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7" r:id="rId2"/>
    <p:sldId id="385" r:id="rId3"/>
    <p:sldId id="260" r:id="rId4"/>
    <p:sldId id="386" r:id="rId5"/>
    <p:sldId id="387" r:id="rId6"/>
    <p:sldId id="258" r:id="rId7"/>
    <p:sldId id="259" r:id="rId8"/>
    <p:sldId id="269" r:id="rId9"/>
    <p:sldId id="270" r:id="rId10"/>
    <p:sldId id="271" r:id="rId11"/>
    <p:sldId id="388" r:id="rId12"/>
    <p:sldId id="356" r:id="rId13"/>
    <p:sldId id="358" r:id="rId14"/>
    <p:sldId id="363" r:id="rId15"/>
    <p:sldId id="389" r:id="rId16"/>
    <p:sldId id="317" r:id="rId17"/>
    <p:sldId id="395" r:id="rId18"/>
    <p:sldId id="318" r:id="rId19"/>
    <p:sldId id="383" r:id="rId20"/>
    <p:sldId id="378" r:id="rId21"/>
    <p:sldId id="380" r:id="rId22"/>
    <p:sldId id="381" r:id="rId23"/>
    <p:sldId id="382" r:id="rId24"/>
    <p:sldId id="319" r:id="rId25"/>
    <p:sldId id="320" r:id="rId26"/>
    <p:sldId id="321" r:id="rId27"/>
    <p:sldId id="322" r:id="rId28"/>
    <p:sldId id="323" r:id="rId29"/>
    <p:sldId id="327" r:id="rId30"/>
    <p:sldId id="328" r:id="rId31"/>
    <p:sldId id="329" r:id="rId32"/>
    <p:sldId id="330" r:id="rId33"/>
    <p:sldId id="297" r:id="rId34"/>
    <p:sldId id="298" r:id="rId35"/>
    <p:sldId id="299" r:id="rId36"/>
    <p:sldId id="300" r:id="rId37"/>
    <p:sldId id="301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291" r:id="rId51"/>
    <p:sldId id="293" r:id="rId52"/>
    <p:sldId id="337" r:id="rId53"/>
    <p:sldId id="338" r:id="rId54"/>
    <p:sldId id="339" r:id="rId55"/>
    <p:sldId id="340" r:id="rId56"/>
    <p:sldId id="341" r:id="rId57"/>
    <p:sldId id="342" r:id="rId58"/>
    <p:sldId id="343" r:id="rId59"/>
    <p:sldId id="344" r:id="rId60"/>
    <p:sldId id="345" r:id="rId61"/>
    <p:sldId id="346" r:id="rId62"/>
    <p:sldId id="347" r:id="rId63"/>
    <p:sldId id="348" r:id="rId64"/>
    <p:sldId id="349" r:id="rId65"/>
    <p:sldId id="350" r:id="rId66"/>
    <p:sldId id="351" r:id="rId67"/>
    <p:sldId id="352" r:id="rId68"/>
    <p:sldId id="353" r:id="rId69"/>
    <p:sldId id="333" r:id="rId70"/>
    <p:sldId id="331" r:id="rId71"/>
    <p:sldId id="332" r:id="rId72"/>
    <p:sldId id="392" r:id="rId73"/>
    <p:sldId id="393" r:id="rId74"/>
    <p:sldId id="394" r:id="rId75"/>
    <p:sldId id="397" r:id="rId76"/>
    <p:sldId id="396" r:id="rId77"/>
    <p:sldId id="398" r:id="rId78"/>
    <p:sldId id="354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17" autoAdjust="0"/>
  </p:normalViewPr>
  <p:slideViewPr>
    <p:cSldViewPr>
      <p:cViewPr>
        <p:scale>
          <a:sx n="68" d="100"/>
          <a:sy n="68" d="100"/>
        </p:scale>
        <p:origin x="-5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F9F59-4FE1-48DA-8BEA-CA29A1797BDB}" type="datetimeFigureOut">
              <a:rPr lang="en-US" smtClean="0"/>
              <a:pPr/>
              <a:t>8/17/2014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79E13-A7F2-4B25-8803-76F44CB64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79E13-A7F2-4B25-8803-76F44CB647B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5A2339-BEB3-4AA1-8A9D-286C324F936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79E13-A7F2-4B25-8803-76F44CB647BA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6219F8-414F-4BF2-BE93-D0A4C15D1FF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ED2880-3AD1-4E23-A3E0-06E88971F5E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11E481-6274-445F-A910-10D0FAFFE3CA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47107" name="Rectangle 1027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28" tIns="46763" rIns="93528" bIns="46763"/>
          <a:lstStyle/>
          <a:p>
            <a:pPr algn="r" defTabSz="933450"/>
            <a:fld id="{469230B8-AF98-4DBC-A6F9-C5C45DF5B567}" type="datetime1">
              <a:rPr lang="en-US" sz="1200"/>
              <a:pPr algn="r" defTabSz="933450"/>
              <a:t>8/17/2014</a:t>
            </a:fld>
            <a:endParaRPr lang="en-US" sz="1200"/>
          </a:p>
        </p:txBody>
      </p:sp>
      <p:sp>
        <p:nvSpPr>
          <p:cNvPr id="47108" name="Rectangle 1030"/>
          <p:cNvSpPr txBox="1">
            <a:spLocks noGrp="1"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28" tIns="46763" rIns="93528" bIns="46763" anchor="b"/>
          <a:lstStyle/>
          <a:p>
            <a:pPr defTabSz="933450"/>
            <a:r>
              <a:rPr lang="en-US" sz="1200"/>
              <a:t>Dinihari/WG-HDL</a:t>
            </a:r>
          </a:p>
        </p:txBody>
      </p:sp>
      <p:sp>
        <p:nvSpPr>
          <p:cNvPr id="47109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28" tIns="46763" rIns="93528" bIns="46763" anchor="b"/>
          <a:lstStyle/>
          <a:p>
            <a:pPr algn="r" defTabSz="933450"/>
            <a:fld id="{18D9C9E7-06D2-4B36-AF84-656A42E79770}" type="slidenum">
              <a:rPr lang="en-US" sz="1200"/>
              <a:pPr algn="r" defTabSz="933450"/>
              <a:t>11</a:t>
            </a:fld>
            <a:endParaRPr lang="en-US" sz="120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3587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3528" tIns="46763" rIns="93528" bIns="46763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2D8A71-0DF5-484A-9591-A94C1B701E7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Kebijakan</a:t>
            </a:r>
            <a:r>
              <a:rPr lang="en-US" dirty="0" smtClean="0"/>
              <a:t> PPM </a:t>
            </a:r>
            <a:r>
              <a:rPr lang="en-US" dirty="0" err="1" smtClean="0"/>
              <a:t>Komprehensif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diarahkan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menuju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layanan</a:t>
            </a:r>
            <a:r>
              <a:rPr lang="en-US" baseline="0" dirty="0" smtClean="0"/>
              <a:t> TB Care yang </a:t>
            </a:r>
            <a:r>
              <a:rPr lang="en-US" baseline="0" dirty="0" err="1" smtClean="0"/>
              <a:t>kompeten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memberikan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layanan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berkualitas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sesuai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standar</a:t>
            </a:r>
            <a:r>
              <a:rPr lang="en-US" baseline="0" dirty="0" smtClean="0"/>
              <a:t> ISTC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jaminan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memberikan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kesembuhan</a:t>
            </a:r>
            <a:r>
              <a:rPr lang="en-US" baseline="0" dirty="0" smtClean="0"/>
              <a:t>. Hal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memproteksi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masyarakat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pengobatan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ir</a:t>
            </a:r>
            <a:r>
              <a:rPr lang="en-US" baseline="0" dirty="0" smtClean="0"/>
              <a:t>-rational yang </a:t>
            </a:r>
            <a:r>
              <a:rPr lang="en-US" baseline="0" dirty="0" err="1" smtClean="0"/>
              <a:t>menjadi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pemicu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terjadinya</a:t>
            </a:r>
            <a:r>
              <a:rPr lang="en-US" baseline="0" dirty="0" smtClean="0"/>
              <a:t> TB MDR. </a:t>
            </a:r>
          </a:p>
          <a:p>
            <a:r>
              <a:rPr lang="en-US" baseline="0" dirty="0" err="1" smtClean="0"/>
              <a:t>Layanan</a:t>
            </a:r>
            <a:r>
              <a:rPr lang="en-US" baseline="0" dirty="0" smtClean="0"/>
              <a:t> TB </a:t>
            </a:r>
            <a:r>
              <a:rPr lang="en-US" baseline="0" dirty="0" err="1" smtClean="0"/>
              <a:t>di</a:t>
            </a:r>
            <a:r>
              <a:rPr lang="en-US" baseline="0" dirty="0" smtClean="0"/>
              <a:t> RS </a:t>
            </a:r>
            <a:r>
              <a:rPr lang="en-US" baseline="0" dirty="0" err="1" smtClean="0"/>
              <a:t>hanya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dilakukan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oleh</a:t>
            </a:r>
            <a:r>
              <a:rPr lang="en-US" baseline="0" dirty="0" smtClean="0"/>
              <a:t> RS yang </a:t>
            </a:r>
            <a:r>
              <a:rPr lang="en-US" baseline="0" dirty="0" err="1" smtClean="0"/>
              <a:t>sudah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terakreditasi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memperoleh</a:t>
            </a:r>
            <a:r>
              <a:rPr lang="en-US" baseline="0" dirty="0" smtClean="0"/>
              <a:t> branding </a:t>
            </a:r>
            <a:r>
              <a:rPr lang="en-US" baseline="0" dirty="0" err="1" smtClean="0"/>
              <a:t>sebagai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layanan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TBCare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berkualitas</a:t>
            </a:r>
            <a:r>
              <a:rPr lang="en-US" baseline="0" dirty="0" smtClean="0"/>
              <a:t> (designated hospital), </a:t>
            </a:r>
            <a:r>
              <a:rPr lang="en-US" baseline="0" dirty="0" err="1" smtClean="0"/>
              <a:t>demikian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DPS (designated DPS)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3F17D2-C74C-4553-AE06-88D5ADC4045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 smtClean="0">
              <a:latin typeface="Arial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DCD1E9-EA2F-4E15-AF87-69B58C37D160}" type="slidenum">
              <a:rPr lang="en-US" smtClean="0">
                <a:latin typeface="Arial" charset="0"/>
              </a:rPr>
              <a:pPr/>
              <a:t>18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Semua pasien TB yang ada di slide 24 mendapat akses.</a:t>
            </a:r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5A601F-9EE7-4E3E-93CA-2900CF76772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2F3A99-9745-4B84-9F29-FFEECBCA434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5551-CC3E-42D0-9505-3C5CF33214B5}" type="datetimeFigureOut">
              <a:rPr lang="en-US" smtClean="0"/>
              <a:pPr/>
              <a:t>8/17/2014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64F4-ECC4-4D02-96F0-0A31D75FF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5551-CC3E-42D0-9505-3C5CF33214B5}" type="datetimeFigureOut">
              <a:rPr lang="en-US" smtClean="0"/>
              <a:pPr/>
              <a:t>8/17/2014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64F4-ECC4-4D02-96F0-0A31D75FF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5551-CC3E-42D0-9505-3C5CF33214B5}" type="datetimeFigureOut">
              <a:rPr lang="en-US" smtClean="0"/>
              <a:pPr/>
              <a:t>8/17/2014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64F4-ECC4-4D02-96F0-0A31D75FF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5551-CC3E-42D0-9505-3C5CF33214B5}" type="datetimeFigureOut">
              <a:rPr lang="en-US" smtClean="0"/>
              <a:pPr/>
              <a:t>8/17/2014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64F4-ECC4-4D02-96F0-0A31D75FF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5551-CC3E-42D0-9505-3C5CF33214B5}" type="datetimeFigureOut">
              <a:rPr lang="en-US" smtClean="0"/>
              <a:pPr/>
              <a:t>8/17/2014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64F4-ECC4-4D02-96F0-0A31D75FF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5551-CC3E-42D0-9505-3C5CF33214B5}" type="datetimeFigureOut">
              <a:rPr lang="en-US" smtClean="0"/>
              <a:pPr/>
              <a:t>8/17/2014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64F4-ECC4-4D02-96F0-0A31D75FF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5551-CC3E-42D0-9505-3C5CF33214B5}" type="datetimeFigureOut">
              <a:rPr lang="en-US" smtClean="0"/>
              <a:pPr/>
              <a:t>8/17/2014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64F4-ECC4-4D02-96F0-0A31D75FF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5551-CC3E-42D0-9505-3C5CF33214B5}" type="datetimeFigureOut">
              <a:rPr lang="en-US" smtClean="0"/>
              <a:pPr/>
              <a:t>8/17/2014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64F4-ECC4-4D02-96F0-0A31D75FF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5551-CC3E-42D0-9505-3C5CF33214B5}" type="datetimeFigureOut">
              <a:rPr lang="en-US" smtClean="0"/>
              <a:pPr/>
              <a:t>8/17/2014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64F4-ECC4-4D02-96F0-0A31D75FF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5551-CC3E-42D0-9505-3C5CF33214B5}" type="datetimeFigureOut">
              <a:rPr lang="en-US" smtClean="0"/>
              <a:pPr/>
              <a:t>8/17/2014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64F4-ECC4-4D02-96F0-0A31D75FF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5551-CC3E-42D0-9505-3C5CF33214B5}" type="datetimeFigureOut">
              <a:rPr lang="en-US" smtClean="0"/>
              <a:pPr/>
              <a:t>8/17/2014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664F4-ECC4-4D02-96F0-0A31D75FF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A5551-CC3E-42D0-9505-3C5CF33214B5}" type="datetimeFigureOut">
              <a:rPr lang="en-US" smtClean="0"/>
              <a:pPr/>
              <a:t>8/17/2014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664F4-ECC4-4D02-96F0-0A31D75FFF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3.png"/><Relationship Id="rId9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1.xls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solidFill>
            <a:srgbClr val="00B050"/>
          </a:solidFill>
          <a:ln w="7620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6000" dirty="0" err="1" smtClean="0">
                <a:latin typeface="Segoe Print" pitchFamily="2" charset="0"/>
              </a:rPr>
              <a:t>Peran</a:t>
            </a:r>
            <a:r>
              <a:rPr lang="en-US" sz="6000" dirty="0" smtClean="0">
                <a:latin typeface="Segoe Print" pitchFamily="2" charset="0"/>
              </a:rPr>
              <a:t> </a:t>
            </a:r>
            <a:r>
              <a:rPr lang="en-US" sz="6000" dirty="0" err="1" smtClean="0">
                <a:latin typeface="Segoe Print" pitchFamily="2" charset="0"/>
              </a:rPr>
              <a:t>Apoteker</a:t>
            </a:r>
            <a:r>
              <a:rPr lang="en-US" sz="6000" dirty="0" smtClean="0">
                <a:latin typeface="Segoe Print" pitchFamily="2" charset="0"/>
              </a:rPr>
              <a:t> </a:t>
            </a:r>
            <a:r>
              <a:rPr lang="en-US" sz="5200" dirty="0" smtClean="0">
                <a:latin typeface="Segoe Print" pitchFamily="2" charset="0"/>
              </a:rPr>
              <a:t/>
            </a:r>
            <a:br>
              <a:rPr lang="en-US" sz="5200" dirty="0" smtClean="0">
                <a:latin typeface="Segoe Print" pitchFamily="2" charset="0"/>
              </a:rPr>
            </a:br>
            <a:r>
              <a:rPr lang="en-US" sz="5200" dirty="0" err="1" smtClean="0">
                <a:latin typeface="Segoe Print" pitchFamily="2" charset="0"/>
              </a:rPr>
              <a:t>Dalam</a:t>
            </a:r>
            <a:r>
              <a:rPr lang="en-US" sz="5200" dirty="0" smtClean="0">
                <a:latin typeface="Segoe Print" pitchFamily="2" charset="0"/>
              </a:rPr>
              <a:t> </a:t>
            </a:r>
            <a:r>
              <a:rPr lang="en-US" sz="5200" dirty="0" err="1" smtClean="0">
                <a:latin typeface="Segoe Print" pitchFamily="2" charset="0"/>
              </a:rPr>
              <a:t>Pengendalian</a:t>
            </a:r>
            <a:r>
              <a:rPr lang="en-US" sz="5200" dirty="0" smtClean="0">
                <a:latin typeface="Segoe Print" pitchFamily="2" charset="0"/>
              </a:rPr>
              <a:t> </a:t>
            </a:r>
            <a:r>
              <a:rPr lang="en-US" sz="5200" dirty="0" smtClean="0">
                <a:latin typeface="Segoe Print" pitchFamily="2" charset="0"/>
              </a:rPr>
              <a:t>TB</a:t>
            </a:r>
            <a:r>
              <a:rPr lang="en-US" sz="5400" dirty="0" smtClean="0">
                <a:latin typeface="Segoe Print" pitchFamily="2" charset="0"/>
              </a:rPr>
              <a:t/>
            </a:r>
            <a:br>
              <a:rPr lang="en-US" sz="5400" dirty="0" smtClean="0">
                <a:latin typeface="Segoe Print" pitchFamily="2" charset="0"/>
              </a:rPr>
            </a:br>
            <a:r>
              <a:rPr lang="en-US" sz="5400" dirty="0" err="1" smtClean="0">
                <a:latin typeface="Segoe Print" pitchFamily="2" charset="0"/>
              </a:rPr>
              <a:t>Melalui</a:t>
            </a:r>
            <a:r>
              <a:rPr lang="en-US" sz="5400" dirty="0" smtClean="0">
                <a:latin typeface="Segoe Print" pitchFamily="2" charset="0"/>
              </a:rPr>
              <a:t> PPM-TB</a:t>
            </a:r>
            <a:r>
              <a:rPr lang="id-ID" sz="4800" dirty="0" smtClean="0">
                <a:latin typeface="Segoe Print" pitchFamily="2" charset="0"/>
              </a:rPr>
              <a:t/>
            </a:r>
            <a:br>
              <a:rPr lang="id-ID" sz="4800" dirty="0" smtClean="0">
                <a:latin typeface="Segoe Print" pitchFamily="2" charset="0"/>
              </a:rPr>
            </a:br>
            <a:r>
              <a:rPr lang="id-ID" sz="3200" b="1" dirty="0" smtClean="0">
                <a:latin typeface="Segoe Print" pitchFamily="2" charset="0"/>
              </a:rPr>
              <a:t>(Sebuah Pilot Project Di DIY)</a:t>
            </a:r>
            <a:endParaRPr lang="en-US" sz="3200" b="1" dirty="0">
              <a:latin typeface="Segoe Prin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62600"/>
            <a:ext cx="9144000" cy="1295400"/>
          </a:xfrm>
        </p:spPr>
        <p:txBody>
          <a:bodyPr>
            <a:normAutofit/>
          </a:bodyPr>
          <a:lstStyle/>
          <a:p>
            <a:r>
              <a:rPr lang="id-ID" sz="2800" dirty="0" smtClean="0">
                <a:solidFill>
                  <a:srgbClr val="FFFF00"/>
                </a:solidFill>
                <a:latin typeface="Cambria" pitchFamily="18" charset="0"/>
              </a:rPr>
              <a:t>Oleh : </a:t>
            </a:r>
            <a:r>
              <a:rPr lang="en-US" sz="2800" dirty="0" err="1" smtClean="0">
                <a:solidFill>
                  <a:srgbClr val="FFFF00"/>
                </a:solidFill>
                <a:latin typeface="Cambria" pitchFamily="18" charset="0"/>
              </a:rPr>
              <a:t>Nunut</a:t>
            </a:r>
            <a:r>
              <a:rPr lang="en-US" sz="2800" dirty="0" smtClean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Cambria" pitchFamily="18" charset="0"/>
              </a:rPr>
              <a:t>Rubiyanto</a:t>
            </a:r>
            <a:r>
              <a:rPr lang="id-ID" sz="2800" dirty="0" smtClean="0">
                <a:solidFill>
                  <a:srgbClr val="FFFF00"/>
                </a:solidFill>
                <a:latin typeface="Cambria" pitchFamily="18" charset="0"/>
              </a:rPr>
              <a:t>, Apoteker</a:t>
            </a:r>
            <a:endParaRPr lang="en-US" sz="2800" dirty="0" smtClean="0">
              <a:solidFill>
                <a:srgbClr val="FFFF00"/>
              </a:solidFill>
              <a:latin typeface="Cambria" pitchFamily="18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Cambria" pitchFamily="18" charset="0"/>
              </a:rPr>
              <a:t>Program Manager SR IAI-G</a:t>
            </a:r>
            <a:r>
              <a:rPr lang="id-ID" sz="2800" dirty="0" smtClean="0">
                <a:solidFill>
                  <a:srgbClr val="FFFF00"/>
                </a:solidFill>
                <a:latin typeface="Cambria" pitchFamily="18" charset="0"/>
              </a:rPr>
              <a:t>lobal</a:t>
            </a:r>
            <a:r>
              <a:rPr lang="en-US" sz="2800" dirty="0" smtClean="0">
                <a:solidFill>
                  <a:srgbClr val="FFFF00"/>
                </a:solidFill>
                <a:latin typeface="Cambria" pitchFamily="18" charset="0"/>
              </a:rPr>
              <a:t>F</a:t>
            </a:r>
            <a:r>
              <a:rPr lang="id-ID" sz="2800" dirty="0" smtClean="0">
                <a:solidFill>
                  <a:srgbClr val="FFFF00"/>
                </a:solidFill>
                <a:latin typeface="Cambria" pitchFamily="18" charset="0"/>
              </a:rPr>
              <a:t>und</a:t>
            </a:r>
            <a:r>
              <a:rPr lang="en-US" sz="2800" dirty="0" smtClean="0">
                <a:solidFill>
                  <a:srgbClr val="FFFF00"/>
                </a:solidFill>
                <a:latin typeface="Cambria" pitchFamily="18" charset="0"/>
              </a:rPr>
              <a:t>-ATM</a:t>
            </a:r>
            <a:endParaRPr lang="en-US" sz="2800" dirty="0" smtClean="0">
              <a:solidFill>
                <a:srgbClr val="FFFF00"/>
              </a:solidFill>
              <a:latin typeface="Cambria" pitchFamily="18" charset="0"/>
            </a:endParaRPr>
          </a:p>
        </p:txBody>
      </p:sp>
      <p:pic>
        <p:nvPicPr>
          <p:cNvPr id="4" name="Picture 3" descr="logo_ia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228600"/>
            <a:ext cx="2209800" cy="1494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Date Placeholder 1"/>
          <p:cNvSpPr txBox="1">
            <a:spLocks noGrp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F1D269A8-F26B-477B-89BB-11DD8A6CD3F8}" type="datetime1">
              <a:rPr lang="en-US" sz="1000"/>
              <a:pPr/>
              <a:t>8/17/2014</a:t>
            </a:fld>
            <a:endParaRPr lang="en-US" altLang="en-US" sz="1000"/>
          </a:p>
        </p:txBody>
      </p:sp>
      <p:sp>
        <p:nvSpPr>
          <p:cNvPr id="2057" name="Slide Number Placeholder 2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C5C484C-8124-4D21-A293-676DA4375D8E}" type="slidenum">
              <a:rPr lang="en-US" altLang="en-US" sz="1000"/>
              <a:pPr algn="r"/>
              <a:t>11</a:t>
            </a:fld>
            <a:endParaRPr lang="en-US" altLang="en-US" sz="100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017963" y="811213"/>
            <a:ext cx="2797175" cy="1162050"/>
            <a:chOff x="2531" y="511"/>
            <a:chExt cx="1762" cy="732"/>
          </a:xfrm>
        </p:grpSpPr>
        <p:sp>
          <p:nvSpPr>
            <p:cNvPr id="2084" name="Text Box 3"/>
            <p:cNvSpPr txBox="1">
              <a:spLocks noChangeArrowheads="1"/>
            </p:cNvSpPr>
            <p:nvPr/>
          </p:nvSpPr>
          <p:spPr bwMode="auto">
            <a:xfrm>
              <a:off x="2531" y="511"/>
              <a:ext cx="17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Monotype Sorts"/>
                <a:buBlip>
                  <a:blip r:embed="rId4"/>
                </a:buBlip>
              </a:pPr>
              <a:r>
                <a:rPr lang="en-US" sz="2400" b="1">
                  <a:latin typeface="Maiandra GD" pitchFamily="34" charset="0"/>
                </a:rPr>
                <a:t> Komitmen politis</a:t>
              </a:r>
            </a:p>
          </p:txBody>
        </p:sp>
        <p:graphicFrame>
          <p:nvGraphicFramePr>
            <p:cNvPr id="2055" name="Object 4"/>
            <p:cNvGraphicFramePr>
              <a:graphicFrameLocks noChangeAspect="1"/>
            </p:cNvGraphicFramePr>
            <p:nvPr/>
          </p:nvGraphicFramePr>
          <p:xfrm>
            <a:off x="2808" y="830"/>
            <a:ext cx="632" cy="413"/>
          </p:xfrm>
          <a:graphic>
            <a:graphicData uri="http://schemas.openxmlformats.org/presentationml/2006/ole">
              <p:oleObj spid="_x0000_s198663" name="Clip" r:id="rId5" imgW="5349600" imgH="2911320" progId="">
                <p:embed/>
              </p:oleObj>
            </a:graphicData>
          </a:graphic>
        </p:graphicFrame>
        <p:sp>
          <p:nvSpPr>
            <p:cNvPr id="2085" name="Text Box 5"/>
            <p:cNvSpPr txBox="1">
              <a:spLocks noChangeArrowheads="1"/>
            </p:cNvSpPr>
            <p:nvPr/>
          </p:nvSpPr>
          <p:spPr bwMode="auto">
            <a:xfrm>
              <a:off x="2611" y="877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Maiandra GD" pitchFamily="34" charset="0"/>
                </a:rPr>
                <a:t>1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819400" y="1981200"/>
            <a:ext cx="3686175" cy="3654425"/>
            <a:chOff x="1906" y="1261"/>
            <a:chExt cx="2322" cy="2302"/>
          </a:xfrm>
        </p:grpSpPr>
        <p:sp>
          <p:nvSpPr>
            <p:cNvPr id="2075" name="Text Box 7"/>
            <p:cNvSpPr txBox="1">
              <a:spLocks noChangeArrowheads="1"/>
            </p:cNvSpPr>
            <p:nvPr/>
          </p:nvSpPr>
          <p:spPr bwMode="auto">
            <a:xfrm>
              <a:off x="2192" y="3121"/>
              <a:ext cx="192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>
                  <a:solidFill>
                    <a:srgbClr val="800000"/>
                  </a:solidFill>
                  <a:latin typeface="Maiandra GD" pitchFamily="34" charset="0"/>
                </a:rPr>
                <a:t>Directly Observed </a:t>
              </a:r>
            </a:p>
            <a:p>
              <a:pPr algn="ctr"/>
              <a:r>
                <a:rPr lang="en-US" sz="2000" b="1">
                  <a:solidFill>
                    <a:srgbClr val="800000"/>
                  </a:solidFill>
                  <a:latin typeface="Maiandra GD" pitchFamily="34" charset="0"/>
                </a:rPr>
                <a:t>Treatment Short-course</a:t>
              </a:r>
            </a:p>
          </p:txBody>
        </p:sp>
        <p:sp>
          <p:nvSpPr>
            <p:cNvPr id="714760" name="AutoShape 8"/>
            <p:cNvSpPr>
              <a:spLocks noChangeArrowheads="1"/>
            </p:cNvSpPr>
            <p:nvPr/>
          </p:nvSpPr>
          <p:spPr bwMode="auto">
            <a:xfrm>
              <a:off x="2887" y="1261"/>
              <a:ext cx="435" cy="432"/>
            </a:xfrm>
            <a:prstGeom prst="up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FF0066"/>
                </a:gs>
                <a:gs pos="100000">
                  <a:srgbClr val="33CC33"/>
                </a:gs>
              </a:gsLst>
              <a:lin ang="5400000" scaled="1"/>
            </a:gradFill>
            <a:ln w="28575">
              <a:solidFill>
                <a:srgbClr val="8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33CC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14761" name="AutoShape 9"/>
            <p:cNvSpPr>
              <a:spLocks noChangeArrowheads="1"/>
            </p:cNvSpPr>
            <p:nvPr/>
          </p:nvSpPr>
          <p:spPr bwMode="auto">
            <a:xfrm rot="4300205">
              <a:off x="3739" y="1781"/>
              <a:ext cx="528" cy="354"/>
            </a:xfrm>
            <a:prstGeom prst="up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33CC33"/>
                </a:gs>
                <a:gs pos="100000">
                  <a:srgbClr val="FF0066"/>
                </a:gs>
              </a:gsLst>
              <a:lin ang="18900000" scaled="1"/>
            </a:gradFill>
            <a:ln w="28575">
              <a:solidFill>
                <a:srgbClr val="8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33CC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14762" name="AutoShape 10"/>
            <p:cNvSpPr>
              <a:spLocks noChangeArrowheads="1"/>
            </p:cNvSpPr>
            <p:nvPr/>
          </p:nvSpPr>
          <p:spPr bwMode="auto">
            <a:xfrm rot="17299795" flipH="1">
              <a:off x="1868" y="1876"/>
              <a:ext cx="528" cy="355"/>
            </a:xfrm>
            <a:prstGeom prst="up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FF0066"/>
                </a:gs>
                <a:gs pos="100000">
                  <a:srgbClr val="33CC33"/>
                </a:gs>
              </a:gsLst>
              <a:lin ang="2700000" scaled="1"/>
            </a:gradFill>
            <a:ln w="28575">
              <a:solidFill>
                <a:srgbClr val="8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33CC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14763" name="AutoShape 11"/>
            <p:cNvSpPr>
              <a:spLocks noChangeArrowheads="1"/>
            </p:cNvSpPr>
            <p:nvPr/>
          </p:nvSpPr>
          <p:spPr bwMode="auto">
            <a:xfrm rot="17299795" flipV="1">
              <a:off x="3787" y="2693"/>
              <a:ext cx="528" cy="354"/>
            </a:xfrm>
            <a:prstGeom prst="up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33CC33"/>
                </a:gs>
                <a:gs pos="100000">
                  <a:srgbClr val="FF0066"/>
                </a:gs>
              </a:gsLst>
              <a:lin ang="2700000" scaled="1"/>
            </a:gradFill>
            <a:ln w="28575">
              <a:solidFill>
                <a:srgbClr val="8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33CC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14764" name="AutoShape 12"/>
            <p:cNvSpPr>
              <a:spLocks noChangeArrowheads="1"/>
            </p:cNvSpPr>
            <p:nvPr/>
          </p:nvSpPr>
          <p:spPr bwMode="auto">
            <a:xfrm rot="4300205" flipH="1" flipV="1">
              <a:off x="1822" y="2738"/>
              <a:ext cx="527" cy="356"/>
            </a:xfrm>
            <a:prstGeom prst="up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FF0066"/>
                </a:gs>
                <a:gs pos="100000">
                  <a:srgbClr val="33CC33"/>
                </a:gs>
              </a:gsLst>
              <a:lin ang="18900000" scaled="1"/>
            </a:gradFill>
            <a:ln w="28575">
              <a:solidFill>
                <a:srgbClr val="8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33CC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2098" y="1694"/>
              <a:ext cx="1872" cy="1488"/>
              <a:chOff x="2160" y="1248"/>
              <a:chExt cx="1872" cy="1488"/>
            </a:xfrm>
          </p:grpSpPr>
          <p:sp>
            <p:nvSpPr>
              <p:cNvPr id="2082" name="AutoShape 14"/>
              <p:cNvSpPr>
                <a:spLocks noChangeArrowheads="1"/>
              </p:cNvSpPr>
              <p:nvPr/>
            </p:nvSpPr>
            <p:spPr bwMode="auto">
              <a:xfrm>
                <a:off x="2160" y="1248"/>
                <a:ext cx="1872" cy="1488"/>
              </a:xfrm>
              <a:prstGeom prst="star32">
                <a:avLst>
                  <a:gd name="adj" fmla="val 37500"/>
                </a:avLst>
              </a:prstGeom>
              <a:solidFill>
                <a:schemeClr val="bg1"/>
              </a:solidFill>
              <a:ln w="571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054" name="Object 15"/>
              <p:cNvGraphicFramePr>
                <a:graphicFrameLocks noChangeAspect="1"/>
              </p:cNvGraphicFramePr>
              <p:nvPr/>
            </p:nvGraphicFramePr>
            <p:xfrm>
              <a:off x="2544" y="1629"/>
              <a:ext cx="1152" cy="819"/>
            </p:xfrm>
            <a:graphic>
              <a:graphicData uri="http://schemas.openxmlformats.org/presentationml/2006/ole">
                <p:oleObj spid="_x0000_s198662" name="Photo Editor Photo" r:id="rId6" imgW="1314286" imgH="847843" progId="">
                  <p:embed/>
                </p:oleObj>
              </a:graphicData>
            </a:graphic>
          </p:graphicFrame>
          <p:sp>
            <p:nvSpPr>
              <p:cNvPr id="2083" name="Text Box 16"/>
              <p:cNvSpPr txBox="1">
                <a:spLocks noChangeArrowheads="1"/>
              </p:cNvSpPr>
              <p:nvPr/>
            </p:nvSpPr>
            <p:spPr bwMode="auto">
              <a:xfrm>
                <a:off x="2738" y="1516"/>
                <a:ext cx="15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b="1">
                    <a:latin typeface="Maiandra GD" pitchFamily="34" charset="0"/>
                  </a:rPr>
                  <a:t> </a:t>
                </a:r>
              </a:p>
            </p:txBody>
          </p:sp>
        </p:grpSp>
      </p:grpSp>
      <p:sp>
        <p:nvSpPr>
          <p:cNvPr id="714769" name="Rectangle 17" descr="Walnut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382000" cy="838200"/>
          </a:xfrm>
          <a:solidFill>
            <a:srgbClr val="00B050"/>
          </a:solidFill>
          <a:ln>
            <a:solidFill>
              <a:srgbClr val="FF0000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b="1" dirty="0">
                <a:latin typeface="Segoe Print" pitchFamily="2" charset="0"/>
                <a:cs typeface="Calibri" pitchFamily="34" charset="0"/>
              </a:rPr>
              <a:t>5 ELEMEN STRATEGI DOTS</a:t>
            </a:r>
            <a:endParaRPr lang="id-ID" sz="4800" b="1" dirty="0">
              <a:latin typeface="Segoe Print" pitchFamily="2" charset="0"/>
              <a:cs typeface="Calibri" pitchFamily="34" charset="0"/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6273800" y="1676400"/>
            <a:ext cx="2794000" cy="2078038"/>
            <a:chOff x="3952" y="1056"/>
            <a:chExt cx="1760" cy="1309"/>
          </a:xfrm>
        </p:grpSpPr>
        <p:graphicFrame>
          <p:nvGraphicFramePr>
            <p:cNvPr id="2053" name="Object 19"/>
            <p:cNvGraphicFramePr>
              <a:graphicFrameLocks noChangeAspect="1"/>
            </p:cNvGraphicFramePr>
            <p:nvPr/>
          </p:nvGraphicFramePr>
          <p:xfrm>
            <a:off x="4498" y="1646"/>
            <a:ext cx="497" cy="719"/>
          </p:xfrm>
          <a:graphic>
            <a:graphicData uri="http://schemas.openxmlformats.org/presentationml/2006/ole">
              <p:oleObj spid="_x0000_s198661" name="Clip" r:id="rId7" imgW="599760" imgH="774360" progId="">
                <p:embed/>
              </p:oleObj>
            </a:graphicData>
          </a:graphic>
        </p:graphicFrame>
        <p:sp>
          <p:nvSpPr>
            <p:cNvPr id="2073" name="Text Box 20"/>
            <p:cNvSpPr txBox="1">
              <a:spLocks noChangeArrowheads="1"/>
            </p:cNvSpPr>
            <p:nvPr/>
          </p:nvSpPr>
          <p:spPr bwMode="auto">
            <a:xfrm>
              <a:off x="4224" y="1728"/>
              <a:ext cx="2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Maiandra GD" pitchFamily="34" charset="0"/>
                </a:rPr>
                <a:t>2</a:t>
              </a:r>
            </a:p>
          </p:txBody>
        </p:sp>
        <p:sp>
          <p:nvSpPr>
            <p:cNvPr id="2074" name="Text Box 21"/>
            <p:cNvSpPr txBox="1">
              <a:spLocks noChangeArrowheads="1"/>
            </p:cNvSpPr>
            <p:nvPr/>
          </p:nvSpPr>
          <p:spPr bwMode="auto">
            <a:xfrm>
              <a:off x="3952" y="1056"/>
              <a:ext cx="176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buFont typeface="Monotype Sorts"/>
                <a:buBlip>
                  <a:blip r:embed="rId4"/>
                </a:buBlip>
              </a:pPr>
              <a:r>
                <a:rPr lang="en-US" sz="2400" b="1">
                  <a:latin typeface="Maiandra GD" pitchFamily="34" charset="0"/>
                </a:rPr>
                <a:t> Diagnosa dengan</a:t>
              </a:r>
            </a:p>
            <a:p>
              <a:pPr algn="r">
                <a:buFont typeface="Monotype Sorts"/>
                <a:buNone/>
              </a:pPr>
              <a:r>
                <a:rPr lang="en-US" sz="2400" b="1">
                  <a:latin typeface="Maiandra GD" pitchFamily="34" charset="0"/>
                </a:rPr>
                <a:t>mikroskop</a:t>
              </a: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6083300" y="3886200"/>
            <a:ext cx="3060700" cy="2689225"/>
            <a:chOff x="3895" y="2846"/>
            <a:chExt cx="1865" cy="1358"/>
          </a:xfrm>
        </p:grpSpPr>
        <p:graphicFrame>
          <p:nvGraphicFramePr>
            <p:cNvPr id="2052" name="Object 23"/>
            <p:cNvGraphicFramePr>
              <a:graphicFrameLocks noChangeAspect="1"/>
            </p:cNvGraphicFramePr>
            <p:nvPr/>
          </p:nvGraphicFramePr>
          <p:xfrm>
            <a:off x="4546" y="2846"/>
            <a:ext cx="415" cy="671"/>
          </p:xfrm>
          <a:graphic>
            <a:graphicData uri="http://schemas.openxmlformats.org/presentationml/2006/ole">
              <p:oleObj spid="_x0000_s198660" name="Clip" r:id="rId8" imgW="3025440" imgH="3252600" progId="">
                <p:embed/>
              </p:oleObj>
            </a:graphicData>
          </a:graphic>
        </p:graphicFrame>
        <p:sp>
          <p:nvSpPr>
            <p:cNvPr id="2071" name="Text Box 24"/>
            <p:cNvSpPr txBox="1">
              <a:spLocks noChangeArrowheads="1"/>
            </p:cNvSpPr>
            <p:nvPr/>
          </p:nvSpPr>
          <p:spPr bwMode="auto">
            <a:xfrm>
              <a:off x="4319" y="2880"/>
              <a:ext cx="2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Maiandra GD" pitchFamily="34" charset="0"/>
                </a:rPr>
                <a:t>3</a:t>
              </a:r>
            </a:p>
          </p:txBody>
        </p:sp>
        <p:sp>
          <p:nvSpPr>
            <p:cNvPr id="2072" name="Text Box 25"/>
            <p:cNvSpPr txBox="1">
              <a:spLocks noChangeArrowheads="1"/>
            </p:cNvSpPr>
            <p:nvPr/>
          </p:nvSpPr>
          <p:spPr bwMode="auto">
            <a:xfrm>
              <a:off x="3895" y="3456"/>
              <a:ext cx="1865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buFont typeface="Monotype Sorts"/>
                <a:buBlip>
                  <a:blip r:embed="rId4"/>
                </a:buBlip>
              </a:pPr>
              <a:r>
                <a:rPr lang="en-US" sz="2400" b="1" dirty="0">
                  <a:latin typeface="Maiandra GD" pitchFamily="34" charset="0"/>
                </a:rPr>
                <a:t> </a:t>
              </a:r>
              <a:r>
                <a:rPr lang="en-US" sz="2400" b="1" dirty="0" err="1">
                  <a:latin typeface="Maiandra GD" pitchFamily="34" charset="0"/>
                </a:rPr>
                <a:t>Pengobatan</a:t>
              </a:r>
              <a:r>
                <a:rPr lang="en-US" sz="2400" b="1" dirty="0">
                  <a:latin typeface="Maiandra GD" pitchFamily="34" charset="0"/>
                </a:rPr>
                <a:t> </a:t>
              </a:r>
            </a:p>
            <a:p>
              <a:pPr algn="r">
                <a:buFont typeface="Monotype Sorts"/>
                <a:buNone/>
              </a:pPr>
              <a:r>
                <a:rPr lang="en-US" sz="2400" b="1" dirty="0" err="1">
                  <a:latin typeface="Maiandra GD" pitchFamily="34" charset="0"/>
                </a:rPr>
                <a:t>jangka</a:t>
              </a:r>
              <a:r>
                <a:rPr lang="en-US" sz="2400" b="1" dirty="0">
                  <a:latin typeface="Maiandra GD" pitchFamily="34" charset="0"/>
                </a:rPr>
                <a:t> </a:t>
              </a:r>
              <a:r>
                <a:rPr lang="en-US" sz="2400" b="1" dirty="0" err="1">
                  <a:latin typeface="Maiandra GD" pitchFamily="34" charset="0"/>
                </a:rPr>
                <a:t>pendek</a:t>
              </a:r>
              <a:r>
                <a:rPr lang="en-US" sz="2400" b="1" dirty="0">
                  <a:latin typeface="Maiandra GD" pitchFamily="34" charset="0"/>
                </a:rPr>
                <a:t> </a:t>
              </a:r>
              <a:r>
                <a:rPr lang="en-US" sz="2400" b="1" dirty="0" err="1">
                  <a:latin typeface="Maiandra GD" pitchFamily="34" charset="0"/>
                </a:rPr>
                <a:t>dgn</a:t>
              </a:r>
              <a:endParaRPr lang="en-US" sz="2400" b="1" dirty="0">
                <a:latin typeface="Maiandra GD" pitchFamily="34" charset="0"/>
              </a:endParaRPr>
            </a:p>
            <a:p>
              <a:pPr algn="r">
                <a:buFont typeface="Monotype Sorts"/>
                <a:buNone/>
              </a:pPr>
              <a:r>
                <a:rPr lang="en-US" sz="2400" b="1" dirty="0" err="1">
                  <a:latin typeface="Maiandra GD" pitchFamily="34" charset="0"/>
                </a:rPr>
                <a:t>pengawasan</a:t>
              </a:r>
              <a:r>
                <a:rPr lang="en-US" sz="2400" b="1" dirty="0">
                  <a:latin typeface="Maiandra GD" pitchFamily="34" charset="0"/>
                </a:rPr>
                <a:t> </a:t>
              </a:r>
              <a:r>
                <a:rPr lang="en-US" sz="2400" b="1" dirty="0" err="1">
                  <a:latin typeface="Maiandra GD" pitchFamily="34" charset="0"/>
                </a:rPr>
                <a:t>langsung</a:t>
              </a:r>
              <a:endParaRPr lang="en-US" sz="2400" b="1" dirty="0">
                <a:latin typeface="Maiandra GD" pitchFamily="34" charset="0"/>
              </a:endParaRPr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990600" y="1371600"/>
            <a:ext cx="2598738" cy="2286000"/>
            <a:chOff x="526" y="1132"/>
            <a:chExt cx="1637" cy="1088"/>
          </a:xfrm>
        </p:grpSpPr>
        <p:graphicFrame>
          <p:nvGraphicFramePr>
            <p:cNvPr id="2051" name="Object 27"/>
            <p:cNvGraphicFramePr>
              <a:graphicFrameLocks noChangeAspect="1"/>
            </p:cNvGraphicFramePr>
            <p:nvPr/>
          </p:nvGraphicFramePr>
          <p:xfrm>
            <a:off x="1070" y="1824"/>
            <a:ext cx="633" cy="396"/>
          </p:xfrm>
          <a:graphic>
            <a:graphicData uri="http://schemas.openxmlformats.org/presentationml/2006/ole">
              <p:oleObj spid="_x0000_s198659" name="Clip" r:id="rId9" imgW="5128560" imgH="1714320" progId="">
                <p:embed/>
              </p:oleObj>
            </a:graphicData>
          </a:graphic>
        </p:graphicFrame>
        <p:sp>
          <p:nvSpPr>
            <p:cNvPr id="2069" name="Text Box 28"/>
            <p:cNvSpPr txBox="1">
              <a:spLocks noChangeArrowheads="1"/>
            </p:cNvSpPr>
            <p:nvPr/>
          </p:nvSpPr>
          <p:spPr bwMode="auto">
            <a:xfrm>
              <a:off x="1632" y="1776"/>
              <a:ext cx="223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Maiandra GD" pitchFamily="34" charset="0"/>
                </a:rPr>
                <a:t>4</a:t>
              </a:r>
            </a:p>
          </p:txBody>
        </p:sp>
        <p:sp>
          <p:nvSpPr>
            <p:cNvPr id="2070" name="Text Box 29"/>
            <p:cNvSpPr txBox="1">
              <a:spLocks noChangeArrowheads="1"/>
            </p:cNvSpPr>
            <p:nvPr/>
          </p:nvSpPr>
          <p:spPr bwMode="auto">
            <a:xfrm>
              <a:off x="526" y="1132"/>
              <a:ext cx="1637" cy="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buFont typeface="Monotype Sorts"/>
                <a:buBlip>
                  <a:blip r:embed="rId4"/>
                </a:buBlip>
              </a:pPr>
              <a:r>
                <a:rPr lang="en-US" sz="2400" b="1" dirty="0">
                  <a:latin typeface="Maiandra GD" pitchFamily="34" charset="0"/>
                </a:rPr>
                <a:t> </a:t>
              </a:r>
              <a:r>
                <a:rPr lang="en-US" sz="2400" b="1" dirty="0" err="1">
                  <a:latin typeface="Maiandra GD" pitchFamily="34" charset="0"/>
                </a:rPr>
                <a:t>Jaminan</a:t>
              </a:r>
              <a:r>
                <a:rPr lang="en-US" sz="2400" b="1" dirty="0">
                  <a:latin typeface="Maiandra GD" pitchFamily="34" charset="0"/>
                </a:rPr>
                <a:t> </a:t>
              </a:r>
            </a:p>
            <a:p>
              <a:pPr algn="r">
                <a:buFont typeface="Monotype Sorts"/>
                <a:buNone/>
              </a:pPr>
              <a:r>
                <a:rPr lang="en-US" sz="2400" b="1" dirty="0" err="1">
                  <a:latin typeface="Maiandra GD" pitchFamily="34" charset="0"/>
                </a:rPr>
                <a:t>Ketersediaan</a:t>
              </a:r>
              <a:r>
                <a:rPr lang="en-US" sz="2400" b="1" dirty="0">
                  <a:latin typeface="Maiandra GD" pitchFamily="34" charset="0"/>
                </a:rPr>
                <a:t> OAT</a:t>
              </a:r>
            </a:p>
            <a:p>
              <a:pPr algn="r">
                <a:buFont typeface="Monotype Sorts"/>
                <a:buNone/>
              </a:pPr>
              <a:r>
                <a:rPr lang="en-US" sz="2400" b="1" dirty="0" err="1">
                  <a:latin typeface="Maiandra GD" pitchFamily="34" charset="0"/>
                </a:rPr>
                <a:t>Yg</a:t>
              </a:r>
              <a:r>
                <a:rPr lang="en-US" sz="2400" b="1" dirty="0">
                  <a:latin typeface="Maiandra GD" pitchFamily="34" charset="0"/>
                </a:rPr>
                <a:t> </a:t>
              </a:r>
              <a:r>
                <a:rPr lang="en-US" sz="2400" b="1" dirty="0" err="1">
                  <a:latin typeface="Maiandra GD" pitchFamily="34" charset="0"/>
                </a:rPr>
                <a:t>bermutu</a:t>
              </a:r>
              <a:endParaRPr lang="en-US" sz="2400" b="1" dirty="0">
                <a:latin typeface="Maiandra GD" pitchFamily="34" charset="0"/>
              </a:endParaRPr>
            </a:p>
          </p:txBody>
        </p:sp>
      </p:grpSp>
      <p:grpSp>
        <p:nvGrpSpPr>
          <p:cNvPr id="8" name="Group 30"/>
          <p:cNvGrpSpPr>
            <a:grpSpLocks/>
          </p:cNvGrpSpPr>
          <p:nvPr/>
        </p:nvGrpSpPr>
        <p:grpSpPr bwMode="auto">
          <a:xfrm>
            <a:off x="533400" y="4495800"/>
            <a:ext cx="3235325" cy="1990725"/>
            <a:chOff x="698" y="2846"/>
            <a:chExt cx="2038" cy="1254"/>
          </a:xfrm>
        </p:grpSpPr>
        <p:graphicFrame>
          <p:nvGraphicFramePr>
            <p:cNvPr id="2050" name="Object 31"/>
            <p:cNvGraphicFramePr>
              <a:graphicFrameLocks noChangeAspect="1"/>
            </p:cNvGraphicFramePr>
            <p:nvPr/>
          </p:nvGraphicFramePr>
          <p:xfrm>
            <a:off x="1090" y="2846"/>
            <a:ext cx="641" cy="679"/>
          </p:xfrm>
          <a:graphic>
            <a:graphicData uri="http://schemas.openxmlformats.org/presentationml/2006/ole">
              <p:oleObj spid="_x0000_s198658" name="Clip" r:id="rId10" imgW="3678480" imgH="3468960" progId="">
                <p:embed/>
              </p:oleObj>
            </a:graphicData>
          </a:graphic>
        </p:graphicFrame>
        <p:sp>
          <p:nvSpPr>
            <p:cNvPr id="2067" name="Text Box 32"/>
            <p:cNvSpPr txBox="1">
              <a:spLocks noChangeArrowheads="1"/>
            </p:cNvSpPr>
            <p:nvPr/>
          </p:nvSpPr>
          <p:spPr bwMode="auto">
            <a:xfrm>
              <a:off x="1685" y="292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Maiandra GD" pitchFamily="34" charset="0"/>
                </a:rPr>
                <a:t>5</a:t>
              </a:r>
            </a:p>
          </p:txBody>
        </p:sp>
        <p:sp>
          <p:nvSpPr>
            <p:cNvPr id="2068" name="Text Box 33"/>
            <p:cNvSpPr txBox="1">
              <a:spLocks noChangeArrowheads="1"/>
            </p:cNvSpPr>
            <p:nvPr/>
          </p:nvSpPr>
          <p:spPr bwMode="auto">
            <a:xfrm>
              <a:off x="698" y="3504"/>
              <a:ext cx="2038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>
                <a:buFont typeface="Monotype Sorts"/>
                <a:buBlip>
                  <a:blip r:embed="rId4"/>
                </a:buBlip>
              </a:pPr>
              <a:r>
                <a:rPr lang="en-US" sz="2800" b="1" dirty="0">
                  <a:latin typeface="Maiandra GD" pitchFamily="34" charset="0"/>
                </a:rPr>
                <a:t> Monitoring </a:t>
              </a:r>
              <a:r>
                <a:rPr lang="en-US" sz="2800" b="1" dirty="0" err="1">
                  <a:latin typeface="Maiandra GD" pitchFamily="34" charset="0"/>
                </a:rPr>
                <a:t>dan</a:t>
              </a:r>
              <a:r>
                <a:rPr lang="en-US" sz="2800" b="1" dirty="0">
                  <a:latin typeface="Maiandra GD" pitchFamily="34" charset="0"/>
                </a:rPr>
                <a:t> </a:t>
              </a:r>
            </a:p>
            <a:p>
              <a:pPr algn="r">
                <a:buFont typeface="Monotype Sorts"/>
                <a:buNone/>
              </a:pPr>
              <a:r>
                <a:rPr lang="en-US" sz="2800" b="1" dirty="0">
                  <a:latin typeface="Maiandra GD" pitchFamily="34" charset="0"/>
                </a:rPr>
                <a:t>   </a:t>
              </a:r>
              <a:r>
                <a:rPr lang="en-US" sz="2800" b="1" dirty="0" err="1">
                  <a:latin typeface="Maiandra GD" pitchFamily="34" charset="0"/>
                </a:rPr>
                <a:t>evaluasi</a:t>
              </a:r>
              <a:endParaRPr lang="en-US" sz="2800" b="1" dirty="0">
                <a:latin typeface="Maiandra GD" pitchFamily="34" charset="0"/>
              </a:endParaRPr>
            </a:p>
          </p:txBody>
        </p:sp>
      </p:grpSp>
      <p:sp>
        <p:nvSpPr>
          <p:cNvPr id="36" name="Oval 35"/>
          <p:cNvSpPr/>
          <p:nvPr/>
        </p:nvSpPr>
        <p:spPr>
          <a:xfrm>
            <a:off x="838200" y="1071562"/>
            <a:ext cx="3305175" cy="2967037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37" name="Oval 36"/>
          <p:cNvSpPr/>
          <p:nvPr/>
        </p:nvSpPr>
        <p:spPr>
          <a:xfrm>
            <a:off x="6000750" y="3962400"/>
            <a:ext cx="3143250" cy="2895600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304800" y="1371600"/>
            <a:ext cx="8534400" cy="517988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itchFamily="34" charset="0"/>
              <a:buAutoNum type="arabicPeriod"/>
            </a:pPr>
            <a:r>
              <a:rPr lang="id-ID" sz="2000" dirty="0">
                <a:latin typeface="Calibri" pitchFamily="34" charset="0"/>
              </a:rPr>
              <a:t>Memperluas dan meningkatkan ekspansi DOTS yang berkualitas, meningkatkan penemuan kasus dan kesembuhan melalui pendekatan terfokus pada penderita.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AutoNum type="arabicPeriod"/>
            </a:pPr>
            <a:r>
              <a:rPr lang="id-ID" sz="2000" dirty="0">
                <a:latin typeface="Calibri" pitchFamily="34" charset="0"/>
              </a:rPr>
              <a:t>Menghadapai tantangan TB-HIV, MDR-TB dan tantangan lainnya dengan meningkatkan kolaborasi TB-HIV, DOTS-Plus dan lainnya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AutoNum type="arabicPeriod"/>
            </a:pPr>
            <a:r>
              <a:rPr lang="id-ID" sz="2000" dirty="0">
                <a:latin typeface="Calibri" pitchFamily="34" charset="0"/>
              </a:rPr>
              <a:t>Berkonstribusi dalam memperkuat sistem kesehatan melalui kerja sama dengan berbagai program kesehatan lainnya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AutoNum type="arabicPeriod"/>
            </a:pPr>
            <a:r>
              <a:rPr lang="id-ID" sz="2800" dirty="0">
                <a:latin typeface="Calibri" pitchFamily="34" charset="0"/>
              </a:rPr>
              <a:t>Melibatkan seluruh penyedia pelayanan kesehatan</a:t>
            </a:r>
            <a:r>
              <a:rPr lang="id-ID" sz="2000" dirty="0">
                <a:latin typeface="Calibri" pitchFamily="34" charset="0"/>
              </a:rPr>
              <a:t>, dengan cara memperluas pendekatan berbasis </a:t>
            </a:r>
            <a:r>
              <a:rPr lang="id-ID" sz="2800" b="1" dirty="0">
                <a:latin typeface="Calibri" pitchFamily="34" charset="0"/>
              </a:rPr>
              <a:t>Public-Private Mix (PPM)</a:t>
            </a:r>
            <a:endParaRPr lang="id-ID" sz="2000" b="1" dirty="0">
              <a:latin typeface="Calibri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AutoNum type="arabicPeriod"/>
            </a:pPr>
            <a:r>
              <a:rPr lang="id-ID" sz="2000" dirty="0">
                <a:latin typeface="Calibri" pitchFamily="34" charset="0"/>
              </a:rPr>
              <a:t>Melibatkan penderita TB dan masyarakat untuk memberikan konstribusi dalam penyediaan pelayanan yang efektif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AutoNum type="arabicPeriod"/>
            </a:pPr>
            <a:r>
              <a:rPr lang="id-ID" sz="2000" dirty="0">
                <a:latin typeface="Calibri" pitchFamily="34" charset="0"/>
              </a:rPr>
              <a:t>Memberdayakan dan meningkatkan penelitian </a:t>
            </a:r>
            <a:r>
              <a:rPr lang="id-ID" sz="2000" dirty="0">
                <a:solidFill>
                  <a:schemeClr val="bg1"/>
                </a:solidFill>
                <a:latin typeface="Calibri" pitchFamily="34" charset="0"/>
              </a:rPr>
              <a:t>operasional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9200" y="0"/>
            <a:ext cx="7620000" cy="1200329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b="1" spc="50" dirty="0">
                <a:ln w="12700">
                  <a:noFill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haroni" pitchFamily="2" charset="-79"/>
              </a:rPr>
              <a:t>ELEMEN UTAMA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b="1" spc="50" dirty="0">
                <a:ln w="12700">
                  <a:noFill/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  <a:cs typeface="Aharoni" pitchFamily="2" charset="-79"/>
              </a:rPr>
              <a:t>DALAM STRATEGI DOTS</a:t>
            </a:r>
            <a:endParaRPr lang="en-US" sz="3600" b="1" spc="50" dirty="0">
              <a:ln w="12700">
                <a:noFill/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224504"/>
            <a:ext cx="1242825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0" b="1" dirty="0">
                <a:ln w="762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 Rounded MT Bold" pitchFamily="34" charset="0"/>
                <a:cs typeface="Arial" charset="0"/>
              </a:rPr>
              <a:t>6</a:t>
            </a:r>
            <a:endParaRPr lang="en-US" sz="12000" b="1" dirty="0">
              <a:ln w="76200">
                <a:solidFill>
                  <a:srgbClr val="FF0000"/>
                </a:solidFill>
              </a:ln>
              <a:solidFill>
                <a:srgbClr val="FFFF00"/>
              </a:solidFill>
              <a:latin typeface="Arial Rounded MT Bold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 smtClean="0">
                <a:latin typeface="Segoe Print" pitchFamily="2" charset="0"/>
              </a:rPr>
              <a:t>Health Seeking </a:t>
            </a:r>
            <a:r>
              <a:rPr lang="en-US" sz="3600" dirty="0" err="1" smtClean="0">
                <a:latin typeface="Segoe Print" pitchFamily="2" charset="0"/>
              </a:rPr>
              <a:t>Behaviour</a:t>
            </a:r>
            <a:r>
              <a:rPr lang="en-US" sz="3600" dirty="0" smtClean="0">
                <a:latin typeface="Segoe Print" pitchFamily="2" charset="0"/>
              </a:rPr>
              <a:t> Tb Patient</a:t>
            </a:r>
          </a:p>
        </p:txBody>
      </p:sp>
      <p:graphicFrame>
        <p:nvGraphicFramePr>
          <p:cNvPr id="1026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914400"/>
          <a:ext cx="9144000" cy="5943600"/>
        </p:xfrm>
        <a:graphic>
          <a:graphicData uri="http://schemas.openxmlformats.org/presentationml/2006/ole">
            <p:oleObj spid="_x0000_s111618" r:id="rId4" imgW="8230313" imgH="4627265" progId="Excel.Sheet.8">
              <p:embed/>
            </p:oleObj>
          </a:graphicData>
        </a:graphic>
      </p:graphicFrame>
      <p:sp>
        <p:nvSpPr>
          <p:cNvPr id="1028" name="TextBox 4"/>
          <p:cNvSpPr txBox="1">
            <a:spLocks noChangeArrowheads="1"/>
          </p:cNvSpPr>
          <p:nvPr/>
        </p:nvSpPr>
        <p:spPr bwMode="auto">
          <a:xfrm>
            <a:off x="0" y="6248400"/>
            <a:ext cx="5572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*NIHRD (2011)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3" descr="Slide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2000250" y="785813"/>
            <a:ext cx="6858000" cy="1071562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4" name="Oval 3"/>
          <p:cNvSpPr/>
          <p:nvPr/>
        </p:nvSpPr>
        <p:spPr>
          <a:xfrm>
            <a:off x="1857375" y="4000500"/>
            <a:ext cx="7072313" cy="1071563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d-ID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Mengapa PPM?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  <a:p>
            <a:pPr algn="ctr">
              <a:defRPr/>
            </a:pPr>
            <a:r>
              <a:rPr lang="id-ID" sz="5400" b="1" dirty="0">
                <a:latin typeface="Segoe Print" pitchFamily="2" charset="0"/>
              </a:rPr>
              <a:t>(Public Private Mix)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52600" y="1981200"/>
            <a:ext cx="5257800" cy="1981200"/>
          </a:xfrm>
          <a:prstGeom prst="downArrow">
            <a:avLst>
              <a:gd name="adj1" fmla="val 50000"/>
              <a:gd name="adj2" fmla="val 4813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None/>
            </a:pPr>
            <a:r>
              <a:rPr lang="id-ID" dirty="0" smtClean="0"/>
              <a:t>.</a:t>
            </a:r>
            <a:endParaRPr lang="id-ID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057233"/>
            <a:ext cx="9144000" cy="2800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d-ID" sz="4400" b="1" dirty="0">
                <a:solidFill>
                  <a:srgbClr val="FF0000"/>
                </a:solidFill>
                <a:latin typeface="Segoe Print" pitchFamily="2" charset="0"/>
              </a:rPr>
              <a:t>Strategi  Penemuan &amp; Penanganan Pasien TB </a:t>
            </a:r>
          </a:p>
          <a:p>
            <a:pPr algn="ctr"/>
            <a:r>
              <a:rPr lang="id-ID" sz="4400" b="1" dirty="0">
                <a:solidFill>
                  <a:srgbClr val="00B050"/>
                </a:solidFill>
                <a:latin typeface="Segoe Print" pitchFamily="2" charset="0"/>
              </a:rPr>
              <a:t>dengan melibatkan sektor pemerintah dan swasta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143250" y="2857500"/>
            <a:ext cx="3143250" cy="1154113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d-ID" sz="23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6 Pilar </a:t>
            </a:r>
            <a:r>
              <a:rPr lang="en-US" sz="23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Indonesia </a:t>
            </a:r>
            <a:r>
              <a:rPr lang="id-ID" sz="23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Public Private Mix (</a:t>
            </a:r>
            <a:r>
              <a:rPr lang="en-US" sz="23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INA-</a:t>
            </a:r>
            <a:r>
              <a:rPr lang="id-ID" sz="23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PPM) </a:t>
            </a:r>
            <a:r>
              <a:rPr lang="en-US" sz="2300" b="1" dirty="0">
                <a:solidFill>
                  <a:prstClr val="black"/>
                </a:solidFill>
                <a:latin typeface="Calibri" pitchFamily="34" charset="0"/>
                <a:cs typeface="Arial" charset="0"/>
              </a:rPr>
              <a:t>Comprehensive Model</a:t>
            </a:r>
          </a:p>
        </p:txBody>
      </p:sp>
      <p:grpSp>
        <p:nvGrpSpPr>
          <p:cNvPr id="2" name="Group 22"/>
          <p:cNvGrpSpPr/>
          <p:nvPr/>
        </p:nvGrpSpPr>
        <p:grpSpPr>
          <a:xfrm>
            <a:off x="3352800" y="4000504"/>
            <a:ext cx="2667000" cy="2743200"/>
            <a:chOff x="3352800" y="4114800"/>
            <a:chExt cx="2667000" cy="2743200"/>
          </a:xfrm>
        </p:grpSpPr>
        <p:sp>
          <p:nvSpPr>
            <p:cNvPr id="24" name="Flowchart: Magnetic Disk 23"/>
            <p:cNvSpPr/>
            <p:nvPr/>
          </p:nvSpPr>
          <p:spPr>
            <a:xfrm>
              <a:off x="3429000" y="4114800"/>
              <a:ext cx="2590800" cy="2743200"/>
            </a:xfrm>
            <a:prstGeom prst="flowChartMagneticDisk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" name="TextBox 24"/>
            <p:cNvSpPr txBox="1">
              <a:spLocks noChangeArrowheads="1"/>
            </p:cNvSpPr>
            <p:nvPr/>
          </p:nvSpPr>
          <p:spPr bwMode="auto">
            <a:xfrm>
              <a:off x="3643313" y="4267200"/>
              <a:ext cx="1928812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err="1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Penguatan</a:t>
              </a:r>
              <a:r>
                <a:rPr lang="en-US" sz="1600" b="1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sz="1600" b="1" dirty="0" err="1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Sistem</a:t>
              </a:r>
              <a:r>
                <a:rPr lang="id-ID" sz="1600" b="1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Komunitas</a:t>
              </a:r>
              <a:endParaRPr lang="en-US" sz="1600" b="1" dirty="0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3352800" y="5029200"/>
              <a:ext cx="2590800" cy="1785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US" sz="10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Fungsi</a:t>
              </a:r>
              <a:r>
                <a:rPr lang="en-US" sz="10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sz="10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sebagai</a:t>
              </a:r>
              <a:r>
                <a:rPr lang="en-US" sz="10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sz="10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advokator</a:t>
              </a:r>
              <a:r>
                <a:rPr lang="en-US" sz="10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sz="10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 </a:t>
              </a:r>
              <a:r>
                <a:rPr lang="en-US" sz="10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peningkatan</a:t>
              </a:r>
              <a:r>
                <a:rPr lang="en-US" sz="10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 </a:t>
              </a:r>
              <a:r>
                <a:rPr lang="en-US" sz="10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pendanaan</a:t>
              </a:r>
              <a:r>
                <a:rPr lang="en-US" sz="10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 </a:t>
              </a:r>
              <a:r>
                <a:rPr lang="en-US" sz="10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dan</a:t>
              </a:r>
              <a:r>
                <a:rPr lang="en-US" sz="10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 </a:t>
              </a:r>
              <a:r>
                <a:rPr lang="en-US" sz="10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komitment</a:t>
              </a:r>
              <a:r>
                <a:rPr lang="en-US" sz="10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,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US" sz="10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peningkatan</a:t>
              </a:r>
              <a:r>
                <a:rPr lang="en-US" sz="10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 awareness </a:t>
              </a:r>
              <a:r>
                <a:rPr lang="en-US" sz="10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masyarakat</a:t>
              </a:r>
              <a:r>
                <a:rPr lang="en-US" sz="10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, </a:t>
              </a:r>
              <a:r>
                <a:rPr lang="en-US" sz="10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peran</a:t>
              </a:r>
              <a:r>
                <a:rPr lang="en-US" sz="10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 </a:t>
              </a:r>
              <a:r>
                <a:rPr lang="en-US" sz="10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sbg</a:t>
              </a:r>
              <a:r>
                <a:rPr lang="en-US" sz="10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 public watch </a:t>
              </a:r>
              <a:r>
                <a:rPr lang="en-US" sz="10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unt</a:t>
              </a:r>
              <a:r>
                <a:rPr lang="en-US" sz="10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 </a:t>
              </a:r>
              <a:r>
                <a:rPr lang="en-US" sz="10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menjamin</a:t>
              </a:r>
              <a:r>
                <a:rPr lang="en-US" sz="10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 </a:t>
              </a:r>
              <a:r>
                <a:rPr lang="en-US" sz="10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layanan</a:t>
              </a:r>
              <a:r>
                <a:rPr lang="en-US" sz="10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 DOTS </a:t>
              </a:r>
              <a:r>
                <a:rPr lang="en-US" sz="10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berkualitas</a:t>
              </a:r>
              <a:r>
                <a:rPr lang="en-US" sz="10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, </a:t>
              </a:r>
              <a:r>
                <a:rPr lang="en-US" sz="10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peningkatan</a:t>
              </a:r>
              <a:r>
                <a:rPr lang="en-US" sz="10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 </a:t>
              </a:r>
              <a:r>
                <a:rPr lang="en-US" sz="10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piagam</a:t>
              </a:r>
              <a:r>
                <a:rPr lang="en-US" sz="10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 </a:t>
              </a:r>
              <a:r>
                <a:rPr lang="en-US" sz="10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pasien</a:t>
              </a:r>
              <a:r>
                <a:rPr lang="en-US" sz="10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 (</a:t>
              </a:r>
              <a:r>
                <a:rPr lang="en-US" sz="10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hak</a:t>
              </a:r>
              <a:r>
                <a:rPr lang="en-US" sz="10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 </a:t>
              </a:r>
              <a:r>
                <a:rPr lang="en-US" sz="10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dan</a:t>
              </a:r>
              <a:r>
                <a:rPr lang="en-US" sz="10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 </a:t>
              </a:r>
              <a:r>
                <a:rPr lang="en-US" sz="10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kewajiban</a:t>
              </a:r>
              <a:r>
                <a:rPr lang="en-US" sz="10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)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US" sz="10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Mobilisasi</a:t>
              </a:r>
              <a:r>
                <a:rPr lang="en-US" sz="10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 </a:t>
              </a:r>
              <a:r>
                <a:rPr lang="en-US" sz="10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sosial</a:t>
              </a:r>
              <a:r>
                <a:rPr lang="en-US" sz="10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, </a:t>
              </a:r>
              <a:r>
                <a:rPr lang="en-US" sz="10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identifikasi</a:t>
              </a:r>
              <a:r>
                <a:rPr lang="en-US" sz="10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 </a:t>
              </a:r>
              <a:r>
                <a:rPr lang="en-US" sz="10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suspek</a:t>
              </a:r>
              <a:r>
                <a:rPr lang="en-US" sz="10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, demand creation , </a:t>
              </a:r>
              <a:r>
                <a:rPr lang="en-US" sz="10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layanan</a:t>
              </a:r>
              <a:r>
                <a:rPr lang="en-US" sz="10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 TB </a:t>
              </a:r>
              <a:r>
                <a:rPr lang="en-US" sz="10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di</a:t>
              </a:r>
              <a:r>
                <a:rPr lang="en-US" sz="10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 </a:t>
              </a:r>
              <a:r>
                <a:rPr lang="en-US" sz="10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wilayah</a:t>
              </a:r>
              <a:r>
                <a:rPr lang="en-US" sz="10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 </a:t>
              </a:r>
              <a:r>
                <a:rPr lang="en-US" sz="10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spesifik</a:t>
              </a:r>
              <a:r>
                <a:rPr lang="en-US" sz="10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 (</a:t>
              </a:r>
              <a:r>
                <a:rPr lang="en-US" sz="10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daerah</a:t>
              </a:r>
              <a:r>
                <a:rPr lang="en-US" sz="10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 </a:t>
              </a:r>
              <a:r>
                <a:rPr lang="en-US" sz="10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kumuh</a:t>
              </a:r>
              <a:r>
                <a:rPr lang="en-US" sz="10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 </a:t>
              </a:r>
              <a:r>
                <a:rPr lang="en-US" sz="10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perkotaan</a:t>
              </a:r>
              <a:r>
                <a:rPr lang="en-US" sz="10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, </a:t>
              </a:r>
              <a:r>
                <a:rPr lang="en-US" sz="10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Penjara</a:t>
              </a:r>
              <a:r>
                <a:rPr lang="en-US" sz="10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/</a:t>
              </a:r>
              <a:r>
                <a:rPr lang="en-US" sz="10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lapas</a:t>
              </a:r>
              <a:r>
                <a:rPr lang="en-US" sz="10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)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US" sz="1000" b="1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Leading: LSM, </a:t>
              </a:r>
              <a:r>
                <a:rPr lang="en-US" sz="1000" b="1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Ormas</a:t>
              </a:r>
              <a:r>
                <a:rPr lang="en-US" sz="1000" b="1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 </a:t>
              </a:r>
              <a:r>
                <a:rPr lang="en-US" sz="1000" b="1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dll</a:t>
              </a:r>
              <a:endParaRPr lang="en-US" sz="10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  <a:sym typeface="Wingdings" pitchFamily="2" charset="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US" sz="1000" b="1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TA: FHI, other partners</a:t>
              </a:r>
            </a:p>
          </p:txBody>
        </p:sp>
      </p:grpSp>
      <p:grpSp>
        <p:nvGrpSpPr>
          <p:cNvPr id="3" name="Group 26"/>
          <p:cNvGrpSpPr/>
          <p:nvPr/>
        </p:nvGrpSpPr>
        <p:grpSpPr>
          <a:xfrm>
            <a:off x="500063" y="3500438"/>
            <a:ext cx="2357437" cy="2143125"/>
            <a:chOff x="500063" y="3500438"/>
            <a:chExt cx="2357437" cy="2143125"/>
          </a:xfrm>
        </p:grpSpPr>
        <p:sp>
          <p:nvSpPr>
            <p:cNvPr id="28" name="Flowchart: Magnetic Disk 27"/>
            <p:cNvSpPr/>
            <p:nvPr/>
          </p:nvSpPr>
          <p:spPr>
            <a:xfrm>
              <a:off x="500063" y="3500438"/>
              <a:ext cx="2357437" cy="2143125"/>
            </a:xfrm>
            <a:prstGeom prst="flowChartMagneticDisk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9" name="TextBox 28"/>
            <p:cNvSpPr txBox="1">
              <a:spLocks noChangeArrowheads="1"/>
            </p:cNvSpPr>
            <p:nvPr/>
          </p:nvSpPr>
          <p:spPr bwMode="auto">
            <a:xfrm>
              <a:off x="928688" y="3571875"/>
              <a:ext cx="1857375" cy="61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sz="1700" b="1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Diagnosa </a:t>
              </a:r>
              <a:r>
                <a:rPr lang="en-US" sz="1700" b="1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TB </a:t>
              </a:r>
              <a:r>
                <a:rPr lang="id-ID" sz="1700" b="1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yang </a:t>
              </a:r>
              <a:r>
                <a:rPr lang="id-ID" sz="1700" b="1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Berkualitas</a:t>
              </a:r>
              <a:endParaRPr lang="en-US" sz="1700" b="1" dirty="0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0" name="TextBox 13"/>
            <p:cNvSpPr txBox="1">
              <a:spLocks noChangeArrowheads="1"/>
            </p:cNvSpPr>
            <p:nvPr/>
          </p:nvSpPr>
          <p:spPr bwMode="auto">
            <a:xfrm>
              <a:off x="642938" y="4214813"/>
              <a:ext cx="2143125" cy="1384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US" sz="1200" b="1" dirty="0" err="1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Penguatan</a:t>
              </a:r>
              <a:r>
                <a:rPr lang="en-US" sz="1200" b="1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sz="1200" b="1" dirty="0" err="1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Jejaring</a:t>
              </a:r>
              <a:r>
                <a:rPr lang="en-US" sz="1200" b="1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sz="1200" b="1" dirty="0" err="1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dan</a:t>
              </a:r>
              <a:r>
                <a:rPr lang="en-US" sz="1200" b="1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QA laboratory  (public and private) </a:t>
              </a:r>
              <a:r>
                <a:rPr lang="en-US" sz="1200" b="1" dirty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</a:t>
              </a:r>
              <a:r>
                <a:rPr lang="id-ID" sz="1200" b="1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DST</a:t>
              </a:r>
              <a:r>
                <a:rPr lang="en-US" sz="1200" b="1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, </a:t>
              </a:r>
              <a:r>
                <a:rPr lang="en-US" sz="1200" b="1" dirty="0" err="1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Kultur</a:t>
              </a:r>
              <a:r>
                <a:rPr lang="en-US" sz="1200" b="1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sz="1200" b="1" dirty="0" err="1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dan</a:t>
              </a:r>
              <a:r>
                <a:rPr lang="en-US" sz="1200" b="1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sz="1200" b="1" dirty="0" err="1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mikroskopik</a:t>
              </a:r>
              <a:endParaRPr lang="en-US" sz="1200" b="1" dirty="0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US" sz="1200" b="1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Leading: </a:t>
              </a:r>
              <a:r>
                <a:rPr lang="en-US" sz="1200" b="1" dirty="0" err="1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Dit</a:t>
              </a:r>
              <a:r>
                <a:rPr lang="en-US" sz="1200" b="1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BPPM </a:t>
              </a:r>
              <a:r>
                <a:rPr lang="en-US" sz="1200" b="1" dirty="0" err="1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dan</a:t>
              </a:r>
              <a:r>
                <a:rPr lang="en-US" sz="1200" b="1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sz="1200" b="1" dirty="0" err="1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Sarana</a:t>
              </a:r>
              <a:r>
                <a:rPr lang="en-US" sz="1200" b="1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sz="1200" b="1" dirty="0" err="1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Kesehatan</a:t>
              </a:r>
              <a:endParaRPr lang="en-US" sz="1200" b="1" dirty="0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US" sz="1200" b="1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TA: KNCV </a:t>
              </a:r>
              <a:r>
                <a:rPr lang="en-US" sz="1200" b="1" dirty="0" err="1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dan</a:t>
              </a:r>
              <a:r>
                <a:rPr lang="en-US" sz="1200" b="1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JATA</a:t>
              </a:r>
            </a:p>
          </p:txBody>
        </p:sp>
      </p:grpSp>
      <p:grpSp>
        <p:nvGrpSpPr>
          <p:cNvPr id="4" name="Group 30"/>
          <p:cNvGrpSpPr/>
          <p:nvPr/>
        </p:nvGrpSpPr>
        <p:grpSpPr>
          <a:xfrm>
            <a:off x="533400" y="928688"/>
            <a:ext cx="2514599" cy="2347912"/>
            <a:chOff x="533400" y="928688"/>
            <a:chExt cx="2514599" cy="2347912"/>
          </a:xfrm>
        </p:grpSpPr>
        <p:sp>
          <p:nvSpPr>
            <p:cNvPr id="32" name="Flowchart: Magnetic Disk 31"/>
            <p:cNvSpPr/>
            <p:nvPr/>
          </p:nvSpPr>
          <p:spPr>
            <a:xfrm>
              <a:off x="533400" y="928688"/>
              <a:ext cx="2466975" cy="2347912"/>
            </a:xfrm>
            <a:prstGeom prst="flowChartMagneticDisk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3" name="TextBox 14"/>
            <p:cNvSpPr txBox="1">
              <a:spLocks noChangeArrowheads="1"/>
            </p:cNvSpPr>
            <p:nvPr/>
          </p:nvSpPr>
          <p:spPr bwMode="auto">
            <a:xfrm>
              <a:off x="685800" y="1000125"/>
              <a:ext cx="2209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sz="1400" b="1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Pelayanan </a:t>
              </a:r>
              <a:r>
                <a:rPr lang="en-US" sz="1400" b="1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DOTS </a:t>
              </a:r>
              <a:r>
                <a:rPr lang="en-US" sz="1400" b="1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di</a:t>
              </a:r>
              <a:r>
                <a:rPr lang="en-US" sz="1400" b="1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id-ID" sz="1400" b="1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Rumah </a:t>
              </a:r>
              <a:r>
                <a:rPr lang="id-ID" sz="1400" b="1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Sakit  Publik/Swasta</a:t>
              </a:r>
              <a:endParaRPr lang="en-US" sz="1400" b="1" dirty="0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4" name="TextBox 16"/>
            <p:cNvSpPr txBox="1">
              <a:spLocks noChangeArrowheads="1"/>
            </p:cNvSpPr>
            <p:nvPr/>
          </p:nvSpPr>
          <p:spPr bwMode="auto">
            <a:xfrm>
              <a:off x="609600" y="1600200"/>
              <a:ext cx="2438399" cy="1600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-</a:t>
              </a:r>
              <a:r>
                <a:rPr lang="en-US" sz="1400" b="1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Pendekatan</a:t>
              </a:r>
              <a:r>
                <a:rPr lang="en-US" sz="1400" b="1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: </a:t>
              </a:r>
              <a:r>
                <a:rPr lang="id-ID" sz="1400" b="1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Akreditasi Rumah Sakit</a:t>
              </a:r>
              <a:r>
                <a:rPr lang="en-US" sz="1400" b="1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(</a:t>
              </a:r>
              <a:r>
                <a:rPr lang="en-US" sz="1400" b="1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Penerapan</a:t>
              </a:r>
              <a:r>
                <a:rPr lang="en-US" sz="1400" b="1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SPMRS TB-DOTS </a:t>
              </a:r>
              <a:r>
                <a:rPr lang="en-US" sz="1400" b="1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dan</a:t>
              </a:r>
              <a:r>
                <a:rPr lang="en-US" sz="1400" b="1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sz="1400" b="1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mekanisme</a:t>
              </a:r>
              <a:r>
                <a:rPr lang="en-US" sz="1400" b="1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referral </a:t>
              </a:r>
              <a:r>
                <a:rPr lang="en-US" sz="1400" b="1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ke</a:t>
              </a:r>
              <a:r>
                <a:rPr lang="en-US" sz="1400" b="1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sz="1400" b="1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layanan</a:t>
              </a:r>
              <a:r>
                <a:rPr lang="en-US" sz="1400" b="1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DOTS </a:t>
              </a:r>
              <a:r>
                <a:rPr lang="en-US" sz="1400" b="1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berkualitas</a:t>
              </a:r>
              <a:endParaRPr lang="id-ID" sz="1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id-ID" sz="14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sz="1400" b="1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Leading: </a:t>
              </a:r>
              <a:r>
                <a:rPr lang="id-ID" sz="1400" b="1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Dit BUK</a:t>
              </a:r>
              <a:r>
                <a:rPr lang="en-US" sz="1400" b="1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sz="1400" b="1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Rujukan</a:t>
              </a:r>
              <a:endParaRPr lang="en-US" sz="14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US" sz="1400" b="1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TA:  KNCV</a:t>
              </a:r>
              <a:endParaRPr lang="en-US" b="1" dirty="0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5" name="Group 34"/>
          <p:cNvGrpSpPr/>
          <p:nvPr/>
        </p:nvGrpSpPr>
        <p:grpSpPr>
          <a:xfrm>
            <a:off x="6286500" y="685800"/>
            <a:ext cx="2357438" cy="2386013"/>
            <a:chOff x="6286500" y="685800"/>
            <a:chExt cx="2357438" cy="2386013"/>
          </a:xfrm>
        </p:grpSpPr>
        <p:sp>
          <p:nvSpPr>
            <p:cNvPr id="36" name="Flowchart: Magnetic Disk 35"/>
            <p:cNvSpPr/>
            <p:nvPr/>
          </p:nvSpPr>
          <p:spPr>
            <a:xfrm>
              <a:off x="6286500" y="685800"/>
              <a:ext cx="2357438" cy="2386013"/>
            </a:xfrm>
            <a:prstGeom prst="flowChartMagneticDisk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7" name="TextBox 17"/>
            <p:cNvSpPr txBox="1">
              <a:spLocks noChangeArrowheads="1"/>
            </p:cNvSpPr>
            <p:nvPr/>
          </p:nvSpPr>
          <p:spPr bwMode="auto">
            <a:xfrm>
              <a:off x="6500812" y="762000"/>
              <a:ext cx="210978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sz="1600" b="1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Pelayanan  </a:t>
              </a:r>
              <a:r>
                <a:rPr lang="en-US" sz="1600" b="1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DOTS </a:t>
              </a:r>
              <a:r>
                <a:rPr lang="en-US" sz="1600" b="1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oleh</a:t>
              </a:r>
              <a:r>
                <a:rPr lang="en-US" sz="1600" b="1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id-ID" sz="1600" b="1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DPS </a:t>
              </a:r>
              <a:r>
                <a:rPr lang="id-ID" sz="1600" b="1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dan Spesialis</a:t>
              </a:r>
              <a:endParaRPr lang="en-US" sz="1600" b="1" dirty="0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38" name="TextBox 19"/>
            <p:cNvSpPr txBox="1">
              <a:spLocks noChangeArrowheads="1"/>
            </p:cNvSpPr>
            <p:nvPr/>
          </p:nvSpPr>
          <p:spPr bwMode="auto">
            <a:xfrm>
              <a:off x="6357938" y="1600200"/>
              <a:ext cx="2214562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US" sz="1600" b="1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sz="1400" dirty="0" err="1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Pendekatan</a:t>
              </a:r>
              <a:r>
                <a:rPr lang="en-US" sz="1400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:</a:t>
              </a:r>
              <a:r>
                <a:rPr lang="id-ID" sz="1400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ISTC</a:t>
              </a:r>
              <a:r>
                <a:rPr lang="en-US" sz="1400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sz="1400" dirty="0">
                  <a:solidFill>
                    <a:prstClr val="black"/>
                  </a:solidFill>
                  <a:latin typeface="Calibri" pitchFamily="34" charset="0"/>
                  <a:cs typeface="Arial" charset="0"/>
                  <a:sym typeface="Wingdings" pitchFamily="2" charset="2"/>
                </a:rPr>
                <a:t> rewarding/ cumulative credits</a:t>
              </a:r>
              <a:endParaRPr lang="id-ID" sz="1400" dirty="0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US" sz="1400" b="1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Leading: </a:t>
              </a:r>
              <a:r>
                <a:rPr lang="id-ID" sz="1400" b="1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IDI</a:t>
              </a:r>
              <a:endParaRPr lang="en-US" sz="1400" b="1" dirty="0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US" sz="1400" b="1" dirty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TA: ATS</a:t>
              </a:r>
            </a:p>
          </p:txBody>
        </p:sp>
      </p:grpSp>
      <p:grpSp>
        <p:nvGrpSpPr>
          <p:cNvPr id="6" name="Group 38"/>
          <p:cNvGrpSpPr/>
          <p:nvPr/>
        </p:nvGrpSpPr>
        <p:grpSpPr>
          <a:xfrm>
            <a:off x="6357938" y="3571875"/>
            <a:ext cx="2286000" cy="2524125"/>
            <a:chOff x="6357938" y="3571875"/>
            <a:chExt cx="2286000" cy="2524125"/>
          </a:xfrm>
        </p:grpSpPr>
        <p:sp>
          <p:nvSpPr>
            <p:cNvPr id="40" name="Flowchart: Magnetic Disk 39"/>
            <p:cNvSpPr/>
            <p:nvPr/>
          </p:nvSpPr>
          <p:spPr>
            <a:xfrm>
              <a:off x="6357938" y="3571875"/>
              <a:ext cx="2286000" cy="2524125"/>
            </a:xfrm>
            <a:prstGeom prst="flowChartMagneticDisk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1" name="TextBox 18"/>
            <p:cNvSpPr txBox="1">
              <a:spLocks noChangeArrowheads="1"/>
            </p:cNvSpPr>
            <p:nvPr/>
          </p:nvSpPr>
          <p:spPr bwMode="auto">
            <a:xfrm>
              <a:off x="6572250" y="3643313"/>
              <a:ext cx="1928813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d-ID" sz="1400" b="1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OAT dan penggunaan secara rasional</a:t>
              </a:r>
              <a:endParaRPr lang="en-US" sz="1400" b="1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  <p:sp>
          <p:nvSpPr>
            <p:cNvPr id="42" name="TextBox 20"/>
            <p:cNvSpPr txBox="1">
              <a:spLocks noChangeArrowheads="1"/>
            </p:cNvSpPr>
            <p:nvPr/>
          </p:nvSpPr>
          <p:spPr bwMode="auto">
            <a:xfrm>
              <a:off x="6572250" y="4483100"/>
              <a:ext cx="1928813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US" sz="1200" b="1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Pendekatan</a:t>
              </a:r>
              <a:r>
                <a:rPr lang="en-US" sz="1200" b="1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: </a:t>
              </a:r>
              <a:r>
                <a:rPr lang="en-US" sz="1200" b="1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Penegakan</a:t>
              </a:r>
              <a:r>
                <a:rPr lang="en-US" sz="1200" b="1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sz="1200" b="1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hukum</a:t>
              </a:r>
              <a:r>
                <a:rPr lang="en-US" sz="1200" b="1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/law enforcement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US" sz="1200" b="1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Leading: IAI (</a:t>
              </a:r>
              <a:r>
                <a:rPr lang="en-US" sz="1200" b="1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ikatan</a:t>
              </a:r>
              <a:r>
                <a:rPr lang="en-US" sz="1200" b="1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sz="1200" b="1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Apoteker</a:t>
              </a:r>
              <a:r>
                <a:rPr lang="en-US" sz="1200" b="1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Indonesia), BPOM, </a:t>
              </a:r>
              <a:r>
                <a:rPr lang="en-US" sz="1200" b="1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Dirjen</a:t>
              </a:r>
              <a:r>
                <a:rPr lang="en-US" sz="1200" b="1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sz="1200" b="1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Binfar</a:t>
              </a:r>
              <a:endParaRPr lang="en-US" sz="12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US" sz="1200" b="1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TA: USP </a:t>
              </a:r>
              <a:r>
                <a:rPr lang="en-US" sz="1200" b="1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dan</a:t>
              </a:r>
              <a:r>
                <a:rPr lang="en-US" sz="1200" b="1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MSH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endParaRPr lang="en-US" sz="1200" b="1" dirty="0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</p:grpSp>
      <p:grpSp>
        <p:nvGrpSpPr>
          <p:cNvPr id="7" name="Group 42"/>
          <p:cNvGrpSpPr/>
          <p:nvPr/>
        </p:nvGrpSpPr>
        <p:grpSpPr>
          <a:xfrm>
            <a:off x="3429000" y="214313"/>
            <a:ext cx="2500313" cy="2605087"/>
            <a:chOff x="3429000" y="214313"/>
            <a:chExt cx="2500313" cy="2605087"/>
          </a:xfrm>
        </p:grpSpPr>
        <p:sp>
          <p:nvSpPr>
            <p:cNvPr id="44" name="Flowchart: Magnetic Disk 43"/>
            <p:cNvSpPr/>
            <p:nvPr/>
          </p:nvSpPr>
          <p:spPr>
            <a:xfrm>
              <a:off x="3429000" y="214313"/>
              <a:ext cx="2500313" cy="2605087"/>
            </a:xfrm>
            <a:prstGeom prst="flowChartMagneticDisk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5" name="TextBox 22"/>
            <p:cNvSpPr txBox="1">
              <a:spLocks noChangeArrowheads="1"/>
            </p:cNvSpPr>
            <p:nvPr/>
          </p:nvSpPr>
          <p:spPr bwMode="auto">
            <a:xfrm>
              <a:off x="3857625" y="285750"/>
              <a:ext cx="185737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Pelayanan DOTS  Dasar di Puskesmas</a:t>
              </a:r>
            </a:p>
          </p:txBody>
        </p:sp>
        <p:sp>
          <p:nvSpPr>
            <p:cNvPr id="46" name="TextBox 23"/>
            <p:cNvSpPr txBox="1">
              <a:spLocks noChangeArrowheads="1"/>
            </p:cNvSpPr>
            <p:nvPr/>
          </p:nvSpPr>
          <p:spPr bwMode="auto">
            <a:xfrm>
              <a:off x="3429000" y="1000125"/>
              <a:ext cx="2500313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US" sz="12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Pendekatan</a:t>
              </a:r>
              <a:r>
                <a:rPr lang="en-US" sz="12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: </a:t>
              </a:r>
              <a:r>
                <a:rPr lang="en-US" sz="12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Penguatan</a:t>
              </a:r>
              <a:r>
                <a:rPr lang="en-US" sz="12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sz="12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sistem</a:t>
              </a:r>
              <a:r>
                <a:rPr lang="en-US" sz="12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sz="12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surveilans</a:t>
              </a:r>
              <a:r>
                <a:rPr lang="en-US" sz="12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sz="12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dan</a:t>
              </a:r>
              <a:r>
                <a:rPr lang="en-US" sz="12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MIFA,  </a:t>
              </a:r>
              <a:r>
                <a:rPr lang="en-US" sz="12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Peningkatan</a:t>
              </a:r>
              <a:r>
                <a:rPr lang="en-US" sz="12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sz="12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Kualitas</a:t>
              </a:r>
              <a:r>
                <a:rPr lang="en-US" sz="12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sz="12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layanan</a:t>
              </a:r>
              <a:r>
                <a:rPr lang="en-US" sz="12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, </a:t>
              </a:r>
              <a:r>
                <a:rPr lang="en-US" sz="12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meningkatkan</a:t>
              </a:r>
              <a:r>
                <a:rPr lang="en-US" sz="12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sz="12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cakupan</a:t>
              </a:r>
              <a:r>
                <a:rPr lang="en-US" sz="12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TBHIV, </a:t>
              </a:r>
              <a:r>
                <a:rPr lang="en-US" sz="12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menjangkau</a:t>
              </a:r>
              <a:r>
                <a:rPr lang="en-US" sz="12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sz="12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masy</a:t>
              </a:r>
              <a:r>
                <a:rPr lang="en-US" sz="12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sz="12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di</a:t>
              </a:r>
              <a:r>
                <a:rPr lang="en-US" sz="12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sz="12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wilayah</a:t>
              </a:r>
              <a:r>
                <a:rPr lang="en-US" sz="12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DTPK, </a:t>
              </a:r>
              <a:r>
                <a:rPr lang="en-US" sz="12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meningkatkan</a:t>
              </a:r>
              <a:r>
                <a:rPr lang="en-US" sz="12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sz="12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rujukan</a:t>
              </a:r>
              <a:r>
                <a:rPr lang="en-US" sz="12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sz="12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ke</a:t>
              </a:r>
              <a:r>
                <a:rPr lang="en-US" sz="12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</a:t>
              </a:r>
              <a:r>
                <a:rPr lang="en-US" sz="12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layanan</a:t>
              </a:r>
              <a:r>
                <a:rPr lang="en-US" sz="1200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 DOTS </a:t>
              </a:r>
              <a:r>
                <a:rPr lang="en-US" sz="1200" dirty="0" err="1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berkualitas</a:t>
              </a:r>
              <a:endParaRPr lang="en-US" sz="1200" dirty="0" smtClean="0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US" sz="1200" b="1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Leading: NTP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n-US" sz="1200" b="1" dirty="0" smtClean="0">
                  <a:solidFill>
                    <a:prstClr val="black"/>
                  </a:solidFill>
                  <a:latin typeface="Calibri" pitchFamily="34" charset="0"/>
                  <a:cs typeface="Arial" charset="0"/>
                </a:rPr>
                <a:t>TA: WHO, FHI and other partners</a:t>
              </a:r>
              <a:endParaRPr lang="id-ID" sz="1200" b="1" dirty="0" smtClean="0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endParaRPr lang="id-ID" sz="1200" b="1" dirty="0">
                <a:solidFill>
                  <a:prstClr val="black"/>
                </a:solidFill>
                <a:latin typeface="Calibri" pitchFamily="34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902 C 0.06927 -0.00902 0.36268 0.04769 0.36268 0.28195 C 0.35972 0.52246 0.06476 0.61135 -0.00399 0.61135 C -0.07291 0.61135 -0.35416 0.54862 -0.3526 0.27385 C -0.35416 0.06181 -0.0684 -0.00902 0.00052 -0.00902 Z " pathEditMode="relative" rAng="0" ptsTypes="fffff">
                                      <p:cBhvr>
                                        <p:cTn id="6" dur="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3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9 0.03079 C 0.17674 -0.12685 0.38785 -0.10254 0.50556 -0.0581 C 0.68594 0.05116 0.72709 0.21088 0.61181 0.37431 C 0.54219 0.47546 0.3132 0.56806 0.11789 0.4632 C 0.01198 0.4206 -0.11111 0.20857 0.02379 0.03079 Z " pathEditMode="relative" rAng="0" ptsTypes="fffff">
                                      <p:cBhvr>
                                        <p:cTn id="8" dur="5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" y="19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23 0.02801 C -0.03143 -0.03704 -0.08629 -0.24792 0.10017 -0.38843 C 0.15521 -0.44375 0.44479 -0.52084 0.58923 -0.36574 C 0.67708 -0.27871 0.771 -0.12523 0.56944 0.06458 C 0.47552 0.15787 0.19375 0.2243 0.03923 0.02801 Z " pathEditMode="relative" rAng="0" ptsTypes="fffff">
                                      <p:cBhvr>
                                        <p:cTn id="10" dur="5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" y="-17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3912 C -0.11701 0.03866 -0.35955 -0.03796 -0.35486 -0.27222 C -0.35955 -0.41759 -0.23368 -0.57314 0.00122 -0.57129 C 0.23299 -0.58541 0.36024 -0.41574 0.35868 -0.2743 C 0.35712 -0.1368 0.20868 0.04491 0.00208 0.03912 Z " pathEditMode="relative" rAng="0" ptsTypes="fffff">
                                      <p:cBhvr>
                                        <p:cTn id="12" dur="5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3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8 -0.01736 C -0.12951 0.11134 -0.31736 0.16759 -0.51423 0.06482 C -0.62482 0.00232 -0.71493 -0.16435 -0.61736 -0.34537 C -0.52118 -0.52477 -0.20816 -0.5169 -0.09149 -0.44028 C 0.06146 -0.30278 0.10695 -0.19977 -0.02048 -0.01736 Z " pathEditMode="relative" rAng="0" ptsTypes="fffff">
                                      <p:cBhvr>
                                        <p:cTn id="14" dur="5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" y="-16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91 0.04329 C 0.16094 0.22315 -0.03004 0.45093 -0.09514 0.48172 C -0.17396 0.56042 -0.46927 0.59491 -0.5967 0.42107 C -0.7224 0.24931 -0.61788 0.04352 -0.5526 0.01297 C -0.48767 -0.01759 -0.2467 -0.16875 -0.02691 0.04329 Z " pathEditMode="relative" rAng="0" ptsTypes="fffff">
                                      <p:cBhvr>
                                        <p:cTn id="16" dur="5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" y="1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38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err="1" smtClean="0">
                <a:latin typeface="Segoe Print" pitchFamily="2" charset="0"/>
              </a:rPr>
              <a:t>Pilar</a:t>
            </a:r>
            <a:r>
              <a:rPr lang="en-US" sz="3200" dirty="0" smtClean="0">
                <a:latin typeface="Segoe Print" pitchFamily="2" charset="0"/>
              </a:rPr>
              <a:t> 5: </a:t>
            </a:r>
            <a:r>
              <a:rPr lang="id-ID" sz="3200" dirty="0" smtClean="0">
                <a:latin typeface="Segoe Print" pitchFamily="2" charset="0"/>
              </a:rPr>
              <a:t/>
            </a:r>
            <a:br>
              <a:rPr lang="id-ID" sz="3200" dirty="0" smtClean="0">
                <a:latin typeface="Segoe Print" pitchFamily="2" charset="0"/>
              </a:rPr>
            </a:br>
            <a:r>
              <a:rPr lang="en-US" sz="3200" dirty="0" smtClean="0">
                <a:latin typeface="Segoe Print" pitchFamily="2" charset="0"/>
              </a:rPr>
              <a:t>OAT </a:t>
            </a:r>
            <a:r>
              <a:rPr lang="en-US" sz="3200" dirty="0" err="1" smtClean="0">
                <a:latin typeface="Segoe Print" pitchFamily="2" charset="0"/>
              </a:rPr>
              <a:t>dan</a:t>
            </a:r>
            <a:r>
              <a:rPr lang="en-US" sz="3200" dirty="0" smtClean="0">
                <a:latin typeface="Segoe Print" pitchFamily="2" charset="0"/>
              </a:rPr>
              <a:t> </a:t>
            </a:r>
            <a:r>
              <a:rPr lang="en-US" sz="3200" dirty="0" err="1">
                <a:latin typeface="Segoe Print" pitchFamily="2" charset="0"/>
              </a:rPr>
              <a:t>P</a:t>
            </a:r>
            <a:r>
              <a:rPr lang="en-US" sz="3200" dirty="0" err="1" smtClean="0">
                <a:latin typeface="Segoe Print" pitchFamily="2" charset="0"/>
              </a:rPr>
              <a:t>enggunaan</a:t>
            </a:r>
            <a:r>
              <a:rPr lang="en-US" sz="3200" dirty="0" smtClean="0">
                <a:latin typeface="Segoe Print" pitchFamily="2" charset="0"/>
              </a:rPr>
              <a:t> </a:t>
            </a:r>
            <a:r>
              <a:rPr lang="en-US" sz="3200" dirty="0" err="1">
                <a:latin typeface="Segoe Print" pitchFamily="2" charset="0"/>
              </a:rPr>
              <a:t>S</a:t>
            </a:r>
            <a:r>
              <a:rPr lang="en-US" sz="3200" dirty="0" err="1" smtClean="0">
                <a:latin typeface="Segoe Print" pitchFamily="2" charset="0"/>
              </a:rPr>
              <a:t>ecara</a:t>
            </a:r>
            <a:r>
              <a:rPr lang="en-US" sz="3200" dirty="0" smtClean="0">
                <a:latin typeface="Segoe Print" pitchFamily="2" charset="0"/>
              </a:rPr>
              <a:t> </a:t>
            </a:r>
            <a:r>
              <a:rPr lang="en-US" sz="3200" dirty="0" err="1">
                <a:latin typeface="Segoe Print" pitchFamily="2" charset="0"/>
              </a:rPr>
              <a:t>R</a:t>
            </a:r>
            <a:r>
              <a:rPr lang="en-US" sz="3200" dirty="0" err="1" smtClean="0">
                <a:latin typeface="Segoe Print" pitchFamily="2" charset="0"/>
              </a:rPr>
              <a:t>asional</a:t>
            </a:r>
            <a:endParaRPr lang="en-US" sz="3200" dirty="0">
              <a:latin typeface="Segoe Print" pitchFamily="2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id-ID" sz="2800" dirty="0" smtClean="0"/>
              <a:t>Mendukung dan memfasilitasi pelaksanaan kebijkan “one gate policy” (bekerjasama dengan tim </a:t>
            </a:r>
            <a:r>
              <a:rPr lang="id-ID" sz="2800" b="1" i="1" dirty="0" smtClean="0"/>
              <a:t>People that deliver</a:t>
            </a:r>
            <a:r>
              <a:rPr lang="id-ID" sz="2800" dirty="0" smtClean="0"/>
              <a:t>)</a:t>
            </a:r>
          </a:p>
          <a:p>
            <a:r>
              <a:rPr lang="en-US" sz="2800" dirty="0" err="1" smtClean="0"/>
              <a:t>Pelaksanaan</a:t>
            </a:r>
            <a:r>
              <a:rPr lang="en-US" sz="2800" dirty="0" smtClean="0"/>
              <a:t> u</a:t>
            </a:r>
            <a:r>
              <a:rPr lang="id-ID" sz="2800" dirty="0" smtClean="0"/>
              <a:t>ji kualitas OAT </a:t>
            </a:r>
            <a:r>
              <a:rPr lang="en-US" sz="2800" dirty="0" smtClean="0"/>
              <a:t>l</a:t>
            </a:r>
            <a:r>
              <a:rPr lang="id-ID" sz="2800" dirty="0" smtClean="0"/>
              <a:t>ini-1</a:t>
            </a:r>
            <a:r>
              <a:rPr lang="en-US" sz="2800" dirty="0" smtClean="0"/>
              <a:t> (</a:t>
            </a:r>
            <a:r>
              <a:rPr lang="en-US" sz="2800" dirty="0" err="1" smtClean="0"/>
              <a:t>kerja</a:t>
            </a:r>
            <a:r>
              <a:rPr lang="en-US" sz="2800" dirty="0" smtClean="0"/>
              <a:t> </a:t>
            </a:r>
            <a:r>
              <a:rPr lang="en-US" sz="2800" dirty="0" err="1" smtClean="0"/>
              <a:t>sama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BPOM</a:t>
            </a:r>
            <a:r>
              <a:rPr lang="id-ID" sz="2800" dirty="0" smtClean="0"/>
              <a:t> dan USP</a:t>
            </a:r>
            <a:r>
              <a:rPr lang="en-US" sz="2800" dirty="0" smtClean="0"/>
              <a:t>)</a:t>
            </a:r>
          </a:p>
          <a:p>
            <a:r>
              <a:rPr lang="id-ID" sz="2800" dirty="0" smtClean="0"/>
              <a:t>Penyusunan SOP </a:t>
            </a:r>
            <a:r>
              <a:rPr lang="en-US" sz="2800" dirty="0" smtClean="0"/>
              <a:t>p</a:t>
            </a:r>
            <a:r>
              <a:rPr lang="id-ID" sz="2800" dirty="0" smtClean="0"/>
              <a:t>engelolaan </a:t>
            </a:r>
            <a:r>
              <a:rPr lang="en-US" sz="2800" dirty="0" smtClean="0"/>
              <a:t>l</a:t>
            </a:r>
            <a:r>
              <a:rPr lang="id-ID" sz="2800" dirty="0" smtClean="0"/>
              <a:t>ogistik TB OAT (termasuk SOP untuk uji kualitas OAT)</a:t>
            </a:r>
          </a:p>
          <a:p>
            <a:r>
              <a:rPr lang="id-ID" sz="2800" dirty="0" smtClean="0"/>
              <a:t>Memfasilitasi proses prakualifikasi WHO untuk obat TB (bekerjasama dengan Binfar, BPOM dan USP)</a:t>
            </a:r>
          </a:p>
          <a:p>
            <a:r>
              <a:rPr lang="id-ID" sz="2800" dirty="0" smtClean="0"/>
              <a:t>Bekerjasama dengan Ikatan Apoteker Indonesia (IAI) untuk mendukung peningkatan pelayanan farmasi TB dan pengawasan penggunaan obat rasional  </a:t>
            </a:r>
          </a:p>
          <a:p>
            <a:r>
              <a:rPr lang="id-ID" sz="2800" dirty="0" smtClean="0"/>
              <a:t>Mendorong adanya Regulasi untuk penggunaan OAT di pasaran</a:t>
            </a:r>
          </a:p>
          <a:p>
            <a:pPr>
              <a:buFont typeface="Arial" pitchFamily="34" charset="0"/>
              <a:buNone/>
            </a:pPr>
            <a:endParaRPr lang="en-US" sz="2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771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00B05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6600" b="1" dirty="0" smtClean="0">
                <a:latin typeface="Segoe Print" pitchFamily="2" charset="0"/>
                <a:cs typeface="Calibri" pitchFamily="34" charset="0"/>
              </a:rPr>
              <a:t>TUJUAN</a:t>
            </a:r>
          </a:p>
        </p:txBody>
      </p:sp>
      <p:sp>
        <p:nvSpPr>
          <p:cNvPr id="4099" name="Content Placeholder 3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eaLnBrk="1" hangingPunct="1">
              <a:buNone/>
            </a:pPr>
            <a:r>
              <a:rPr lang="id-ID" sz="3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Memastikan semua pasien TB </a:t>
            </a:r>
            <a:r>
              <a:rPr lang="en-US" sz="3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mendapatkan</a:t>
            </a:r>
            <a:r>
              <a:rPr lang="en-US" sz="3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akses</a:t>
            </a:r>
            <a:r>
              <a:rPr lang="en-US" sz="30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layanan</a:t>
            </a:r>
            <a:r>
              <a:rPr lang="en-US" sz="3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DOTS yang </a:t>
            </a:r>
            <a:r>
              <a:rPr lang="en-US" sz="3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berkualitas</a:t>
            </a:r>
            <a:r>
              <a:rPr lang="en-US" sz="3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dengan</a:t>
            </a:r>
            <a:r>
              <a:rPr lang="en-US" sz="3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000" b="1" dirty="0" err="1" smtClean="0">
                <a:solidFill>
                  <a:srgbClr val="BC10B4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penerapan</a:t>
            </a:r>
            <a:r>
              <a:rPr lang="en-US" sz="3000" b="1" dirty="0" smtClean="0">
                <a:solidFill>
                  <a:srgbClr val="BC10B4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ISTC</a:t>
            </a:r>
            <a:r>
              <a:rPr lang="en-US" sz="3000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oleh</a:t>
            </a:r>
            <a:r>
              <a:rPr lang="en-US" sz="3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seluruh</a:t>
            </a:r>
            <a:r>
              <a:rPr lang="en-US" sz="3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pemberi</a:t>
            </a:r>
            <a:r>
              <a:rPr lang="en-US" sz="3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pelayanan</a:t>
            </a:r>
            <a:r>
              <a:rPr lang="en-US" sz="3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kesehatan</a:t>
            </a:r>
            <a:r>
              <a:rPr lang="id-ID" sz="30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termasuk Rumah Sakit </a:t>
            </a:r>
            <a:r>
              <a:rPr lang="en-US" sz="3000" dirty="0" smtClean="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 </a:t>
            </a:r>
          </a:p>
          <a:p>
            <a:pPr eaLnBrk="1" hangingPunct="1">
              <a:buNone/>
            </a:pPr>
            <a:r>
              <a:rPr lang="en-US" sz="3000" dirty="0" smtClean="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1) </a:t>
            </a:r>
            <a:r>
              <a:rPr lang="en-US" sz="3000" dirty="0" err="1" smtClean="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didiagnosis</a:t>
            </a:r>
            <a:r>
              <a:rPr lang="en-US" sz="3000" dirty="0" smtClean="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3000" dirty="0" err="1" smtClean="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dengan</a:t>
            </a:r>
            <a:r>
              <a:rPr lang="en-US" sz="3000" dirty="0" smtClean="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3000" dirty="0" err="1" smtClean="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benar</a:t>
            </a:r>
            <a:r>
              <a:rPr lang="en-US" sz="3000" dirty="0" smtClean="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, </a:t>
            </a:r>
          </a:p>
          <a:p>
            <a:pPr eaLnBrk="1" hangingPunct="1">
              <a:buNone/>
            </a:pPr>
            <a:r>
              <a:rPr lang="en-US" sz="3000" dirty="0" smtClean="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2) </a:t>
            </a:r>
            <a:r>
              <a:rPr lang="en-US" sz="3900" b="1" i="1" dirty="0" err="1" smtClean="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diobati</a:t>
            </a:r>
            <a:r>
              <a:rPr lang="en-US" sz="3900" b="1" i="1" dirty="0" smtClean="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3900" b="1" i="1" dirty="0" err="1" smtClean="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secara</a:t>
            </a:r>
            <a:r>
              <a:rPr lang="en-US" sz="3900" b="1" i="1" dirty="0" smtClean="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3900" b="1" i="1" dirty="0" err="1" smtClean="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standar</a:t>
            </a:r>
            <a:r>
              <a:rPr lang="en-US" sz="3900" b="1" i="1" dirty="0" smtClean="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, </a:t>
            </a:r>
          </a:p>
          <a:p>
            <a:pPr eaLnBrk="1" hangingPunct="1">
              <a:buNone/>
            </a:pPr>
            <a:r>
              <a:rPr lang="en-US" sz="3900" b="1" i="1" dirty="0" smtClean="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3) </a:t>
            </a:r>
            <a:r>
              <a:rPr lang="en-US" sz="3900" b="1" i="1" dirty="0" err="1" smtClean="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dipantau</a:t>
            </a:r>
            <a:r>
              <a:rPr lang="en-US" sz="3900" b="1" i="1" dirty="0" smtClean="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3900" b="1" i="1" dirty="0" err="1" smtClean="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kepatuhan</a:t>
            </a:r>
            <a:r>
              <a:rPr lang="en-US" sz="3900" b="1" i="1" dirty="0" smtClean="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,  </a:t>
            </a:r>
          </a:p>
          <a:p>
            <a:pPr eaLnBrk="1" hangingPunct="1">
              <a:buNone/>
            </a:pPr>
            <a:r>
              <a:rPr lang="en-US" sz="3900" b="1" i="1" dirty="0" smtClean="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4) </a:t>
            </a:r>
            <a:r>
              <a:rPr lang="en-US" sz="3900" b="1" i="1" dirty="0" err="1" smtClean="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ketuntasan</a:t>
            </a:r>
            <a:r>
              <a:rPr lang="en-US" sz="3900" b="1" i="1" dirty="0" smtClean="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3900" b="1" i="1" dirty="0" err="1" smtClean="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berobatnya</a:t>
            </a:r>
            <a:r>
              <a:rPr lang="en-US" sz="3900" b="1" i="1" dirty="0" smtClean="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,  </a:t>
            </a:r>
          </a:p>
          <a:p>
            <a:pPr eaLnBrk="1" hangingPunct="1">
              <a:buNone/>
            </a:pPr>
            <a:r>
              <a:rPr lang="en-US" sz="3900" b="1" i="1" dirty="0" smtClean="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5) </a:t>
            </a:r>
            <a:r>
              <a:rPr lang="en-US" sz="3900" b="1" i="1" dirty="0" err="1" smtClean="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tercatat</a:t>
            </a:r>
            <a:r>
              <a:rPr lang="en-US" sz="3900" b="1" i="1" dirty="0" smtClean="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&amp; </a:t>
            </a:r>
            <a:r>
              <a:rPr lang="en-US" sz="3900" b="1" i="1" dirty="0" err="1" smtClean="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terlaporkan</a:t>
            </a:r>
            <a:endParaRPr lang="en-US" sz="3900" b="1" i="1" dirty="0" smtClean="0">
              <a:latin typeface="Calibri" pitchFamily="34" charset="0"/>
              <a:ea typeface="Calibri" pitchFamily="34" charset="0"/>
              <a:cs typeface="Calibri" pitchFamily="34" charset="0"/>
              <a:sym typeface="Wingdings" pitchFamily="2" charset="2"/>
            </a:endParaRPr>
          </a:p>
          <a:p>
            <a:pPr eaLnBrk="1" hangingPunct="1">
              <a:buNone/>
            </a:pPr>
            <a:endParaRPr lang="en-US" sz="3000" dirty="0">
              <a:latin typeface="Calibri" pitchFamily="34" charset="0"/>
              <a:ea typeface="Calibri" pitchFamily="34" charset="0"/>
              <a:cs typeface="Calibri" pitchFamily="34" charset="0"/>
              <a:sym typeface="Wingdings" pitchFamily="2" charset="2"/>
            </a:endParaRPr>
          </a:p>
          <a:p>
            <a:pPr eaLnBrk="1" hangingPunct="1">
              <a:buNone/>
            </a:pPr>
            <a:r>
              <a:rPr lang="en-US" sz="3000" dirty="0" smtClean="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id-ID" sz="3000" dirty="0" smtClean="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id-ID" sz="3000" b="1" dirty="0" smtClean="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id-ID" sz="3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Memastikan semua pasien TB t</a:t>
            </a:r>
            <a:r>
              <a:rPr lang="en-US" sz="30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idak</a:t>
            </a:r>
            <a:r>
              <a:rPr lang="en-US" sz="3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0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memperoleh</a:t>
            </a:r>
            <a:r>
              <a:rPr lang="en-US" sz="3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sub/ over / </a:t>
            </a:r>
            <a:r>
              <a:rPr lang="en-US" sz="30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mis</a:t>
            </a:r>
            <a:r>
              <a:rPr lang="en-US" sz="3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– </a:t>
            </a:r>
            <a:r>
              <a:rPr lang="en-US" sz="30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standar</a:t>
            </a:r>
            <a:r>
              <a:rPr lang="en-US" sz="3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 </a:t>
            </a:r>
            <a:r>
              <a:rPr lang="en-US" sz="30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layanan</a:t>
            </a:r>
            <a:r>
              <a:rPr lang="en-US" sz="3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/ </a:t>
            </a:r>
            <a:r>
              <a:rPr lang="en-US" sz="30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tatakelola</a:t>
            </a:r>
            <a:r>
              <a:rPr lang="en-US" sz="3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000" b="1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pasien</a:t>
            </a:r>
            <a:r>
              <a:rPr lang="en-US" sz="30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TB </a:t>
            </a:r>
            <a:r>
              <a:rPr lang="en-US" sz="3000" b="1" dirty="0" smtClean="0">
                <a:latin typeface="Calibri" pitchFamily="34" charset="0"/>
                <a:ea typeface="Calibri" pitchFamily="34" charset="0"/>
                <a:cs typeface="Calibri" pitchFamily="34" charset="0"/>
                <a:sym typeface="Wingdings" pitchFamily="2" charset="2"/>
              </a:rPr>
              <a:t> TB MDR/ XDR</a:t>
            </a:r>
            <a:endParaRPr lang="en-US" sz="3000" b="1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buFontTx/>
              <a:buNone/>
            </a:pPr>
            <a:endParaRPr lang="id-ID" sz="30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4099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648201" y="1219200"/>
            <a:ext cx="4495800" cy="3785652"/>
          </a:xfrm>
          <a:prstGeom prst="rect">
            <a:avLst/>
          </a:prstGeom>
          <a:solidFill>
            <a:srgbClr val="00B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latin typeface="Segoe Print" pitchFamily="2" charset="0"/>
              </a:rPr>
              <a:t>Bagaimana</a:t>
            </a:r>
            <a:endParaRPr lang="en-US" sz="6000" b="1" dirty="0" smtClean="0">
              <a:latin typeface="Segoe Print" pitchFamily="2" charset="0"/>
            </a:endParaRPr>
          </a:p>
          <a:p>
            <a:r>
              <a:rPr lang="id-ID" sz="6000" b="1" dirty="0" smtClean="0">
                <a:latin typeface="Segoe Print" pitchFamily="2" charset="0"/>
              </a:rPr>
              <a:t>Peran</a:t>
            </a:r>
          </a:p>
          <a:p>
            <a:r>
              <a:rPr lang="id-ID" sz="6000" b="1" dirty="0" smtClean="0">
                <a:latin typeface="Segoe Print" pitchFamily="2" charset="0"/>
              </a:rPr>
              <a:t>Apoteker ??????</a:t>
            </a:r>
            <a:endParaRPr lang="id-ID" sz="6000" b="1" dirty="0">
              <a:latin typeface="Segoe Print" pitchFamily="2" charset="0"/>
            </a:endParaRPr>
          </a:p>
        </p:txBody>
      </p:sp>
      <p:pic>
        <p:nvPicPr>
          <p:cNvPr id="24579" name="Picture 2" descr="http://4.bp.blogspot.com/_8AeQtbcMVbs/Sv1h8iGmksI/AAAAAAAAARg/iKy1YCRdOAk/s320/medication-industry-pharmacist_%7Eu226518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0"/>
            <a:ext cx="4576762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265238"/>
          </a:xfrm>
          <a:solidFill>
            <a:srgbClr val="00B050"/>
          </a:solidFill>
        </p:spPr>
        <p:txBody>
          <a:bodyPr/>
          <a:lstStyle/>
          <a:p>
            <a:r>
              <a:rPr lang="id-ID" dirty="0" smtClean="0"/>
              <a:t>MDR TB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257800"/>
          </a:xfrm>
        </p:spPr>
        <p:txBody>
          <a:bodyPr/>
          <a:lstStyle/>
          <a:p>
            <a:r>
              <a:rPr lang="id-ID" dirty="0" smtClean="0"/>
              <a:t>Jumlah kasus 6.220 tahun 2011</a:t>
            </a:r>
            <a:endParaRPr lang="id-ID" dirty="0"/>
          </a:p>
        </p:txBody>
      </p:sp>
      <p:pic>
        <p:nvPicPr>
          <p:cNvPr id="4" name="Picture 7" descr="Slide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</a:pPr>
            <a:r>
              <a:rPr lang="en-US" sz="2800" b="1" dirty="0" err="1" smtClean="0"/>
              <a:t>Farmasi</a:t>
            </a:r>
            <a:endParaRPr lang="id-ID" sz="2000" b="1" dirty="0" smtClean="0"/>
          </a:p>
          <a:p>
            <a:pPr>
              <a:buFont typeface="Wingdings 2" pitchFamily="18" charset="2"/>
              <a:buNone/>
            </a:pPr>
            <a:r>
              <a:rPr lang="en-US" sz="2400" dirty="0" err="1" smtClean="0"/>
              <a:t>Tujuan</a:t>
            </a:r>
            <a:endParaRPr lang="en-US" sz="2000" dirty="0" smtClean="0"/>
          </a:p>
          <a:p>
            <a:pPr>
              <a:buFont typeface="Wingdings 2" pitchFamily="18" charset="2"/>
              <a:buNone/>
            </a:pPr>
            <a:r>
              <a:rPr lang="id-ID" sz="2000" dirty="0" smtClean="0"/>
              <a:t>	</a:t>
            </a:r>
            <a:r>
              <a:rPr lang="en-US" sz="2400" dirty="0" err="1" smtClean="0"/>
              <a:t>Melibatkan</a:t>
            </a:r>
            <a:r>
              <a:rPr lang="en-US" sz="2400" dirty="0" smtClean="0"/>
              <a:t> </a:t>
            </a:r>
            <a:r>
              <a:rPr lang="en-US" sz="2400" dirty="0" err="1" smtClean="0"/>
              <a:t>profesi</a:t>
            </a:r>
            <a:r>
              <a:rPr lang="en-US" sz="2400" dirty="0" smtClean="0"/>
              <a:t> </a:t>
            </a:r>
            <a:r>
              <a:rPr lang="en-US" sz="2400" dirty="0" err="1" smtClean="0"/>
              <a:t>farmasi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fasilitas</a:t>
            </a:r>
            <a:r>
              <a:rPr lang="en-US" sz="2400" dirty="0" smtClean="0"/>
              <a:t> </a:t>
            </a:r>
            <a:r>
              <a:rPr lang="en-US" sz="2400" dirty="0" err="1" smtClean="0"/>
              <a:t>pelayanan</a:t>
            </a:r>
            <a:r>
              <a:rPr lang="en-US" sz="2400" dirty="0" smtClean="0"/>
              <a:t> </a:t>
            </a:r>
            <a:r>
              <a:rPr lang="en-US" sz="2400" dirty="0" err="1" smtClean="0"/>
              <a:t>farmasi</a:t>
            </a:r>
            <a:r>
              <a:rPr lang="en-US" sz="2400" dirty="0" smtClean="0"/>
              <a:t> </a:t>
            </a:r>
            <a:r>
              <a:rPr lang="en-US" sz="2400" dirty="0" err="1" smtClean="0"/>
              <a:t>swasta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mendorong</a:t>
            </a:r>
            <a:r>
              <a:rPr lang="en-US" sz="2400" dirty="0" smtClean="0"/>
              <a:t> </a:t>
            </a:r>
            <a:r>
              <a:rPr lang="en-US" sz="2400" dirty="0" err="1" smtClean="0"/>
              <a:t>pengobatan</a:t>
            </a:r>
            <a:r>
              <a:rPr lang="en-US" sz="2400" dirty="0" smtClean="0"/>
              <a:t> TB yang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standar</a:t>
            </a:r>
            <a:endParaRPr lang="en-US" sz="2400" dirty="0" smtClean="0"/>
          </a:p>
          <a:p>
            <a:pPr>
              <a:buFont typeface="Arial" pitchFamily="34" charset="0"/>
              <a:buNone/>
            </a:pPr>
            <a:r>
              <a:rPr lang="en-US" sz="2000" dirty="0" smtClean="0"/>
              <a:t> </a:t>
            </a:r>
            <a:r>
              <a:rPr lang="en-US" sz="2400" dirty="0" err="1" smtClean="0"/>
              <a:t>Strategi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Mengevaluasi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id-ID" sz="2400" dirty="0" smtClean="0"/>
              <a:t>atau </a:t>
            </a:r>
            <a:r>
              <a:rPr lang="en-US" sz="2400" dirty="0" err="1" smtClean="0"/>
              <a:t>keterlibatan</a:t>
            </a:r>
            <a:r>
              <a:rPr lang="en-US" sz="2400" dirty="0" smtClean="0"/>
              <a:t> </a:t>
            </a:r>
            <a:r>
              <a:rPr lang="en-US" sz="2400" dirty="0" err="1" smtClean="0"/>
              <a:t>farmasi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id-ID" sz="2400" dirty="0" smtClean="0"/>
              <a:t> dan m</a:t>
            </a:r>
            <a:r>
              <a:rPr lang="en-US" sz="2400" dirty="0" err="1" smtClean="0"/>
              <a:t>er</a:t>
            </a:r>
            <a:r>
              <a:rPr lang="id-ID" sz="2400" dirty="0" smtClean="0"/>
              <a:t>ancang</a:t>
            </a:r>
            <a:r>
              <a:rPr lang="en-US" sz="2400" dirty="0" smtClean="0"/>
              <a:t> </a:t>
            </a:r>
            <a:r>
              <a:rPr lang="en-US" sz="2400" dirty="0" err="1" smtClean="0"/>
              <a:t>potensi</a:t>
            </a:r>
            <a:r>
              <a:rPr lang="en-US" sz="2400" dirty="0" smtClean="0"/>
              <a:t> </a:t>
            </a:r>
            <a:r>
              <a:rPr lang="en-US" sz="2400" dirty="0" err="1" smtClean="0"/>
              <a:t>peran</a:t>
            </a:r>
            <a:r>
              <a:rPr lang="en-US" sz="2400" dirty="0" smtClean="0"/>
              <a:t> </a:t>
            </a:r>
            <a:r>
              <a:rPr lang="en-US" sz="2400" dirty="0" err="1" smtClean="0"/>
              <a:t>farmasi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Mengadvokasi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profesi</a:t>
            </a:r>
            <a:r>
              <a:rPr lang="en-US" sz="2400" dirty="0" smtClean="0"/>
              <a:t> </a:t>
            </a:r>
            <a:r>
              <a:rPr lang="en-US" sz="2400" dirty="0" err="1" smtClean="0"/>
              <a:t>farmasi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farmakologi</a:t>
            </a:r>
            <a:r>
              <a:rPr lang="en-US" sz="2400" dirty="0" smtClean="0"/>
              <a:t> (IAI, IKAFI, PERDAKI </a:t>
            </a:r>
            <a:r>
              <a:rPr lang="en-US" sz="2400" dirty="0" err="1" smtClean="0"/>
              <a:t>dll</a:t>
            </a:r>
            <a:r>
              <a:rPr lang="en-US" sz="2400" dirty="0" smtClean="0"/>
              <a:t>) </a:t>
            </a:r>
            <a:r>
              <a:rPr lang="id-ID" sz="2400" dirty="0" smtClean="0"/>
              <a:t> 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Mengintegrasikan</a:t>
            </a:r>
            <a:r>
              <a:rPr lang="en-US" sz="2400" dirty="0" smtClean="0"/>
              <a:t> </a:t>
            </a:r>
            <a:r>
              <a:rPr lang="en-US" sz="2400" dirty="0" err="1" smtClean="0"/>
              <a:t>pengobatan</a:t>
            </a:r>
            <a:r>
              <a:rPr lang="en-US" sz="2400" dirty="0" smtClean="0"/>
              <a:t> TB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penyediaan</a:t>
            </a:r>
            <a:r>
              <a:rPr lang="en-US" sz="2400" dirty="0" smtClean="0"/>
              <a:t> </a:t>
            </a:r>
            <a:r>
              <a:rPr lang="en-US" sz="2400" dirty="0" err="1" smtClean="0"/>
              <a:t>obat</a:t>
            </a:r>
            <a:r>
              <a:rPr lang="en-US" sz="2400" dirty="0" smtClean="0"/>
              <a:t> TB </a:t>
            </a:r>
            <a:r>
              <a:rPr lang="en-US" sz="2400" dirty="0" err="1" smtClean="0"/>
              <a:t>lini</a:t>
            </a:r>
            <a:r>
              <a:rPr lang="en-US" sz="2400" dirty="0" smtClean="0"/>
              <a:t> </a:t>
            </a:r>
            <a:r>
              <a:rPr lang="id-ID" sz="2400" dirty="0" smtClean="0"/>
              <a:t>-1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id-ID" sz="2400" dirty="0" smtClean="0"/>
              <a:t>2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memperkuat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regulasi</a:t>
            </a:r>
            <a:r>
              <a:rPr lang="en-US" sz="2400" dirty="0" smtClean="0"/>
              <a:t> </a:t>
            </a:r>
            <a:r>
              <a:rPr lang="en-US" sz="2400" dirty="0" err="1" smtClean="0"/>
              <a:t>mutu</a:t>
            </a:r>
            <a:r>
              <a:rPr lang="en-US" sz="2400" dirty="0" smtClean="0"/>
              <a:t> </a:t>
            </a:r>
            <a:r>
              <a:rPr lang="en-US" sz="2400" dirty="0" err="1" smtClean="0"/>
              <a:t>pelayanan</a:t>
            </a:r>
            <a:r>
              <a:rPr lang="en-US" sz="2400" dirty="0" smtClean="0"/>
              <a:t> </a:t>
            </a:r>
            <a:r>
              <a:rPr lang="en-US" sz="2400" dirty="0" err="1" smtClean="0"/>
              <a:t>farmasi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id-ID" sz="2400" dirty="0" smtClean="0"/>
              <a:t>FPK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Mengembangkan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mengujicoba</a:t>
            </a:r>
            <a:r>
              <a:rPr lang="en-US" sz="2400" dirty="0" smtClean="0"/>
              <a:t> model </a:t>
            </a:r>
            <a:r>
              <a:rPr lang="en-US" sz="2400" dirty="0" err="1" smtClean="0"/>
              <a:t>keterlibatan</a:t>
            </a:r>
            <a:r>
              <a:rPr lang="en-US" sz="2400" dirty="0" smtClean="0"/>
              <a:t> </a:t>
            </a:r>
            <a:r>
              <a:rPr lang="en-US" sz="2400" dirty="0" err="1" smtClean="0"/>
              <a:t>farmasi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strategi</a:t>
            </a:r>
            <a:r>
              <a:rPr lang="en-US" sz="2400" dirty="0" smtClean="0"/>
              <a:t> DOTS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0"/>
            <a:ext cx="8382000" cy="144655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err="1" smtClean="0">
                <a:latin typeface="Segoe Print" pitchFamily="2" charset="0"/>
                <a:cs typeface="Arial" charset="0"/>
              </a:rPr>
              <a:t>Strategi</a:t>
            </a:r>
            <a:r>
              <a:rPr lang="en-US" sz="4400" b="1" dirty="0" smtClean="0">
                <a:latin typeface="Segoe Print" pitchFamily="2" charset="0"/>
                <a:cs typeface="Arial" charset="0"/>
              </a:rPr>
              <a:t> P</a:t>
            </a:r>
            <a:r>
              <a:rPr lang="id-ID" sz="4400" b="1" dirty="0" smtClean="0">
                <a:latin typeface="Segoe Print" pitchFamily="2" charset="0"/>
                <a:cs typeface="Arial" charset="0"/>
              </a:rPr>
              <a:t>PM</a:t>
            </a:r>
            <a:r>
              <a:rPr lang="en-US" sz="4400" b="1" dirty="0" smtClean="0">
                <a:latin typeface="Segoe Print" pitchFamily="2" charset="0"/>
                <a:cs typeface="Arial" charset="0"/>
              </a:rPr>
              <a:t>  </a:t>
            </a:r>
            <a:r>
              <a:rPr lang="en-US" sz="4400" b="1" dirty="0" err="1" smtClean="0">
                <a:latin typeface="Segoe Print" pitchFamily="2" charset="0"/>
                <a:cs typeface="Arial" charset="0"/>
              </a:rPr>
              <a:t>Pelayanan</a:t>
            </a:r>
            <a:r>
              <a:rPr lang="en-US" sz="4400" b="1" dirty="0" smtClean="0">
                <a:latin typeface="Segoe Print" pitchFamily="2" charset="0"/>
                <a:cs typeface="Arial" charset="0"/>
              </a:rPr>
              <a:t> Dan S</a:t>
            </a:r>
            <a:r>
              <a:rPr lang="id-ID" sz="4400" b="1" dirty="0" smtClean="0">
                <a:latin typeface="Segoe Print" pitchFamily="2" charset="0"/>
                <a:cs typeface="Arial" charset="0"/>
              </a:rPr>
              <a:t>DM</a:t>
            </a:r>
            <a:r>
              <a:rPr lang="en-US" sz="4400" b="1" dirty="0" smtClean="0">
                <a:latin typeface="Segoe Print" pitchFamily="2" charset="0"/>
                <a:cs typeface="Arial" charset="0"/>
              </a:rPr>
              <a:t> </a:t>
            </a:r>
            <a:endParaRPr lang="en-US" sz="4400" b="1" dirty="0">
              <a:latin typeface="Segoe Print" pitchFamily="2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7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17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sz="3600" b="1" dirty="0" smtClean="0">
                <a:latin typeface="Segoe Print" pitchFamily="2" charset="0"/>
              </a:rPr>
              <a:t>Peran APOTEKER DOTS di Apotek</a:t>
            </a:r>
            <a:r>
              <a:rPr lang="en-US" sz="3600" b="1" dirty="0" smtClean="0">
                <a:latin typeface="Segoe Print" pitchFamily="2" charset="0"/>
              </a:rPr>
              <a:t> </a:t>
            </a:r>
            <a:br>
              <a:rPr lang="en-US" sz="3600" b="1" dirty="0" smtClean="0">
                <a:latin typeface="Segoe Print" pitchFamily="2" charset="0"/>
              </a:rPr>
            </a:br>
            <a:r>
              <a:rPr lang="en-US" sz="2800" b="1" dirty="0" smtClean="0">
                <a:latin typeface="Segoe Print" pitchFamily="2" charset="0"/>
              </a:rPr>
              <a:t>(</a:t>
            </a:r>
            <a:r>
              <a:rPr lang="en-US" sz="2800" b="1" dirty="0" err="1" smtClean="0">
                <a:latin typeface="Segoe Print" pitchFamily="2" charset="0"/>
              </a:rPr>
              <a:t>sumber</a:t>
            </a:r>
            <a:r>
              <a:rPr lang="en-US" sz="2800" b="1" dirty="0" smtClean="0">
                <a:latin typeface="Segoe Print" pitchFamily="2" charset="0"/>
              </a:rPr>
              <a:t> : PP IAI, 2012)</a:t>
            </a:r>
            <a:endParaRPr lang="id-ID" sz="3600" b="1" dirty="0"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50292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dirty="0" smtClean="0"/>
              <a:t>Melakukan pelayanan kefarmasian (Pengelolaan obat TB,PIO,Konseling obat, MESO,PTO,dll)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dirty="0" smtClean="0"/>
              <a:t>Melaksanakan home pharmacy care (pelayanan residential) khusus penyakit TB secara periodik.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dirty="0" smtClean="0"/>
              <a:t>Mend</a:t>
            </a:r>
            <a:r>
              <a:rPr lang="en-US" dirty="0" smtClean="0"/>
              <a:t>e</a:t>
            </a:r>
            <a:r>
              <a:rPr lang="id-ID" dirty="0" smtClean="0"/>
              <a:t>teksi dini suspek TB dan mengarahkan ke Pelayanan DOTS (DPS,RS,Puskesmas).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dirty="0" smtClean="0"/>
              <a:t>Monitoring penggunaan obat TB sesuai standar dan melaporkan ke Dinkes Kab/Kota.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dirty="0" smtClean="0"/>
              <a:t>Meningkatkan kompetensi termasuk memahami evidence based medicine.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5400" b="1" dirty="0" err="1" smtClean="0">
                <a:latin typeface="Segoe Print" pitchFamily="2" charset="0"/>
              </a:rPr>
              <a:t>Peran</a:t>
            </a:r>
            <a:r>
              <a:rPr lang="en-US" sz="5400" b="1" dirty="0" smtClean="0">
                <a:latin typeface="Segoe Print" pitchFamily="2" charset="0"/>
              </a:rPr>
              <a:t> </a:t>
            </a:r>
            <a:r>
              <a:rPr lang="en-US" sz="5400" b="1" dirty="0" err="1" smtClean="0">
                <a:latin typeface="Segoe Print" pitchFamily="2" charset="0"/>
              </a:rPr>
              <a:t>Apoteker</a:t>
            </a:r>
            <a:r>
              <a:rPr lang="en-US" sz="5400" b="1" dirty="0" smtClean="0">
                <a:latin typeface="Segoe Print" pitchFamily="2" charset="0"/>
              </a:rPr>
              <a:t/>
            </a:r>
            <a:br>
              <a:rPr lang="en-US" sz="5400" b="1" dirty="0" smtClean="0">
                <a:latin typeface="Segoe Print" pitchFamily="2" charset="0"/>
              </a:rPr>
            </a:br>
            <a:r>
              <a:rPr lang="en-US" sz="3200" dirty="0" smtClean="0">
                <a:latin typeface="Segoe Print" pitchFamily="2" charset="0"/>
              </a:rPr>
              <a:t> </a:t>
            </a:r>
            <a:r>
              <a:rPr lang="en-US" sz="2800" dirty="0" smtClean="0">
                <a:latin typeface="Segoe Print" pitchFamily="2" charset="0"/>
              </a:rPr>
              <a:t>(</a:t>
            </a:r>
            <a:r>
              <a:rPr lang="en-US" sz="2800" dirty="0" err="1" smtClean="0">
                <a:latin typeface="Segoe Print" pitchFamily="2" charset="0"/>
              </a:rPr>
              <a:t>sumber</a:t>
            </a:r>
            <a:r>
              <a:rPr lang="en-US" sz="2800" dirty="0" smtClean="0">
                <a:latin typeface="Segoe Print" pitchFamily="2" charset="0"/>
              </a:rPr>
              <a:t> : PP IAI, 2012)</a:t>
            </a:r>
            <a:endParaRPr lang="en-US" sz="3200" dirty="0" smtClean="0">
              <a:latin typeface="Segoe Print" pitchFamily="2" charset="0"/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Membantu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Penemuan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Suspek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TB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PROMOSI KESEHATAN UNTUK MENCEGAH PENULARAN TB</a:t>
            </a:r>
          </a:p>
          <a:p>
            <a:r>
              <a:rPr lang="en-US" sz="2200" i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200" i="1" dirty="0" err="1" smtClean="0">
                <a:latin typeface="Arial" pitchFamily="34" charset="0"/>
                <a:cs typeface="Arial" pitchFamily="34" charset="0"/>
              </a:rPr>
              <a:t>Merasionalkan</a:t>
            </a:r>
            <a:r>
              <a:rPr lang="en-US" sz="2200" i="1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R/ Anti TB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dari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dokter</a:t>
            </a: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MENJAMIN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PENGGUNAAN OBAT YANG BENAR OLEH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BUKAN LAGI SEKEDAR MENGELOLA LOGISTIK OBAT ANTI TB )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BAGAIMANA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MENJAMIN KEPATUHAN PASIEN TB DALAM MENGGUNAKAN OBAT  (APOTEKER TERLIBAT BERINTERAKSI DENGAN PASIEN UNTUK MEMASTIKAN PENGGUNAAN OBAT SECARA BENAR )</a:t>
            </a: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(Home Care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Pasien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TB : PMO)</a:t>
            </a:r>
            <a:endParaRPr lang="id-ID" sz="2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Arial" pitchFamily="34" charset="0"/>
              <a:buNone/>
            </a:pPr>
            <a:r>
              <a:rPr lang="en-US" sz="3500" b="1" dirty="0" smtClean="0">
                <a:solidFill>
                  <a:srgbClr val="FF0000"/>
                </a:solidFill>
                <a:latin typeface="Segoe Print" pitchFamily="2" charset="0"/>
                <a:cs typeface="Arial" pitchFamily="34" charset="0"/>
              </a:rPr>
              <a:t>(PENGOBATAN TB MENJADI EFEKTIF DAN MENCEGAH TERJADINYA RESISTENSI OBAT ANTI TB (MDR/XDR)</a:t>
            </a:r>
          </a:p>
          <a:p>
            <a:pPr>
              <a:buFont typeface="Arial" pitchFamily="34" charset="0"/>
              <a:buNone/>
            </a:pPr>
            <a:endParaRPr lang="en-US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E5D22-41E7-4E69-8607-6BD3A8F7E288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34819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latin typeface="Segoe Print" pitchFamily="2" charset="0"/>
                <a:cs typeface="Arial" pitchFamily="34" charset="0"/>
              </a:rPr>
              <a:t>Terobosan</a:t>
            </a:r>
            <a:r>
              <a:rPr lang="en-US" b="1" dirty="0" smtClean="0">
                <a:latin typeface="Segoe Print" pitchFamily="2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Segoe Print" pitchFamily="2" charset="0"/>
                <a:cs typeface="Arial" pitchFamily="34" charset="0"/>
              </a:rPr>
              <a:t>Peran</a:t>
            </a:r>
            <a:r>
              <a:rPr lang="en-US" b="1" dirty="0" smtClean="0">
                <a:latin typeface="Segoe Print" pitchFamily="2" charset="0"/>
                <a:cs typeface="Arial" pitchFamily="34" charset="0"/>
              </a:rPr>
              <a:t> Serta </a:t>
            </a:r>
            <a:r>
              <a:rPr lang="en-US" b="1" dirty="0" err="1" smtClean="0">
                <a:latin typeface="Segoe Print" pitchFamily="2" charset="0"/>
                <a:cs typeface="Arial" pitchFamily="34" charset="0"/>
              </a:rPr>
              <a:t>Farmasi</a:t>
            </a:r>
            <a:r>
              <a:rPr lang="en-US" b="1" dirty="0" smtClean="0">
                <a:latin typeface="Segoe Print" pitchFamily="2" charset="0"/>
                <a:cs typeface="Arial" pitchFamily="34" charset="0"/>
              </a:rPr>
              <a:t/>
            </a:r>
            <a:br>
              <a:rPr lang="en-US" b="1" dirty="0" smtClean="0">
                <a:latin typeface="Segoe Print" pitchFamily="2" charset="0"/>
                <a:cs typeface="Arial" pitchFamily="34" charset="0"/>
              </a:rPr>
            </a:br>
            <a:r>
              <a:rPr lang="en-US" b="1" dirty="0" smtClean="0">
                <a:latin typeface="Segoe Print" pitchFamily="2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b="1" dirty="0" err="1" smtClean="0">
                <a:latin typeface="Segoe Print" pitchFamily="2" charset="0"/>
                <a:cs typeface="Arial" pitchFamily="34" charset="0"/>
                <a:sym typeface="Wingdings" pitchFamily="2" charset="2"/>
              </a:rPr>
              <a:t>Lihat</a:t>
            </a:r>
            <a:r>
              <a:rPr lang="en-US" b="1" dirty="0" smtClean="0">
                <a:latin typeface="Segoe Print" pitchFamily="2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latin typeface="Segoe Print" pitchFamily="2" charset="0"/>
                <a:cs typeface="Arial" pitchFamily="34" charset="0"/>
                <a:sym typeface="Wingdings" pitchFamily="2" charset="2"/>
              </a:rPr>
              <a:t>Pilar</a:t>
            </a:r>
            <a:r>
              <a:rPr lang="en-US" b="1" dirty="0" smtClean="0">
                <a:latin typeface="Segoe Print" pitchFamily="2" charset="0"/>
                <a:cs typeface="Arial" pitchFamily="34" charset="0"/>
                <a:sym typeface="Wingdings" pitchFamily="2" charset="2"/>
              </a:rPr>
              <a:t> 5</a:t>
            </a:r>
            <a:endParaRPr lang="en-US" b="1" dirty="0">
              <a:latin typeface="Segoe Print" pitchFamily="2" charset="0"/>
              <a:cs typeface="Arial" pitchFamily="34" charset="0"/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3900" b="1" dirty="0" err="1" smtClean="0"/>
              <a:t>Membangun</a:t>
            </a:r>
            <a:r>
              <a:rPr lang="en-US" sz="3900" b="1" dirty="0" smtClean="0"/>
              <a:t> </a:t>
            </a:r>
            <a:r>
              <a:rPr lang="en-US" sz="3900" b="1" dirty="0" err="1" smtClean="0"/>
              <a:t>dan</a:t>
            </a:r>
            <a:r>
              <a:rPr lang="en-US" sz="3900" b="1" dirty="0" smtClean="0"/>
              <a:t> </a:t>
            </a:r>
            <a:r>
              <a:rPr lang="en-US" sz="3900" b="1" dirty="0" err="1" smtClean="0"/>
              <a:t>meningkatkan</a:t>
            </a:r>
            <a:r>
              <a:rPr lang="en-US" sz="3900" b="1" dirty="0" smtClean="0"/>
              <a:t> </a:t>
            </a:r>
            <a:r>
              <a:rPr lang="en-US" sz="3900" b="1" dirty="0" err="1" smtClean="0"/>
              <a:t>kerjasama</a:t>
            </a:r>
            <a:r>
              <a:rPr lang="en-US" sz="3900" b="1" dirty="0" smtClean="0"/>
              <a:t> </a:t>
            </a:r>
            <a:r>
              <a:rPr lang="en-US" sz="3900" b="1" dirty="0" err="1" smtClean="0"/>
              <a:t>antara</a:t>
            </a:r>
            <a:r>
              <a:rPr lang="en-US" sz="3900" b="1" dirty="0" smtClean="0"/>
              <a:t> DPS, </a:t>
            </a:r>
            <a:r>
              <a:rPr lang="en-US" sz="3900" b="1" dirty="0" err="1" smtClean="0"/>
              <a:t>laboratorium</a:t>
            </a:r>
            <a:r>
              <a:rPr lang="en-US" sz="3900" b="1" dirty="0" smtClean="0"/>
              <a:t> </a:t>
            </a:r>
            <a:r>
              <a:rPr lang="en-US" sz="3900" b="1" dirty="0" err="1" smtClean="0"/>
              <a:t>swasta</a:t>
            </a:r>
            <a:r>
              <a:rPr lang="en-US" sz="3900" b="1" dirty="0" smtClean="0"/>
              <a:t> </a:t>
            </a:r>
            <a:r>
              <a:rPr lang="en-US" sz="3900" b="1" dirty="0" err="1" smtClean="0"/>
              <a:t>maupun</a:t>
            </a:r>
            <a:r>
              <a:rPr lang="en-US" sz="3900" b="1" dirty="0" smtClean="0"/>
              <a:t> </a:t>
            </a:r>
            <a:r>
              <a:rPr lang="en-US" sz="3900" b="1" dirty="0" err="1" smtClean="0"/>
              <a:t>farmasi</a:t>
            </a:r>
            <a:r>
              <a:rPr lang="en-US" sz="3900" b="1" dirty="0" smtClean="0"/>
              <a:t> </a:t>
            </a:r>
            <a:r>
              <a:rPr lang="en-US" sz="3900" b="1" dirty="0" err="1" smtClean="0"/>
              <a:t>swasta</a:t>
            </a:r>
            <a:r>
              <a:rPr lang="en-US" sz="3900" b="1" dirty="0" smtClean="0"/>
              <a:t> </a:t>
            </a:r>
            <a:r>
              <a:rPr lang="en-US" sz="3900" b="1" dirty="0" smtClean="0">
                <a:sym typeface="Wingdings" pitchFamily="2" charset="2"/>
              </a:rPr>
              <a:t> </a:t>
            </a:r>
            <a:r>
              <a:rPr lang="en-US" sz="3900" b="1" dirty="0" err="1" smtClean="0">
                <a:sym typeface="Wingdings" pitchFamily="2" charset="2"/>
              </a:rPr>
              <a:t>untuk</a:t>
            </a:r>
            <a:r>
              <a:rPr lang="en-US" sz="3900" b="1" dirty="0" smtClean="0">
                <a:sym typeface="Wingdings" pitchFamily="2" charset="2"/>
              </a:rPr>
              <a:t> </a:t>
            </a:r>
            <a:r>
              <a:rPr lang="en-US" sz="3900" b="1" dirty="0" err="1" smtClean="0">
                <a:sym typeface="Wingdings" pitchFamily="2" charset="2"/>
              </a:rPr>
              <a:t>meningkatkan</a:t>
            </a:r>
            <a:r>
              <a:rPr lang="en-US" sz="3900" b="1" dirty="0" smtClean="0">
                <a:sym typeface="Wingdings" pitchFamily="2" charset="2"/>
              </a:rPr>
              <a:t> </a:t>
            </a:r>
            <a:r>
              <a:rPr lang="en-US" sz="3900" b="1" dirty="0" err="1" smtClean="0">
                <a:sym typeface="Wingdings" pitchFamily="2" charset="2"/>
              </a:rPr>
              <a:t>kualitas</a:t>
            </a:r>
            <a:r>
              <a:rPr lang="en-US" sz="3900" b="1" dirty="0" smtClean="0">
                <a:sym typeface="Wingdings" pitchFamily="2" charset="2"/>
              </a:rPr>
              <a:t> </a:t>
            </a:r>
            <a:r>
              <a:rPr lang="en-US" sz="3900" b="1" dirty="0" err="1" smtClean="0">
                <a:sym typeface="Wingdings" pitchFamily="2" charset="2"/>
              </a:rPr>
              <a:t>pelayanan</a:t>
            </a:r>
            <a:r>
              <a:rPr lang="en-US" sz="3900" b="1" dirty="0" smtClean="0">
                <a:sym typeface="Wingdings" pitchFamily="2" charset="2"/>
              </a:rPr>
              <a:t> DPS</a:t>
            </a:r>
          </a:p>
          <a:p>
            <a:r>
              <a:rPr lang="id-ID" sz="3900" b="1" dirty="0" smtClean="0"/>
              <a:t>Bekerjasama dengan Ikatan Apoteker Indonesia (IAI) untuk mendukung peningkatan pelayanan farmasi TB dan pengawasan penggunaan obat rasional</a:t>
            </a:r>
            <a:endParaRPr lang="en-US" sz="3900" b="1" dirty="0" smtClean="0"/>
          </a:p>
          <a:p>
            <a:r>
              <a:rPr lang="en-US" sz="3900" b="1" dirty="0" smtClean="0"/>
              <a:t>Pro-</a:t>
            </a:r>
            <a:r>
              <a:rPr lang="en-US" sz="3900" b="1" dirty="0" err="1" smtClean="0"/>
              <a:t>aktif</a:t>
            </a:r>
            <a:r>
              <a:rPr lang="en-US" sz="3900" b="1" dirty="0" smtClean="0"/>
              <a:t> m</a:t>
            </a:r>
            <a:r>
              <a:rPr lang="id-ID" sz="3900" b="1" dirty="0" smtClean="0"/>
              <a:t>endorong adanya Regulasi untuk penggunaan OAT di pasaran</a:t>
            </a:r>
          </a:p>
          <a:p>
            <a:pPr>
              <a:buFont typeface="Wingdings 2" pitchFamily="18" charset="2"/>
              <a:buNone/>
            </a:pPr>
            <a:r>
              <a:rPr lang="id-ID" sz="2400" dirty="0" smtClean="0"/>
              <a:t>  </a:t>
            </a:r>
          </a:p>
          <a:p>
            <a:endParaRPr lang="en-US" sz="2400" dirty="0" smtClean="0">
              <a:sym typeface="Wingdings" pitchFamily="2" charset="2"/>
            </a:endParaRPr>
          </a:p>
          <a:p>
            <a:pPr>
              <a:buFontTx/>
              <a:buNone/>
            </a:pPr>
            <a:endParaRPr lang="en-US" sz="18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84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Callout 6"/>
          <p:cNvSpPr/>
          <p:nvPr/>
        </p:nvSpPr>
        <p:spPr>
          <a:xfrm>
            <a:off x="1371600" y="1295400"/>
            <a:ext cx="6786610" cy="1428750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APOTEKER DI SARANA SWASTA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1447800" y="2743200"/>
            <a:ext cx="6786609" cy="1214436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 smtClean="0">
                <a:solidFill>
                  <a:prstClr val="black"/>
                </a:solidFill>
              </a:rPr>
              <a:t>Melaksanakan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pelayanan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kesehatan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dengan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meningkatkan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Penggunaan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Obat</a:t>
            </a:r>
            <a:r>
              <a:rPr lang="en-US" sz="2000" dirty="0" smtClean="0">
                <a:solidFill>
                  <a:prstClr val="black"/>
                </a:solidFill>
              </a:rPr>
              <a:t> yang </a:t>
            </a:r>
            <a:r>
              <a:rPr lang="en-US" sz="2000" dirty="0" err="1" smtClean="0">
                <a:solidFill>
                  <a:prstClr val="black"/>
                </a:solidFill>
              </a:rPr>
              <a:t>Rasional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24581" name="TextBox 8"/>
          <p:cNvSpPr txBox="1">
            <a:spLocks noChangeArrowheads="1"/>
          </p:cNvSpPr>
          <p:nvPr/>
        </p:nvSpPr>
        <p:spPr bwMode="auto">
          <a:xfrm>
            <a:off x="3124200" y="4038600"/>
            <a:ext cx="328614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</a:rPr>
              <a:t>MELALUI PERANNYA :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90600" y="4267200"/>
            <a:ext cx="2214590" cy="7858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DISPENSING </a:t>
            </a:r>
            <a:r>
              <a:rPr lang="en-US" sz="2000" dirty="0" err="1" smtClean="0">
                <a:solidFill>
                  <a:prstClr val="black"/>
                </a:solidFill>
              </a:rPr>
              <a:t>obat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secara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rasional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52800" y="4419600"/>
            <a:ext cx="2971800" cy="8572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 smtClean="0">
                <a:solidFill>
                  <a:prstClr val="black"/>
                </a:solidFill>
              </a:rPr>
              <a:t>Memberikan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informasi</a:t>
            </a:r>
            <a:r>
              <a:rPr lang="en-US" sz="2000" dirty="0" smtClean="0">
                <a:solidFill>
                  <a:prstClr val="black"/>
                </a:solidFill>
              </a:rPr>
              <a:t> yang </a:t>
            </a:r>
            <a:r>
              <a:rPr lang="en-US" sz="2000" dirty="0" err="1" smtClean="0">
                <a:solidFill>
                  <a:prstClr val="black"/>
                </a:solidFill>
              </a:rPr>
              <a:t>tepat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dan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benar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utk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menjamin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kepatuhan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400800" y="4419600"/>
            <a:ext cx="2286000" cy="7858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solidFill>
                  <a:prstClr val="black"/>
                </a:solidFill>
              </a:rPr>
              <a:t>S</a:t>
            </a:r>
            <a:r>
              <a:rPr lang="en-US" sz="2000" dirty="0" err="1" smtClean="0">
                <a:solidFill>
                  <a:prstClr val="black"/>
                </a:solidFill>
              </a:rPr>
              <a:t>bg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“</a:t>
            </a:r>
            <a:r>
              <a:rPr lang="en-US" sz="2000" i="1" dirty="0">
                <a:solidFill>
                  <a:prstClr val="black"/>
                </a:solidFill>
              </a:rPr>
              <a:t>agent of changing</a:t>
            </a:r>
            <a:r>
              <a:rPr lang="en-US" sz="2000" dirty="0">
                <a:solidFill>
                  <a:prstClr val="black"/>
                </a:solidFill>
              </a:rPr>
              <a:t>”</a:t>
            </a:r>
          </a:p>
        </p:txBody>
      </p:sp>
      <p:sp>
        <p:nvSpPr>
          <p:cNvPr id="24588" name="TextBox 26"/>
          <p:cNvSpPr txBox="1">
            <a:spLocks noChangeArrowheads="1"/>
          </p:cNvSpPr>
          <p:nvPr/>
        </p:nvSpPr>
        <p:spPr bwMode="auto">
          <a:xfrm>
            <a:off x="2133600" y="5903893"/>
            <a:ext cx="50292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prstClr val="black"/>
                </a:solidFill>
              </a:rPr>
              <a:t>Mnjamin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kesembuhan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Menekan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resistensi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mikroba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3962400" y="5410200"/>
            <a:ext cx="1447800" cy="5143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 rot="16200000">
            <a:off x="-2710835" y="3128014"/>
            <a:ext cx="6248400" cy="601971"/>
          </a:xfrm>
        </p:spPr>
        <p:txBody>
          <a:bodyPr/>
          <a:lstStyle/>
          <a:p>
            <a:r>
              <a:rPr lang="id-ID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PENGGUNAAN OAT YANG RASIONAL</a:t>
            </a:r>
            <a:endParaRPr lang="id-ID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9600" y="0"/>
            <a:ext cx="8153456" cy="107157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b" anchorCtr="0">
            <a:noAutofit/>
          </a:bodyPr>
          <a:lstStyle/>
          <a:p>
            <a:pPr marL="54864" algn="ctr">
              <a:spcBef>
                <a:spcPct val="0"/>
              </a:spcBef>
              <a:defRPr/>
            </a:pPr>
            <a:r>
              <a:rPr lang="id-ID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PERAN 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APOTEKER DI APOTEK </a:t>
            </a:r>
            <a:r>
              <a:rPr lang="en-US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dan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RS </a:t>
            </a:r>
            <a:r>
              <a:rPr lang="id-ID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SWASTA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4581" grpId="0"/>
      <p:bldP spid="10" grpId="0" animBg="1"/>
      <p:bldP spid="11" grpId="0" animBg="1"/>
      <p:bldP spid="12" grpId="0" animBg="1"/>
      <p:bldP spid="24588" grpId="0" animBg="1"/>
      <p:bldP spid="14" grpId="0" animBg="1"/>
      <p:bldP spid="15" grpId="0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id-ID" sz="3600" b="1" dirty="0" smtClean="0">
                <a:latin typeface="Segoe Print" pitchFamily="2" charset="0"/>
              </a:rPr>
              <a:t>Strategi dan Kegiatan PPM TB - IAI</a:t>
            </a:r>
            <a:endParaRPr lang="id-ID" sz="3600" b="1" dirty="0"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id-ID" dirty="0" smtClean="0"/>
              <a:t>Penguatan partnership</a:t>
            </a:r>
          </a:p>
          <a:p>
            <a:pPr lvl="1"/>
            <a:r>
              <a:rPr lang="id-ID" sz="3200" dirty="0" smtClean="0"/>
              <a:t>Membina PD &amp; PC IAI dalam pelakasanaan program TB.</a:t>
            </a:r>
          </a:p>
          <a:p>
            <a:pPr lvl="1"/>
            <a:r>
              <a:rPr lang="id-ID" sz="3200" dirty="0" smtClean="0"/>
              <a:t>Berkoordinasi dengan Program TB Nasional, Dinas Prop/Kab, IDI dalam pelakasanaan pelayanan kefarmasian oleh apoteker</a:t>
            </a:r>
          </a:p>
          <a:p>
            <a:r>
              <a:rPr lang="id-ID" dirty="0" smtClean="0"/>
              <a:t>Penguatan Kebijakan dan Regulasi dalam menunjang PPM-TB</a:t>
            </a:r>
          </a:p>
          <a:p>
            <a:pPr lvl="1"/>
            <a:r>
              <a:rPr lang="id-ID" sz="3200" dirty="0" smtClean="0"/>
              <a:t> STR Apoteker, SIPA</a:t>
            </a:r>
          </a:p>
          <a:p>
            <a:pPr lvl="1"/>
            <a:r>
              <a:rPr lang="id-ID" sz="3200" dirty="0" smtClean="0"/>
              <a:t>Pedoman Layanan Kefarmasian TB</a:t>
            </a:r>
          </a:p>
          <a:p>
            <a:pPr lvl="1"/>
            <a:r>
              <a:rPr lang="id-ID" sz="3200" dirty="0" smtClean="0"/>
              <a:t>Usulan kebijakan yang berkaitan dengan pelayanan kefarmasian</a:t>
            </a:r>
          </a:p>
          <a:p>
            <a:pPr lvl="1">
              <a:buNone/>
            </a:pPr>
            <a:endParaRPr lang="id-ID" sz="2400" dirty="0" smtClean="0"/>
          </a:p>
          <a:p>
            <a:pPr lvl="1"/>
            <a:endParaRPr lang="id-ID" sz="2400" dirty="0" smtClean="0"/>
          </a:p>
          <a:p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id-ID" sz="3600" b="1" dirty="0" smtClean="0">
                <a:latin typeface="Segoe Print" pitchFamily="2" charset="0"/>
              </a:rPr>
              <a:t>Strategi dan Kegiatan PPM TB – IAI</a:t>
            </a:r>
            <a:endParaRPr lang="id-ID" sz="3600" b="1" dirty="0"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 </a:t>
            </a:r>
            <a:r>
              <a:rPr lang="id-ID" dirty="0" smtClean="0"/>
              <a:t>Pemberdayaan Apoteker dalam program TB (TB service Mix)</a:t>
            </a:r>
          </a:p>
          <a:p>
            <a:pPr lvl="1"/>
            <a:r>
              <a:rPr lang="id-ID" sz="3200" dirty="0" smtClean="0"/>
              <a:t>Memberikan sertifikat </a:t>
            </a:r>
            <a:r>
              <a:rPr lang="en-US" sz="3200" dirty="0" smtClean="0"/>
              <a:t> SKP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id-ID" sz="3200" dirty="0" smtClean="0"/>
              <a:t>apoteker.</a:t>
            </a:r>
          </a:p>
          <a:p>
            <a:pPr lvl="1"/>
            <a:r>
              <a:rPr lang="id-ID" sz="3200" dirty="0" smtClean="0"/>
              <a:t>Membuat blueprint pengembangan profesi farmasi (Registrasi, Continuing Profesional Development).</a:t>
            </a:r>
          </a:p>
          <a:p>
            <a:pPr lvl="1"/>
            <a:r>
              <a:rPr lang="id-ID" sz="3200" dirty="0" smtClean="0"/>
              <a:t>Monitoring dan evaluasi</a:t>
            </a:r>
          </a:p>
          <a:p>
            <a:r>
              <a:rPr lang="id-ID" dirty="0" smtClean="0"/>
              <a:t>Peningkatan kompetensi apoteker dalam layanan TB (knowledge and skills)</a:t>
            </a:r>
          </a:p>
          <a:p>
            <a:pPr lvl="1"/>
            <a:r>
              <a:rPr lang="id-ID" sz="3200" dirty="0" smtClean="0"/>
              <a:t>Melakukan pelatihan dalam rangka meningkatkan kompetensi apoteker.</a:t>
            </a:r>
          </a:p>
          <a:p>
            <a:pPr lvl="1"/>
            <a:r>
              <a:rPr lang="id-ID" sz="3200" dirty="0" smtClean="0"/>
              <a:t>Mengusulkan kurikulum program pengendalian TB kepada Perguruan Tinggi Farmasi.</a:t>
            </a:r>
          </a:p>
          <a:p>
            <a:pPr lvl="1">
              <a:buNone/>
            </a:pPr>
            <a:endParaRPr lang="id-ID" sz="2400" dirty="0" smtClean="0"/>
          </a:p>
          <a:p>
            <a:pPr lvl="1"/>
            <a:endParaRPr lang="id-ID" sz="2400" dirty="0" smtClean="0"/>
          </a:p>
          <a:p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>
                <a:latin typeface="Segoe Print" pitchFamily="2" charset="0"/>
              </a:rPr>
              <a:t> </a:t>
            </a:r>
            <a:r>
              <a:rPr lang="id-ID" sz="5300" b="1" dirty="0" smtClean="0">
                <a:latin typeface="Segoe Print" pitchFamily="2" charset="0"/>
              </a:rPr>
              <a:t>Peran PC IAI</a:t>
            </a:r>
            <a:br>
              <a:rPr lang="id-ID" sz="5300" b="1" dirty="0" smtClean="0">
                <a:latin typeface="Segoe Print" pitchFamily="2" charset="0"/>
              </a:rPr>
            </a:br>
            <a:endParaRPr lang="id-ID" sz="5300" b="1" dirty="0"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dirty="0" smtClean="0"/>
              <a:t>Usulan kebijakan yang berkaitan dengan pelayanan kefarmasian.</a:t>
            </a:r>
          </a:p>
          <a:p>
            <a:pPr fontAlgn="auto">
              <a:spcAft>
                <a:spcPts val="0"/>
              </a:spcAft>
              <a:defRPr/>
            </a:pPr>
            <a:r>
              <a:rPr lang="id-ID" dirty="0" smtClean="0"/>
              <a:t>Membina anggota  dalam pelaksanaan program TB.</a:t>
            </a:r>
          </a:p>
          <a:p>
            <a:pPr fontAlgn="auto">
              <a:spcAft>
                <a:spcPts val="0"/>
              </a:spcAft>
              <a:defRPr/>
            </a:pPr>
            <a:r>
              <a:rPr lang="id-ID" dirty="0" smtClean="0"/>
              <a:t>Monitoring  penggunaan obat TB berdasarkan  resep  yang diberikan oleh dokter. </a:t>
            </a:r>
          </a:p>
          <a:p>
            <a:pPr fontAlgn="auto">
              <a:spcAft>
                <a:spcPts val="0"/>
              </a:spcAft>
              <a:defRPr/>
            </a:pPr>
            <a:r>
              <a:rPr lang="id-ID" dirty="0" smtClean="0"/>
              <a:t>Kerjasama dengan Dinkes untuk membangun jejaring dengan Fasyankes DOTS.</a:t>
            </a:r>
          </a:p>
          <a:p>
            <a:pPr fontAlgn="auto">
              <a:spcAft>
                <a:spcPts val="0"/>
              </a:spcAft>
              <a:defRPr/>
            </a:pPr>
            <a:r>
              <a:rPr lang="id-ID" dirty="0" smtClean="0"/>
              <a:t>AKMS pelayanan kefarmasian kepada pasien TB</a:t>
            </a:r>
          </a:p>
          <a:p>
            <a:pPr fontAlgn="auto">
              <a:spcAft>
                <a:spcPts val="0"/>
              </a:spcAft>
              <a:defRPr/>
            </a:pPr>
            <a:r>
              <a:rPr lang="id-ID" dirty="0" smtClean="0"/>
              <a:t>Mengusulkan apoteker yang akan terlibat dalam pelatihan TB kepada PD IAI.</a:t>
            </a:r>
          </a:p>
          <a:p>
            <a:pPr fontAlgn="auto">
              <a:spcAft>
                <a:spcPts val="0"/>
              </a:spcAft>
              <a:defRPr/>
            </a:pPr>
            <a:r>
              <a:rPr lang="id-ID" dirty="0" smtClean="0"/>
              <a:t>Monitoring dan evaluasi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d-ID" dirty="0" smtClean="0"/>
              <a:t/>
            </a:r>
            <a:br>
              <a:rPr lang="id-ID" dirty="0" smtClean="0"/>
            </a:br>
            <a:r>
              <a:rPr lang="id-ID" sz="4900" b="1" dirty="0" smtClean="0"/>
              <a:t>Peran APOTEKER DOTS di Apotek</a:t>
            </a:r>
            <a:r>
              <a:rPr lang="id-ID" dirty="0" smtClean="0"/>
              <a:t/>
            </a:r>
            <a:br>
              <a:rPr lang="id-ID" dirty="0" smtClean="0"/>
            </a:b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id-ID" dirty="0" smtClean="0"/>
              <a:t>Mend</a:t>
            </a:r>
            <a:r>
              <a:rPr lang="en-US" dirty="0" smtClean="0"/>
              <a:t>e</a:t>
            </a:r>
            <a:r>
              <a:rPr lang="id-ID" dirty="0" smtClean="0"/>
              <a:t>teksi dini suspek TB dan mengarahkan ke Pelayanan DOTS (DPS,RS,Puskesmas).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dirty="0" smtClean="0"/>
              <a:t>Melakukan </a:t>
            </a:r>
            <a:r>
              <a:rPr lang="id-ID" dirty="0" smtClean="0"/>
              <a:t>pelayanan kefarmasian (Pengelolaan obat TB,PIO,Konseling obat, MESO,PTO,dll)</a:t>
            </a:r>
          </a:p>
          <a:p>
            <a:pPr>
              <a:defRPr/>
            </a:pPr>
            <a:r>
              <a:rPr lang="en-US" i="1" dirty="0" smtClean="0"/>
              <a:t>“</a:t>
            </a:r>
            <a:r>
              <a:rPr lang="en-US" i="1" dirty="0" err="1" smtClean="0"/>
              <a:t>Merasionalkan</a:t>
            </a:r>
            <a:r>
              <a:rPr lang="en-US" i="1" dirty="0" smtClean="0"/>
              <a:t>” </a:t>
            </a:r>
            <a:r>
              <a:rPr lang="en-US" dirty="0" err="1" smtClean="0"/>
              <a:t>peresepan</a:t>
            </a:r>
            <a:r>
              <a:rPr lang="en-US" dirty="0" smtClean="0"/>
              <a:t> </a:t>
            </a:r>
            <a:r>
              <a:rPr lang="en-US" dirty="0" err="1" smtClean="0"/>
              <a:t>dokteragar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ISTC.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dirty="0" smtClean="0"/>
              <a:t>Melaksanakan </a:t>
            </a:r>
            <a:r>
              <a:rPr lang="id-ID" dirty="0" smtClean="0"/>
              <a:t>home pharmacy care (pelayanan residential) khusus penyakit TB secara periodik.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mencegah</a:t>
            </a:r>
            <a:r>
              <a:rPr lang="en-US" dirty="0" smtClean="0"/>
              <a:t> MDR-TB (STOP </a:t>
            </a:r>
            <a:r>
              <a:rPr lang="en-US" dirty="0" err="1" smtClean="0"/>
              <a:t>pelayanan</a:t>
            </a:r>
            <a:r>
              <a:rPr lang="en-US" dirty="0" smtClean="0"/>
              <a:t> OAT 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antibiotik</a:t>
            </a:r>
            <a:r>
              <a:rPr lang="en-US" dirty="0" smtClean="0"/>
              <a:t> </a:t>
            </a:r>
            <a:r>
              <a:rPr lang="en-US" dirty="0" err="1" smtClean="0"/>
              <a:t>quinolon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/liar)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dirty="0" smtClean="0"/>
              <a:t>Monitoring </a:t>
            </a:r>
            <a:r>
              <a:rPr lang="id-ID" dirty="0" smtClean="0"/>
              <a:t>penggunaan obat TB sesuai standar dan melaporkan ke Dinkes Kab/Kota.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dirty="0" smtClean="0"/>
              <a:t>Meningkatkan kompetensi termasuk memahami evidence based medicine</a:t>
            </a:r>
            <a:r>
              <a:rPr lang="id-ID" dirty="0" smtClean="0"/>
              <a:t>.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id-ID" sz="4900" dirty="0" smtClean="0">
                <a:latin typeface="Segoe Print" pitchFamily="2" charset="0"/>
              </a:rPr>
              <a:t>Kegiatan PPM</a:t>
            </a:r>
            <a:r>
              <a:rPr lang="en-US" sz="4900" dirty="0" smtClean="0">
                <a:latin typeface="Segoe Print" pitchFamily="2" charset="0"/>
              </a:rPr>
              <a:t>-</a:t>
            </a:r>
            <a:r>
              <a:rPr lang="id-ID" sz="4900" dirty="0" smtClean="0">
                <a:latin typeface="Segoe Print" pitchFamily="2" charset="0"/>
              </a:rPr>
              <a:t>I</a:t>
            </a:r>
            <a:r>
              <a:rPr lang="en-US" sz="4900" dirty="0" smtClean="0">
                <a:latin typeface="Segoe Print" pitchFamily="2" charset="0"/>
              </a:rPr>
              <a:t>A</a:t>
            </a:r>
            <a:r>
              <a:rPr lang="id-ID" sz="4900" dirty="0" smtClean="0">
                <a:latin typeface="Segoe Print" pitchFamily="2" charset="0"/>
              </a:rPr>
              <a:t>I </a:t>
            </a:r>
            <a:r>
              <a:rPr lang="en-US" sz="4900" dirty="0" smtClean="0">
                <a:latin typeface="Segoe Print" pitchFamily="2" charset="0"/>
              </a:rPr>
              <a:t/>
            </a:r>
            <a:br>
              <a:rPr lang="en-US" sz="4900" dirty="0" smtClean="0">
                <a:latin typeface="Segoe Print" pitchFamily="2" charset="0"/>
              </a:rPr>
            </a:br>
            <a:endParaRPr lang="en-GB" sz="4900" dirty="0" smtClean="0">
              <a:latin typeface="Segoe Print" pitchFamily="2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id-ID" sz="3600" dirty="0" smtClean="0"/>
              <a:t>1.Melibatkan</a:t>
            </a:r>
            <a:r>
              <a:rPr lang="en-US" sz="3600" dirty="0" smtClean="0"/>
              <a:t> H</a:t>
            </a:r>
            <a:r>
              <a:rPr lang="id-ID" sz="3600" dirty="0" smtClean="0"/>
              <a:t>impunan</a:t>
            </a:r>
            <a:r>
              <a:rPr lang="en-US" sz="3600" dirty="0" smtClean="0"/>
              <a:t> </a:t>
            </a:r>
            <a:r>
              <a:rPr lang="en-US" sz="3600" dirty="0" err="1" smtClean="0"/>
              <a:t>Seminat</a:t>
            </a:r>
            <a:r>
              <a:rPr lang="id-ID" sz="3600" dirty="0" smtClean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600" dirty="0" smtClean="0"/>
              <a:t>HISFARSI</a:t>
            </a:r>
            <a:endParaRPr lang="id-ID" sz="36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3600" dirty="0" smtClean="0"/>
              <a:t>HISFARMA</a:t>
            </a:r>
            <a:endParaRPr lang="id-ID" sz="36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id-ID" sz="3600" dirty="0" smtClean="0"/>
              <a:t>2. Melibatkan </a:t>
            </a:r>
            <a:r>
              <a:rPr lang="en-US" sz="3600" dirty="0" smtClean="0"/>
              <a:t>Daerah</a:t>
            </a:r>
            <a:r>
              <a:rPr lang="id-ID" sz="3600" dirty="0" smtClean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600" b="1" dirty="0" smtClean="0"/>
              <a:t>DIY</a:t>
            </a:r>
          </a:p>
          <a:p>
            <a:pPr lvl="1" eaLnBrk="1" hangingPunct="1">
              <a:lnSpc>
                <a:spcPct val="80000"/>
              </a:lnSpc>
            </a:pPr>
            <a:r>
              <a:rPr lang="id-ID" sz="3600" b="1" dirty="0" smtClean="0"/>
              <a:t>JATIM</a:t>
            </a:r>
          </a:p>
          <a:p>
            <a:pPr lvl="1" eaLnBrk="1" hangingPunct="1">
              <a:lnSpc>
                <a:spcPct val="80000"/>
              </a:lnSpc>
            </a:pPr>
            <a:r>
              <a:rPr lang="id-ID" sz="3600" b="1" dirty="0" smtClean="0"/>
              <a:t>Menyusul thn 2014-2015 utk 10 Propinsi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id-ID" sz="3600" dirty="0" smtClean="0"/>
              <a:t>3. </a:t>
            </a:r>
            <a:r>
              <a:rPr lang="en-US" sz="3600" dirty="0" err="1" smtClean="0"/>
              <a:t>Membangun</a:t>
            </a:r>
            <a:r>
              <a:rPr lang="en-US" sz="3600" dirty="0" smtClean="0"/>
              <a:t> </a:t>
            </a:r>
            <a:r>
              <a:rPr lang="en-US" sz="3600" dirty="0" err="1" smtClean="0"/>
              <a:t>Jajaring</a:t>
            </a:r>
            <a:r>
              <a:rPr lang="en-US" sz="3600" dirty="0" smtClean="0"/>
              <a:t> dg </a:t>
            </a:r>
            <a:r>
              <a:rPr lang="en-US" sz="3600" dirty="0" err="1" smtClean="0"/>
              <a:t>Dinkes</a:t>
            </a:r>
            <a:r>
              <a:rPr lang="en-US" sz="3600" dirty="0" smtClean="0"/>
              <a:t>, IDI, </a:t>
            </a:r>
            <a:r>
              <a:rPr lang="en-US" sz="3600" dirty="0" err="1" smtClean="0"/>
              <a:t>dokter</a:t>
            </a:r>
            <a:r>
              <a:rPr lang="en-US" sz="3600" dirty="0" smtClean="0"/>
              <a:t> </a:t>
            </a:r>
            <a:r>
              <a:rPr lang="en-US" sz="3600" dirty="0" err="1" smtClean="0"/>
              <a:t>praktek</a:t>
            </a:r>
            <a:r>
              <a:rPr lang="en-US" sz="3600" dirty="0" smtClean="0"/>
              <a:t> </a:t>
            </a:r>
            <a:r>
              <a:rPr lang="en-US" sz="3600" dirty="0" err="1" smtClean="0"/>
              <a:t>swasta</a:t>
            </a:r>
            <a:endParaRPr lang="en-US" sz="36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en-US" sz="3600" dirty="0" smtClean="0"/>
              <a:t>4. </a:t>
            </a:r>
            <a:r>
              <a:rPr lang="en-US" sz="3600" dirty="0" err="1" smtClean="0"/>
              <a:t>Pelatihan</a:t>
            </a:r>
            <a:r>
              <a:rPr lang="en-US" sz="3600" dirty="0" smtClean="0"/>
              <a:t> ISTC</a:t>
            </a:r>
            <a:endParaRPr lang="en-US" sz="3600" dirty="0"/>
          </a:p>
          <a:p>
            <a:pPr eaLnBrk="1" hangingPunct="1">
              <a:lnSpc>
                <a:spcPct val="80000"/>
              </a:lnSpc>
              <a:buNone/>
            </a:pPr>
            <a:r>
              <a:rPr lang="en-US" sz="3600" dirty="0" smtClean="0"/>
              <a:t>5. </a:t>
            </a:r>
            <a:r>
              <a:rPr lang="id-ID" sz="3600" dirty="0" smtClean="0"/>
              <a:t>Branding TB</a:t>
            </a:r>
            <a:endParaRPr lang="en-US" sz="36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en-US" sz="3600" dirty="0" smtClean="0"/>
              <a:t>6.  </a:t>
            </a:r>
            <a:r>
              <a:rPr lang="en-US" sz="3600" dirty="0" err="1" smtClean="0"/>
              <a:t>Sosialisasi</a:t>
            </a:r>
            <a:r>
              <a:rPr lang="en-US" sz="3600" dirty="0" smtClean="0"/>
              <a:t> </a:t>
            </a:r>
            <a:r>
              <a:rPr lang="en-US" sz="3600" dirty="0" err="1" smtClean="0"/>
              <a:t>Kepada</a:t>
            </a:r>
            <a:r>
              <a:rPr lang="en-US" sz="3600" dirty="0" smtClean="0"/>
              <a:t> </a:t>
            </a:r>
            <a:r>
              <a:rPr lang="en-US" sz="3600" dirty="0" err="1" smtClean="0"/>
              <a:t>Anggota</a:t>
            </a:r>
            <a:r>
              <a:rPr lang="en-US" sz="3600" dirty="0" smtClean="0"/>
              <a:t> IAI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3600" dirty="0" smtClean="0"/>
              <a:t>7. </a:t>
            </a:r>
            <a:r>
              <a:rPr lang="en-US" sz="3600" dirty="0" err="1" smtClean="0"/>
              <a:t>Multiplikasi</a:t>
            </a:r>
            <a:r>
              <a:rPr lang="en-US" sz="3600" dirty="0" smtClean="0"/>
              <a:t> Model</a:t>
            </a:r>
            <a:endParaRPr lang="id-ID" sz="3600" dirty="0" smtClean="0"/>
          </a:p>
          <a:p>
            <a:pPr eaLnBrk="1" hangingPunct="1">
              <a:lnSpc>
                <a:spcPct val="80000"/>
              </a:lnSpc>
            </a:pPr>
            <a:endParaRPr lang="id-ID" sz="3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id-ID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43182"/>
            <a:ext cx="9144000" cy="83099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 err="1" smtClean="0">
                <a:solidFill>
                  <a:srgbClr val="FF0000"/>
                </a:solidFill>
                <a:latin typeface="Arial Narrow" pitchFamily="34" charset="0"/>
              </a:rPr>
              <a:t>Setiap</a:t>
            </a:r>
            <a:r>
              <a:rPr lang="en-US" sz="48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id-ID" sz="4800" b="1" dirty="0" smtClean="0">
                <a:solidFill>
                  <a:srgbClr val="FF0000"/>
                </a:solidFill>
                <a:latin typeface="Arial Narrow" pitchFamily="34" charset="0"/>
              </a:rPr>
              <a:t>detik</a:t>
            </a:r>
            <a:r>
              <a:rPr lang="en-US" sz="48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id-ID" sz="4800" b="1" dirty="0" smtClean="0">
                <a:solidFill>
                  <a:srgbClr val="FF0000"/>
                </a:solidFill>
                <a:latin typeface="Arial Narrow" pitchFamily="34" charset="0"/>
              </a:rPr>
              <a:t>satu</a:t>
            </a:r>
            <a:r>
              <a:rPr lang="en-US" sz="48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 Narrow" pitchFamily="34" charset="0"/>
              </a:rPr>
              <a:t>orang</a:t>
            </a:r>
            <a:r>
              <a:rPr lang="en-US" sz="48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 Narrow" pitchFamily="34" charset="0"/>
              </a:rPr>
              <a:t>terinfeksi</a:t>
            </a:r>
            <a:r>
              <a:rPr lang="en-US" sz="4800" b="1" dirty="0">
                <a:solidFill>
                  <a:srgbClr val="FF0000"/>
                </a:solidFill>
                <a:latin typeface="Arial Narrow" pitchFamily="34" charset="0"/>
              </a:rPr>
              <a:t> TB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</a:rPr>
              <a:t>                     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5286380" y="608211"/>
            <a:ext cx="3714776" cy="461665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prstClr val="black"/>
                </a:solidFill>
                <a:latin typeface="Berlin Sans FB Demi" pitchFamily="34" charset="0"/>
              </a:rPr>
              <a:t>Setiap</a:t>
            </a:r>
            <a:r>
              <a:rPr lang="en-US" sz="2000" b="1" dirty="0">
                <a:solidFill>
                  <a:prstClr val="black"/>
                </a:solidFill>
                <a:latin typeface="Berlin Sans FB Demi" pitchFamily="34" charset="0"/>
              </a:rPr>
              <a:t> jam 833 </a:t>
            </a:r>
            <a:r>
              <a:rPr lang="en-US" sz="2000" b="1" dirty="0" err="1">
                <a:solidFill>
                  <a:prstClr val="black"/>
                </a:solidFill>
                <a:latin typeface="Berlin Sans FB Demi" pitchFamily="34" charset="0"/>
              </a:rPr>
              <a:t>orang</a:t>
            </a:r>
            <a:r>
              <a:rPr lang="en-US" sz="2000" b="1" dirty="0">
                <a:solidFill>
                  <a:prstClr val="black"/>
                </a:solidFill>
                <a:latin typeface="Berlin Sans FB Demi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Berlin Sans FB Demi" pitchFamily="34" charset="0"/>
              </a:rPr>
              <a:t>sakit</a:t>
            </a:r>
            <a:r>
              <a:rPr lang="en-US" sz="2000" b="1" dirty="0">
                <a:solidFill>
                  <a:prstClr val="black"/>
                </a:solidFill>
                <a:latin typeface="Berlin Sans FB Demi" pitchFamily="34" charset="0"/>
              </a:rPr>
              <a:t> TB</a:t>
            </a:r>
            <a:r>
              <a:rPr lang="en-US" sz="2400" b="1" dirty="0">
                <a:solidFill>
                  <a:prstClr val="black"/>
                </a:solidFill>
                <a:latin typeface="Berlin Sans FB Demi" pitchFamily="34" charset="0"/>
              </a:rPr>
              <a:t>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500562" y="1578106"/>
            <a:ext cx="4303710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sz="2000" b="1" dirty="0" err="1">
                <a:solidFill>
                  <a:schemeClr val="bg1"/>
                </a:solidFill>
              </a:rPr>
              <a:t>Setiap</a:t>
            </a:r>
            <a:r>
              <a:rPr lang="en-US" sz="2000" b="1" dirty="0">
                <a:solidFill>
                  <a:schemeClr val="bg1"/>
                </a:solidFill>
              </a:rPr>
              <a:t> 5 </a:t>
            </a:r>
            <a:r>
              <a:rPr lang="en-US" sz="2000" b="1" dirty="0" err="1">
                <a:solidFill>
                  <a:schemeClr val="bg1"/>
                </a:solidFill>
              </a:rPr>
              <a:t>detik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satu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orang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jatuh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sakit</a:t>
            </a:r>
            <a:r>
              <a:rPr lang="en-US" sz="2000" b="1" dirty="0">
                <a:solidFill>
                  <a:schemeClr val="bg1"/>
                </a:solidFill>
              </a:rPr>
              <a:t> TB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4282" y="169111"/>
            <a:ext cx="4967318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Bradley Hand ITC" pitchFamily="66" charset="0"/>
              </a:rPr>
              <a:t>Setiap</a:t>
            </a:r>
            <a:r>
              <a:rPr lang="en-US" sz="3600" b="1" dirty="0">
                <a:solidFill>
                  <a:srgbClr val="FF0000"/>
                </a:solidFill>
                <a:latin typeface="Bradley Hand ITC" pitchFamily="66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radley Hand ITC" pitchFamily="66" charset="0"/>
              </a:rPr>
              <a:t>hari</a:t>
            </a:r>
            <a:r>
              <a:rPr lang="en-US" sz="3600" b="1" dirty="0">
                <a:solidFill>
                  <a:srgbClr val="FF0000"/>
                </a:solidFill>
                <a:latin typeface="Bradley Hand ITC" pitchFamily="66" charset="0"/>
              </a:rPr>
              <a:t> 5.000 </a:t>
            </a:r>
            <a:r>
              <a:rPr lang="en-US" sz="3600" b="1" dirty="0" err="1">
                <a:solidFill>
                  <a:srgbClr val="FF0000"/>
                </a:solidFill>
                <a:latin typeface="Bradley Hand ITC" pitchFamily="66" charset="0"/>
              </a:rPr>
              <a:t>orang</a:t>
            </a:r>
            <a:r>
              <a:rPr lang="en-US" sz="3600" b="1" dirty="0">
                <a:solidFill>
                  <a:srgbClr val="FF0000"/>
                </a:solidFill>
                <a:latin typeface="Bradley Hand ITC" pitchFamily="66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radley Hand ITC" pitchFamily="66" charset="0"/>
              </a:rPr>
              <a:t>meninggal</a:t>
            </a:r>
            <a:r>
              <a:rPr lang="en-US" sz="3600" b="1" dirty="0">
                <a:solidFill>
                  <a:srgbClr val="FF0000"/>
                </a:solidFill>
                <a:latin typeface="Bradley Hand ITC" pitchFamily="66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Bradley Hand ITC" pitchFamily="66" charset="0"/>
              </a:rPr>
              <a:t>akibat</a:t>
            </a:r>
            <a:r>
              <a:rPr lang="en-US" sz="3600" b="1" dirty="0">
                <a:solidFill>
                  <a:srgbClr val="FF0000"/>
                </a:solidFill>
                <a:latin typeface="Bradley Hand ITC" pitchFamily="66" charset="0"/>
              </a:rPr>
              <a:t> TB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28728" y="4546595"/>
            <a:ext cx="7715305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id-ID" sz="3200" b="1" dirty="0">
                <a:solidFill>
                  <a:prstClr val="black"/>
                </a:solidFill>
                <a:latin typeface="Eras Light ITC" pitchFamily="34" charset="0"/>
              </a:rPr>
              <a:t>S</a:t>
            </a:r>
            <a:r>
              <a:rPr lang="en-US" sz="3200" b="1" dirty="0" err="1">
                <a:solidFill>
                  <a:prstClr val="black"/>
                </a:solidFill>
                <a:latin typeface="Eras Light ITC" pitchFamily="34" charset="0"/>
              </a:rPr>
              <a:t>etiap</a:t>
            </a:r>
            <a:r>
              <a:rPr lang="en-US" sz="3200" b="1" dirty="0">
                <a:solidFill>
                  <a:prstClr val="black"/>
                </a:solidFill>
                <a:latin typeface="Eras Light ITC" pitchFamily="34" charset="0"/>
              </a:rPr>
              <a:t> jam 208 </a:t>
            </a:r>
            <a:r>
              <a:rPr lang="en-US" sz="3200" b="1" dirty="0" err="1">
                <a:solidFill>
                  <a:prstClr val="black"/>
                </a:solidFill>
                <a:latin typeface="Eras Light ITC" pitchFamily="34" charset="0"/>
              </a:rPr>
              <a:t>orang</a:t>
            </a:r>
            <a:r>
              <a:rPr lang="en-US" sz="3200" b="1" dirty="0">
                <a:solidFill>
                  <a:prstClr val="black"/>
                </a:solidFill>
                <a:latin typeface="Eras Light ITC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Eras Light ITC" pitchFamily="34" charset="0"/>
              </a:rPr>
              <a:t>meninggal</a:t>
            </a:r>
            <a:r>
              <a:rPr lang="en-US" sz="3200" b="1" dirty="0">
                <a:solidFill>
                  <a:prstClr val="black"/>
                </a:solidFill>
                <a:latin typeface="Eras Light ITC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Eras Light ITC" pitchFamily="34" charset="0"/>
              </a:rPr>
              <a:t>akibat</a:t>
            </a:r>
            <a:r>
              <a:rPr lang="en-US" sz="3200" b="1" dirty="0">
                <a:solidFill>
                  <a:prstClr val="black"/>
                </a:solidFill>
                <a:latin typeface="Eras Light ITC" pitchFamily="34" charset="0"/>
              </a:rPr>
              <a:t> TB</a:t>
            </a:r>
            <a:r>
              <a:rPr lang="en-US" sz="2000" b="1" dirty="0">
                <a:solidFill>
                  <a:prstClr val="black"/>
                </a:solidFill>
                <a:latin typeface="Eras Light ITC" pitchFamily="34" charset="0"/>
              </a:rPr>
              <a:t> </a:t>
            </a:r>
            <a:endParaRPr lang="en-US" sz="2000" b="1" dirty="0">
              <a:latin typeface="Eras Light ITC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406" y="3701481"/>
            <a:ext cx="7715304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Chiller" pitchFamily="82" charset="0"/>
              </a:rPr>
              <a:t>Setiap</a:t>
            </a:r>
            <a:r>
              <a:rPr lang="en-US" sz="3200" b="1" dirty="0">
                <a:latin typeface="Chiller" pitchFamily="82" charset="0"/>
              </a:rPr>
              <a:t> </a:t>
            </a:r>
            <a:r>
              <a:rPr lang="en-US" sz="3200" b="1" dirty="0" err="1">
                <a:latin typeface="Chiller" pitchFamily="82" charset="0"/>
              </a:rPr>
              <a:t>menit</a:t>
            </a:r>
            <a:r>
              <a:rPr lang="en-US" sz="3200" b="1" dirty="0">
                <a:latin typeface="Chiller" pitchFamily="82" charset="0"/>
              </a:rPr>
              <a:t> 3 </a:t>
            </a:r>
            <a:r>
              <a:rPr lang="en-US" sz="3200" b="1" dirty="0" err="1">
                <a:latin typeface="Chiller" pitchFamily="82" charset="0"/>
              </a:rPr>
              <a:t>orang</a:t>
            </a:r>
            <a:r>
              <a:rPr lang="en-US" sz="3200" b="1" dirty="0">
                <a:latin typeface="Chiller" pitchFamily="82" charset="0"/>
              </a:rPr>
              <a:t> </a:t>
            </a:r>
            <a:r>
              <a:rPr lang="en-US" sz="3200" b="1" dirty="0" err="1">
                <a:latin typeface="Chiller" pitchFamily="82" charset="0"/>
              </a:rPr>
              <a:t>meninggal</a:t>
            </a:r>
            <a:r>
              <a:rPr lang="en-US" sz="3200" b="1" dirty="0">
                <a:latin typeface="Chiller" pitchFamily="82" charset="0"/>
              </a:rPr>
              <a:t> </a:t>
            </a:r>
            <a:r>
              <a:rPr lang="en-US" sz="3200" b="1" dirty="0" err="1">
                <a:latin typeface="Chiller" pitchFamily="82" charset="0"/>
              </a:rPr>
              <a:t>akibat</a:t>
            </a:r>
            <a:r>
              <a:rPr lang="en-US" sz="3200" b="1" dirty="0">
                <a:latin typeface="Chiller" pitchFamily="82" charset="0"/>
              </a:rPr>
              <a:t> TB</a:t>
            </a:r>
            <a:r>
              <a:rPr lang="en-US" b="1" dirty="0">
                <a:latin typeface="Chiller" pitchFamily="82" charset="0"/>
              </a:rPr>
              <a:t> </a:t>
            </a:r>
            <a:endParaRPr lang="en-US" dirty="0">
              <a:latin typeface="Chiller" pitchFamily="8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5334000"/>
            <a:ext cx="7877204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 Narrow" pitchFamily="34" charset="0"/>
              </a:rPr>
              <a:t>Setiap</a:t>
            </a:r>
            <a:r>
              <a:rPr lang="en-US" sz="3200" b="1" dirty="0">
                <a:solidFill>
                  <a:srgbClr val="FF0000"/>
                </a:solidFill>
                <a:latin typeface="Arial Narrow" pitchFamily="34" charset="0"/>
              </a:rPr>
              <a:t> 20 </a:t>
            </a:r>
            <a:r>
              <a:rPr lang="en-US" sz="3200" b="1" dirty="0" err="1">
                <a:solidFill>
                  <a:srgbClr val="FF0000"/>
                </a:solidFill>
                <a:latin typeface="Arial Narrow" pitchFamily="34" charset="0"/>
              </a:rPr>
              <a:t>detik</a:t>
            </a:r>
            <a:r>
              <a:rPr lang="en-US" sz="32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 Narrow" pitchFamily="34" charset="0"/>
              </a:rPr>
              <a:t>1</a:t>
            </a:r>
            <a:r>
              <a:rPr lang="id-ID" sz="32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 Narrow" pitchFamily="34" charset="0"/>
              </a:rPr>
              <a:t>or</a:t>
            </a:r>
            <a:r>
              <a:rPr lang="id-ID" sz="3200" b="1" dirty="0" smtClean="0">
                <a:solidFill>
                  <a:srgbClr val="FF0000"/>
                </a:solidFill>
                <a:latin typeface="Arial Narrow" pitchFamily="34" charset="0"/>
              </a:rPr>
              <a:t>an</a:t>
            </a:r>
            <a:r>
              <a:rPr lang="en-US" sz="3200" b="1" dirty="0" smtClean="0">
                <a:solidFill>
                  <a:srgbClr val="FF0000"/>
                </a:solidFill>
                <a:latin typeface="Arial Narrow" pitchFamily="34" charset="0"/>
              </a:rPr>
              <a:t>g </a:t>
            </a:r>
            <a:r>
              <a:rPr lang="en-US" sz="3200" b="1" dirty="0" err="1">
                <a:solidFill>
                  <a:srgbClr val="FF0000"/>
                </a:solidFill>
                <a:latin typeface="Arial Narrow" pitchFamily="34" charset="0"/>
              </a:rPr>
              <a:t>meninggal</a:t>
            </a:r>
            <a:r>
              <a:rPr lang="en-US" sz="32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 Narrow" pitchFamily="34" charset="0"/>
              </a:rPr>
              <a:t>akibat</a:t>
            </a:r>
            <a:r>
              <a:rPr lang="en-US" sz="3200" b="1" dirty="0">
                <a:solidFill>
                  <a:srgbClr val="FF0000"/>
                </a:solidFill>
                <a:latin typeface="Arial Narrow" pitchFamily="34" charset="0"/>
              </a:rPr>
              <a:t> TB</a:t>
            </a: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8596" y="1957320"/>
            <a:ext cx="4429156" cy="40011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lvl="0"/>
            <a:r>
              <a:rPr lang="en-US" sz="2000" b="1" dirty="0" err="1">
                <a:solidFill>
                  <a:prstClr val="black"/>
                </a:solidFill>
              </a:rPr>
              <a:t>Setiap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menit</a:t>
            </a:r>
            <a:r>
              <a:rPr lang="en-US" sz="2000" b="1" dirty="0">
                <a:solidFill>
                  <a:prstClr val="black"/>
                </a:solidFill>
              </a:rPr>
              <a:t> 13 </a:t>
            </a:r>
            <a:r>
              <a:rPr lang="en-US" sz="2000" b="1" dirty="0" err="1">
                <a:solidFill>
                  <a:prstClr val="black"/>
                </a:solidFill>
              </a:rPr>
              <a:t>orang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jatuh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en-US" sz="2000" b="1" dirty="0" err="1">
                <a:solidFill>
                  <a:prstClr val="black"/>
                </a:solidFill>
              </a:rPr>
              <a:t>sakit</a:t>
            </a:r>
            <a:r>
              <a:rPr lang="en-US" sz="2000" b="1" dirty="0">
                <a:solidFill>
                  <a:prstClr val="black"/>
                </a:solidFill>
              </a:rPr>
              <a:t> TB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6019801"/>
            <a:ext cx="8991600" cy="76944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Segoe Print" pitchFamily="2" charset="0"/>
              </a:rPr>
              <a:t>PEDULIKAH APOTEKER???? </a:t>
            </a:r>
            <a:endParaRPr lang="en-US" sz="4400" dirty="0">
              <a:latin typeface="Segoe Print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id-ID" sz="5400" b="1" dirty="0" smtClean="0">
                <a:latin typeface="Segoe Print" pitchFamily="2" charset="0"/>
              </a:rPr>
              <a:t>Kegiatan</a:t>
            </a:r>
            <a:endParaRPr lang="en-GB" sz="5400" b="1" dirty="0" smtClean="0">
              <a:latin typeface="Segoe Print" pitchFamily="2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id-ID" sz="3600" dirty="0" smtClean="0"/>
              <a:t>Sosialisasi terhadap Himpunan Seminat dan PD/PC  dan dinkes terkait </a:t>
            </a:r>
          </a:p>
          <a:p>
            <a:pPr eaLnBrk="1" hangingPunct="1">
              <a:lnSpc>
                <a:spcPct val="90000"/>
              </a:lnSpc>
            </a:pPr>
            <a:r>
              <a:rPr lang="id-ID" sz="3600" dirty="0" smtClean="0"/>
              <a:t>Survey</a:t>
            </a:r>
          </a:p>
          <a:p>
            <a:pPr eaLnBrk="1" hangingPunct="1">
              <a:lnSpc>
                <a:spcPct val="90000"/>
              </a:lnSpc>
            </a:pPr>
            <a:r>
              <a:rPr lang="id-ID" sz="3600" dirty="0" smtClean="0"/>
              <a:t>Seleksi peserta</a:t>
            </a:r>
          </a:p>
          <a:p>
            <a:pPr eaLnBrk="1" hangingPunct="1">
              <a:lnSpc>
                <a:spcPct val="90000"/>
              </a:lnSpc>
            </a:pPr>
            <a:r>
              <a:rPr lang="id-ID" sz="3600" dirty="0" smtClean="0"/>
              <a:t>MOU</a:t>
            </a:r>
          </a:p>
          <a:p>
            <a:pPr eaLnBrk="1" hangingPunct="1">
              <a:lnSpc>
                <a:spcPct val="90000"/>
              </a:lnSpc>
            </a:pPr>
            <a:r>
              <a:rPr lang="id-ID" sz="3600" dirty="0" smtClean="0"/>
              <a:t>Sosialisasi dan Workshop untuk Peserta terpilih</a:t>
            </a:r>
          </a:p>
          <a:p>
            <a:pPr eaLnBrk="1" hangingPunct="1">
              <a:lnSpc>
                <a:spcPct val="90000"/>
              </a:lnSpc>
            </a:pPr>
            <a:r>
              <a:rPr lang="id-ID" sz="3600" dirty="0" smtClean="0"/>
              <a:t>Penyusunan SOP</a:t>
            </a:r>
          </a:p>
          <a:p>
            <a:pPr eaLnBrk="1" hangingPunct="1">
              <a:lnSpc>
                <a:spcPct val="90000"/>
              </a:lnSpc>
            </a:pPr>
            <a:r>
              <a:rPr lang="id-ID" sz="3600" dirty="0" smtClean="0"/>
              <a:t>Pelaksanaan </a:t>
            </a:r>
          </a:p>
          <a:p>
            <a:pPr eaLnBrk="1" hangingPunct="1">
              <a:lnSpc>
                <a:spcPct val="90000"/>
              </a:lnSpc>
            </a:pPr>
            <a:r>
              <a:rPr lang="id-ID" sz="3600" dirty="0" smtClean="0"/>
              <a:t>MONEV</a:t>
            </a:r>
            <a:endParaRPr lang="en-GB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id-ID" sz="4000" b="1" dirty="0" smtClean="0"/>
              <a:t>PERAN &amp; MEKANISME APOTEKER</a:t>
            </a:r>
            <a:r>
              <a:rPr lang="en-US" sz="4000" b="1" dirty="0" smtClean="0"/>
              <a:t> YG DITUNJUK</a:t>
            </a:r>
            <a:endParaRPr 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342900" lvl="6" indent="-342900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r>
              <a:rPr lang="id-ID" sz="4000" dirty="0" smtClean="0"/>
              <a:t>Menyediakan OAT sesuai pedoman nasional program pengendalian TB</a:t>
            </a:r>
          </a:p>
          <a:p>
            <a:pPr marL="342900" lvl="6" indent="-342900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r>
              <a:rPr lang="id-ID" sz="4000" dirty="0" smtClean="0"/>
              <a:t>Melayani resep OAT dari Fasyankes &amp; DPS dlm program pengendalian TB</a:t>
            </a:r>
          </a:p>
          <a:p>
            <a:pPr marL="342900" lvl="6" indent="-342900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r>
              <a:rPr lang="id-ID" sz="4000" dirty="0" smtClean="0"/>
              <a:t>Membantu memberikan penyuluhan ttg OAT pd pasien (cara minum, efek samping dan bahaya pengobatan apabila tidak menyelesaikan dengan tuntas). </a:t>
            </a:r>
          </a:p>
          <a:p>
            <a:pPr marL="342900" lvl="6" indent="-342900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endParaRPr lang="en-US" sz="2800" dirty="0" smtClean="0"/>
          </a:p>
          <a:p>
            <a:pPr marL="342900" lvl="6" indent="-342900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endParaRPr lang="en-US" sz="2800" dirty="0" smtClean="0"/>
          </a:p>
          <a:p>
            <a:pPr marL="342900" lvl="6" indent="-342900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endParaRPr lang="en-US" sz="2800" dirty="0" smtClean="0"/>
          </a:p>
          <a:p>
            <a:pPr fontAlgn="auto">
              <a:spcAft>
                <a:spcPts val="0"/>
              </a:spcAft>
              <a:defRPr/>
            </a:pPr>
            <a:endParaRPr lang="en-US" sz="2800" dirty="0" smtClean="0"/>
          </a:p>
          <a:p>
            <a:pPr fontAlgn="auto">
              <a:spcAft>
                <a:spcPts val="0"/>
              </a:spcAft>
              <a:defRPr/>
            </a:pPr>
            <a:endParaRPr lang="en-US" sz="2800" dirty="0" smtClean="0"/>
          </a:p>
          <a:p>
            <a:pPr fontAlgn="auto">
              <a:spcAft>
                <a:spcPts val="0"/>
              </a:spcAft>
              <a:defRPr/>
            </a:pPr>
            <a:endParaRPr lang="en-US" sz="2800" dirty="0" smtClean="0"/>
          </a:p>
          <a:p>
            <a:pPr fontAlgn="auto">
              <a:spcAft>
                <a:spcPts val="0"/>
              </a:spcAft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  <p:bldP spid="3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id-ID" sz="4000" b="1" dirty="0" smtClean="0">
                <a:latin typeface="Segoe Print" pitchFamily="2" charset="0"/>
              </a:rPr>
              <a:t>PERAN &amp; MEKANISME APOTEK</a:t>
            </a:r>
            <a:r>
              <a:rPr lang="id-ID" sz="3200" b="1" dirty="0" smtClean="0">
                <a:latin typeface="Segoe Print" pitchFamily="2" charset="0"/>
              </a:rPr>
              <a:t>......Lanjutan</a:t>
            </a:r>
            <a:endParaRPr lang="en-US" sz="3200" dirty="0" smtClean="0"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 lnSpcReduction="10000"/>
          </a:bodyPr>
          <a:lstStyle/>
          <a:p>
            <a:pPr marL="342900" lvl="6" indent="-342900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r>
              <a:rPr lang="id-ID" sz="4000" dirty="0" smtClean="0"/>
              <a:t>Monitoring pasien TB dlm pengambilan obat di apot</a:t>
            </a:r>
            <a:r>
              <a:rPr lang="en-US" sz="4000" dirty="0" err="1" smtClean="0"/>
              <a:t>i</a:t>
            </a:r>
            <a:r>
              <a:rPr lang="id-ID" sz="4000" dirty="0" smtClean="0"/>
              <a:t>knya</a:t>
            </a:r>
            <a:endParaRPr lang="en-US" sz="4000" dirty="0" smtClean="0"/>
          </a:p>
          <a:p>
            <a:pPr marL="342900" lvl="6" indent="-342900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r>
              <a:rPr lang="id-ID" sz="4000" dirty="0" smtClean="0"/>
              <a:t>Melakukan koordinasi dan kerjasama dengan Fasyankes dan DPS difasilitasi oleh Dinkes Kab/kota dan IAI</a:t>
            </a:r>
            <a:r>
              <a:rPr lang="en-US" sz="4000" dirty="0" smtClean="0"/>
              <a:t>(</a:t>
            </a:r>
            <a:r>
              <a:rPr lang="en-US" sz="4000" dirty="0" err="1" smtClean="0"/>
              <a:t>Ikatan</a:t>
            </a:r>
            <a:r>
              <a:rPr lang="en-US" sz="4000" dirty="0" smtClean="0"/>
              <a:t> </a:t>
            </a:r>
            <a:r>
              <a:rPr lang="en-US" sz="4000" dirty="0" err="1" smtClean="0"/>
              <a:t>Apoteker</a:t>
            </a:r>
            <a:r>
              <a:rPr lang="en-US" sz="4000" dirty="0" smtClean="0"/>
              <a:t> Indonesia)</a:t>
            </a:r>
            <a:r>
              <a:rPr lang="id-ID" sz="4000" dirty="0" smtClean="0"/>
              <a:t> </a:t>
            </a:r>
          </a:p>
          <a:p>
            <a:pPr marL="342900" lvl="6" indent="-342900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r>
              <a:rPr lang="id-ID" sz="4000" dirty="0" smtClean="0"/>
              <a:t>Melakukan</a:t>
            </a:r>
            <a:r>
              <a:rPr lang="id-ID" sz="4000" b="1" dirty="0" smtClean="0"/>
              <a:t> </a:t>
            </a:r>
            <a:r>
              <a:rPr lang="id-ID" sz="4000" dirty="0" smtClean="0"/>
              <a:t>komunikasi dengan dokter yang mengirimkan resep apabila ada hal-hal yang meragukan.</a:t>
            </a:r>
            <a:endParaRPr lang="en-US" sz="4000" dirty="0" smtClean="0"/>
          </a:p>
          <a:p>
            <a:pPr marL="342900" lvl="6" indent="-342900" eaLnBrk="0" fontAlgn="base" hangingPunct="0">
              <a:spcAft>
                <a:spcPct val="0"/>
              </a:spcAft>
              <a:buNone/>
              <a:defRPr/>
            </a:pPr>
            <a:endParaRPr lang="en-US" sz="4000" dirty="0" smtClean="0"/>
          </a:p>
          <a:p>
            <a:pPr marL="342900" lvl="6" indent="-342900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endParaRPr lang="en-US" sz="2800" dirty="0" smtClean="0"/>
          </a:p>
          <a:p>
            <a:pPr fontAlgn="auto">
              <a:spcAft>
                <a:spcPts val="0"/>
              </a:spcAft>
              <a:defRPr/>
            </a:pPr>
            <a:endParaRPr lang="en-US" sz="2800" dirty="0" smtClean="0"/>
          </a:p>
          <a:p>
            <a:pPr marL="342900" lvl="6" indent="-342900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endParaRPr lang="en-US" sz="2800" dirty="0" smtClean="0"/>
          </a:p>
          <a:p>
            <a:pPr marL="342900" lvl="6" indent="-342900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endParaRPr lang="en-US" sz="2800" dirty="0" smtClean="0"/>
          </a:p>
          <a:p>
            <a:pPr marL="342900" lvl="6" indent="-342900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endParaRPr lang="en-US" sz="2800" dirty="0" smtClean="0"/>
          </a:p>
          <a:p>
            <a:pPr fontAlgn="auto">
              <a:spcAft>
                <a:spcPts val="0"/>
              </a:spcAft>
              <a:defRPr/>
            </a:pPr>
            <a:endParaRPr lang="en-US" sz="2800" dirty="0" smtClean="0"/>
          </a:p>
          <a:p>
            <a:pPr fontAlgn="auto">
              <a:spcAft>
                <a:spcPts val="0"/>
              </a:spcAft>
              <a:defRPr/>
            </a:pPr>
            <a:endParaRPr lang="en-US" sz="2800" dirty="0" smtClean="0"/>
          </a:p>
          <a:p>
            <a:pPr fontAlgn="auto">
              <a:spcAft>
                <a:spcPts val="0"/>
              </a:spcAft>
              <a:defRPr/>
            </a:pPr>
            <a:endParaRPr lang="en-US" sz="2800" dirty="0" smtClean="0"/>
          </a:p>
          <a:p>
            <a:pPr fontAlgn="auto">
              <a:spcAft>
                <a:spcPts val="0"/>
              </a:spcAft>
              <a:defRPr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  <p:bldP spid="3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5181600"/>
            <a:ext cx="8382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accent4">
                    <a:lumMod val="10000"/>
                  </a:schemeClr>
                </a:solidFill>
              </a:rPr>
              <a:t>Klinik</a:t>
            </a:r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</a:rPr>
              <a:t>  </a:t>
            </a:r>
            <a:r>
              <a:rPr lang="en-US" sz="1400" dirty="0" err="1" smtClean="0">
                <a:solidFill>
                  <a:schemeClr val="accent4">
                    <a:lumMod val="10000"/>
                  </a:schemeClr>
                </a:solidFill>
              </a:rPr>
              <a:t>Asuransi</a:t>
            </a:r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</a:rPr>
              <a:t>, WP, NGO</a:t>
            </a:r>
            <a:endParaRPr lang="en-US" sz="1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3962400"/>
            <a:ext cx="8382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</a:rPr>
              <a:t>DPS, </a:t>
            </a:r>
            <a:r>
              <a:rPr lang="en-US" sz="1400" dirty="0" err="1" smtClean="0">
                <a:solidFill>
                  <a:schemeClr val="accent4">
                    <a:lumMod val="10000"/>
                  </a:schemeClr>
                </a:solidFill>
              </a:rPr>
              <a:t>Umum</a:t>
            </a:r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</a:rPr>
              <a:t>’ </a:t>
            </a:r>
            <a:r>
              <a:rPr lang="en-US" sz="1400" dirty="0" err="1" smtClean="0">
                <a:solidFill>
                  <a:schemeClr val="accent4">
                    <a:lumMod val="10000"/>
                  </a:schemeClr>
                </a:solidFill>
              </a:rPr>
              <a:t>Spesialis</a:t>
            </a:r>
            <a:endParaRPr lang="en-US" sz="1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1066800"/>
            <a:ext cx="1295400" cy="76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MITRA </a:t>
            </a:r>
            <a:r>
              <a:rPr lang="en-US" sz="2000" dirty="0" err="1" smtClean="0">
                <a:solidFill>
                  <a:schemeClr val="tx1"/>
                </a:solidFill>
              </a:rPr>
              <a:t>Tk.Pusat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600" y="2133600"/>
            <a:ext cx="1295400" cy="533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MITRA </a:t>
            </a:r>
            <a:r>
              <a:rPr lang="en-US" dirty="0" err="1" smtClean="0">
                <a:solidFill>
                  <a:schemeClr val="accent4">
                    <a:lumMod val="10000"/>
                  </a:schemeClr>
                </a:solidFill>
              </a:rPr>
              <a:t>Tk.Prov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2971800"/>
            <a:ext cx="2514600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4">
                    <a:lumMod val="10000"/>
                  </a:schemeClr>
                </a:solidFill>
              </a:rPr>
              <a:t>MITRA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 : IDI, IAI, ILKI , NGO ,</a:t>
            </a:r>
            <a:r>
              <a:rPr lang="en-US" sz="1600" dirty="0" err="1" smtClean="0">
                <a:solidFill>
                  <a:schemeClr val="accent4">
                    <a:lumMod val="10000"/>
                  </a:schemeClr>
                </a:solidFill>
              </a:rPr>
              <a:t>Asuransi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accent4">
                    <a:lumMod val="10000"/>
                  </a:schemeClr>
                </a:solidFill>
              </a:rPr>
              <a:t>Diknakertrans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accent4">
                    <a:lumMod val="10000"/>
                  </a:schemeClr>
                </a:solidFill>
              </a:rPr>
              <a:t>dll</a:t>
            </a:r>
            <a:endParaRPr lang="en-US" sz="16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38800" y="990600"/>
            <a:ext cx="1981200" cy="838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4">
                    <a:lumMod val="10000"/>
                  </a:schemeClr>
                </a:solidFill>
              </a:rPr>
              <a:t>KEMENKES</a:t>
            </a:r>
            <a:endParaRPr lang="en-US" sz="28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8800" y="2133600"/>
            <a:ext cx="2133600" cy="533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</a:rPr>
              <a:t>DinKes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</a:rPr>
              <a:t>Provinsi</a:t>
            </a: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38800" y="3124200"/>
            <a:ext cx="2667000" cy="609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</a:rPr>
              <a:t>Dinas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</a:rPr>
              <a:t>Kesehatan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10000"/>
                  </a:schemeClr>
                </a:solidFill>
              </a:rPr>
              <a:t>Kab</a:t>
            </a:r>
            <a:r>
              <a:rPr lang="en-US" sz="2400" dirty="0" smtClean="0">
                <a:solidFill>
                  <a:schemeClr val="accent4">
                    <a:lumMod val="10000"/>
                  </a:schemeClr>
                </a:solidFill>
              </a:rPr>
              <a:t>/Kota</a:t>
            </a:r>
            <a:endParaRPr lang="en-US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0" y="4876800"/>
            <a:ext cx="762000" cy="533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accent4">
                    <a:lumMod val="10000"/>
                  </a:schemeClr>
                </a:solidFill>
              </a:rPr>
              <a:t>PKM</a:t>
            </a:r>
            <a:endParaRPr lang="en-US" sz="18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0600" y="4876800"/>
            <a:ext cx="762000" cy="1371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4">
                    <a:lumMod val="10000"/>
                  </a:schemeClr>
                </a:solidFill>
              </a:rPr>
              <a:t>RS</a:t>
            </a:r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</a:rPr>
              <a:t>, </a:t>
            </a:r>
          </a:p>
          <a:p>
            <a:pPr algn="ctr"/>
            <a:r>
              <a:rPr lang="en-US" sz="1400" dirty="0" err="1" smtClean="0">
                <a:solidFill>
                  <a:schemeClr val="accent4">
                    <a:lumMod val="10000"/>
                  </a:schemeClr>
                </a:solidFill>
              </a:rPr>
              <a:t>Publik</a:t>
            </a:r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</a:rPr>
              <a:t>, TNI-POLRI, </a:t>
            </a:r>
            <a:r>
              <a:rPr lang="en-US" sz="1400" dirty="0" err="1" smtClean="0">
                <a:solidFill>
                  <a:schemeClr val="accent4">
                    <a:lumMod val="10000"/>
                  </a:schemeClr>
                </a:solidFill>
              </a:rPr>
              <a:t>Swasta</a:t>
            </a:r>
            <a:endParaRPr lang="en-US" sz="1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1200" y="4876800"/>
            <a:ext cx="762000" cy="533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B/BKPM</a:t>
            </a:r>
            <a:endParaRPr lang="en-US" sz="16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81800" y="4876800"/>
            <a:ext cx="762000" cy="533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accent4">
                    <a:lumMod val="10000"/>
                  </a:schemeClr>
                </a:solidFill>
              </a:rPr>
              <a:t>Lapas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/ </a:t>
            </a:r>
            <a:r>
              <a:rPr lang="en-US" sz="1600" dirty="0" err="1" smtClean="0">
                <a:solidFill>
                  <a:schemeClr val="accent4">
                    <a:lumMod val="10000"/>
                  </a:schemeClr>
                </a:solidFill>
              </a:rPr>
              <a:t>Rutan</a:t>
            </a:r>
            <a:endParaRPr lang="en-US" sz="16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72400" y="4876800"/>
            <a:ext cx="762000" cy="533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BLK</a:t>
            </a:r>
            <a:endParaRPr lang="en-US" sz="20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257800"/>
            <a:ext cx="990600" cy="6858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accent4">
                    <a:lumMod val="10000"/>
                  </a:schemeClr>
                </a:solidFill>
              </a:rPr>
              <a:t>Apotek</a:t>
            </a:r>
            <a:r>
              <a:rPr lang="en-US" sz="20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4">
                    <a:lumMod val="10000"/>
                  </a:schemeClr>
                </a:solidFill>
              </a:rPr>
              <a:t>Swasta</a:t>
            </a:r>
            <a:endParaRPr lang="en-US" sz="20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3962400"/>
            <a:ext cx="990600" cy="76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Lab. </a:t>
            </a:r>
            <a:r>
              <a:rPr lang="en-US" sz="1600" dirty="0" err="1" smtClean="0">
                <a:solidFill>
                  <a:schemeClr val="accent4">
                    <a:lumMod val="10000"/>
                  </a:schemeClr>
                </a:solidFill>
              </a:rPr>
              <a:t>swasta</a:t>
            </a:r>
            <a:endParaRPr lang="en-US" sz="16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Segoe Print" pitchFamily="2" charset="0"/>
              </a:rPr>
              <a:t>JEJARING PPM - TB</a:t>
            </a:r>
            <a:endParaRPr lang="en-US" sz="4800" b="1" dirty="0">
              <a:solidFill>
                <a:schemeClr val="tx1"/>
              </a:solidFill>
              <a:latin typeface="Segoe Print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114800" y="4419600"/>
            <a:ext cx="3962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1028700" y="5067300"/>
            <a:ext cx="1295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2552700" y="5067300"/>
            <a:ext cx="1295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5906294" y="4610100"/>
            <a:ext cx="380206" cy="7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3" idx="0"/>
          </p:cNvCxnSpPr>
          <p:nvPr/>
        </p:nvCxnSpPr>
        <p:spPr>
          <a:xfrm rot="5400000">
            <a:off x="6934200" y="4648200"/>
            <a:ext cx="457200" cy="1588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7849394" y="4647406"/>
            <a:ext cx="4572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4914900" y="46101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3924300" y="46101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>
            <a:off x="1676400" y="54102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10800000">
            <a:off x="1676400" y="45720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>
            <a:off x="1295400" y="44196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>
            <a:off x="6401594" y="1980406"/>
            <a:ext cx="304006" cy="794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>
            <a:off x="4115594" y="1980406"/>
            <a:ext cx="304006" cy="79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>
            <a:off x="4001294" y="2856706"/>
            <a:ext cx="381000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>
            <a:off x="6325394" y="2894806"/>
            <a:ext cx="457200" cy="1588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4953000" y="1600200"/>
            <a:ext cx="685800" cy="158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endCxn id="15" idx="3"/>
          </p:cNvCxnSpPr>
          <p:nvPr/>
        </p:nvCxnSpPr>
        <p:spPr>
          <a:xfrm rot="10800000">
            <a:off x="1295400" y="5600700"/>
            <a:ext cx="381000" cy="777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5400000" flipH="1" flipV="1">
            <a:off x="6363494" y="4076700"/>
            <a:ext cx="685006" cy="79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10800000">
            <a:off x="2819400" y="4419600"/>
            <a:ext cx="382588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10800000">
            <a:off x="2819400" y="5715000"/>
            <a:ext cx="3810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0" idx="1"/>
          </p:cNvCxnSpPr>
          <p:nvPr/>
        </p:nvCxnSpPr>
        <p:spPr>
          <a:xfrm>
            <a:off x="3200400" y="5143500"/>
            <a:ext cx="609600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4953000" y="2438400"/>
            <a:ext cx="685800" cy="158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953000" y="3352800"/>
            <a:ext cx="685800" cy="158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Segoe Print" pitchFamily="2" charset="0"/>
              </a:rPr>
              <a:t>Jejaring</a:t>
            </a:r>
            <a:r>
              <a:rPr lang="en-US" sz="6000" dirty="0" smtClean="0">
                <a:latin typeface="Segoe Print" pitchFamily="2" charset="0"/>
              </a:rPr>
              <a:t> </a:t>
            </a:r>
            <a:r>
              <a:rPr lang="en-US" sz="6000" dirty="0" err="1" smtClean="0">
                <a:latin typeface="Segoe Print" pitchFamily="2" charset="0"/>
              </a:rPr>
              <a:t>Pembinaan</a:t>
            </a:r>
            <a:endParaRPr lang="en-US" sz="6000" dirty="0">
              <a:latin typeface="Segoe Print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447800"/>
            <a:ext cx="4497388" cy="727075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Program </a:t>
            </a:r>
            <a:r>
              <a:rPr lang="en-US" sz="3200" dirty="0" err="1" smtClean="0"/>
              <a:t>dibina</a:t>
            </a:r>
            <a:r>
              <a:rPr lang="en-US" sz="3200" dirty="0" smtClean="0"/>
              <a:t> </a:t>
            </a:r>
            <a:r>
              <a:rPr lang="en-US" sz="3200" dirty="0" err="1" smtClean="0"/>
              <a:t>oleh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174874"/>
            <a:ext cx="4497388" cy="4683125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NTP</a:t>
            </a:r>
          </a:p>
          <a:p>
            <a:r>
              <a:rPr lang="en-US" sz="3600" dirty="0" err="1" smtClean="0"/>
              <a:t>Dinas</a:t>
            </a:r>
            <a:r>
              <a:rPr lang="en-US" sz="3600" dirty="0" smtClean="0"/>
              <a:t> </a:t>
            </a:r>
            <a:r>
              <a:rPr lang="en-US" sz="3600" dirty="0" err="1" smtClean="0"/>
              <a:t>Kesehatan</a:t>
            </a:r>
            <a:r>
              <a:rPr lang="en-US" sz="3600" dirty="0" smtClean="0"/>
              <a:t> </a:t>
            </a:r>
            <a:r>
              <a:rPr lang="en-US" sz="3600" dirty="0" err="1" smtClean="0"/>
              <a:t>Provinsi</a:t>
            </a:r>
            <a:endParaRPr lang="en-US" sz="3600" dirty="0" smtClean="0"/>
          </a:p>
          <a:p>
            <a:r>
              <a:rPr lang="en-US" sz="3600" dirty="0" err="1" smtClean="0"/>
              <a:t>Dinas</a:t>
            </a:r>
            <a:r>
              <a:rPr lang="en-US" sz="3600" dirty="0" smtClean="0"/>
              <a:t> </a:t>
            </a:r>
            <a:r>
              <a:rPr lang="en-US" sz="3600" dirty="0" err="1" smtClean="0"/>
              <a:t>Kesehatan</a:t>
            </a:r>
            <a:r>
              <a:rPr lang="en-US" sz="3600" dirty="0" smtClean="0"/>
              <a:t> </a:t>
            </a:r>
            <a:r>
              <a:rPr lang="en-US" sz="3600" dirty="0" err="1" smtClean="0"/>
              <a:t>Kab</a:t>
            </a:r>
            <a:r>
              <a:rPr lang="en-US" sz="3600" dirty="0" smtClean="0"/>
              <a:t>/Kota</a:t>
            </a:r>
          </a:p>
          <a:p>
            <a:r>
              <a:rPr lang="en-US" sz="3600" dirty="0" err="1" smtClean="0"/>
              <a:t>Puskesmas</a:t>
            </a:r>
            <a:endParaRPr lang="en-US" sz="3600" dirty="0" smtClean="0"/>
          </a:p>
          <a:p>
            <a:r>
              <a:rPr lang="en-US" sz="3600" dirty="0" smtClean="0"/>
              <a:t>BLK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447800"/>
            <a:ext cx="4648200" cy="762000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dirty="0" err="1" smtClean="0"/>
              <a:t>Profesi</a:t>
            </a:r>
            <a:r>
              <a:rPr lang="en-US" sz="3200" dirty="0" smtClean="0"/>
              <a:t> </a:t>
            </a:r>
            <a:r>
              <a:rPr lang="en-US" sz="3200" dirty="0" err="1" smtClean="0"/>
              <a:t>dibina</a:t>
            </a:r>
            <a:r>
              <a:rPr lang="en-US" sz="3200" dirty="0" smtClean="0"/>
              <a:t> </a:t>
            </a:r>
            <a:r>
              <a:rPr lang="en-US" sz="3200" dirty="0" err="1" smtClean="0"/>
              <a:t>oleh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1" y="2209800"/>
            <a:ext cx="4648200" cy="4648199"/>
          </a:xfrm>
          <a:solidFill>
            <a:srgbClr val="92D050"/>
          </a:solidFill>
        </p:spPr>
        <p:txBody>
          <a:bodyPr/>
          <a:lstStyle/>
          <a:p>
            <a:r>
              <a:rPr lang="en-US" sz="3600" dirty="0" smtClean="0"/>
              <a:t>IDI </a:t>
            </a:r>
          </a:p>
          <a:p>
            <a:pPr lvl="1"/>
            <a:r>
              <a:rPr lang="en-US" sz="3600" dirty="0" smtClean="0"/>
              <a:t>Pulmonologist</a:t>
            </a:r>
          </a:p>
          <a:p>
            <a:pPr lvl="1"/>
            <a:r>
              <a:rPr lang="en-US" sz="3600" dirty="0" err="1" smtClean="0"/>
              <a:t>Internis</a:t>
            </a:r>
            <a:endParaRPr lang="en-US" sz="3600" dirty="0" smtClean="0"/>
          </a:p>
          <a:p>
            <a:pPr lvl="1"/>
            <a:r>
              <a:rPr lang="en-US" sz="3600" dirty="0" err="1" smtClean="0"/>
              <a:t>Paediatrisian</a:t>
            </a:r>
            <a:endParaRPr lang="en-US" sz="3600" dirty="0" smtClean="0"/>
          </a:p>
          <a:p>
            <a:r>
              <a:rPr lang="en-US" sz="3600" dirty="0" smtClean="0"/>
              <a:t>IAI ( </a:t>
            </a:r>
            <a:r>
              <a:rPr lang="en-US" sz="3600" dirty="0" err="1" smtClean="0"/>
              <a:t>Ikatan</a:t>
            </a:r>
            <a:r>
              <a:rPr lang="en-US" sz="3600" dirty="0" smtClean="0"/>
              <a:t> </a:t>
            </a:r>
            <a:r>
              <a:rPr lang="en-US" sz="3600" dirty="0" err="1" smtClean="0"/>
              <a:t>Apoteker</a:t>
            </a:r>
            <a:r>
              <a:rPr lang="en-US" sz="3600" dirty="0" smtClean="0"/>
              <a:t> Indonesia )</a:t>
            </a:r>
          </a:p>
          <a:p>
            <a:r>
              <a:rPr lang="en-US" sz="3600" dirty="0" err="1" smtClean="0"/>
              <a:t>Patelki</a:t>
            </a:r>
            <a:r>
              <a:rPr lang="en-US" sz="3600" dirty="0" smtClean="0"/>
              <a:t> /ILKI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uiExpand="1" build="p" animBg="1"/>
      <p:bldP spid="5" grpId="0" build="p" animBg="1"/>
      <p:bldP spid="6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5029200"/>
            <a:ext cx="838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accent4">
                    <a:lumMod val="10000"/>
                  </a:schemeClr>
                </a:solidFill>
              </a:rPr>
              <a:t>Klinik</a:t>
            </a:r>
            <a:r>
              <a:rPr lang="en-US" sz="12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4">
                    <a:lumMod val="10000"/>
                  </a:schemeClr>
                </a:solidFill>
              </a:rPr>
              <a:t>Pratama</a:t>
            </a:r>
            <a:r>
              <a:rPr lang="en-US" sz="1200" dirty="0" smtClean="0">
                <a:solidFill>
                  <a:schemeClr val="accent4">
                    <a:lumMod val="10000"/>
                  </a:schemeClr>
                </a:solidFill>
              </a:rPr>
              <a:t>/</a:t>
            </a:r>
            <a:r>
              <a:rPr lang="en-US" sz="1200" dirty="0" err="1" smtClean="0">
                <a:solidFill>
                  <a:schemeClr val="accent4">
                    <a:lumMod val="10000"/>
                  </a:schemeClr>
                </a:solidFill>
              </a:rPr>
              <a:t>utama</a:t>
            </a:r>
            <a:r>
              <a:rPr lang="en-US" sz="1200" dirty="0" smtClean="0">
                <a:solidFill>
                  <a:schemeClr val="accent4">
                    <a:lumMod val="10000"/>
                  </a:schemeClr>
                </a:solidFill>
              </a:rPr>
              <a:t>  </a:t>
            </a:r>
            <a:r>
              <a:rPr lang="en-US" sz="1200" dirty="0" err="1" smtClean="0">
                <a:solidFill>
                  <a:schemeClr val="accent4">
                    <a:lumMod val="10000"/>
                  </a:schemeClr>
                </a:solidFill>
              </a:rPr>
              <a:t>Asuransi</a:t>
            </a:r>
            <a:r>
              <a:rPr lang="en-US" sz="1200" dirty="0" smtClean="0">
                <a:solidFill>
                  <a:schemeClr val="accent4">
                    <a:lumMod val="10000"/>
                  </a:schemeClr>
                </a:solidFill>
              </a:rPr>
              <a:t>, WP, NGO</a:t>
            </a:r>
            <a:endParaRPr lang="en-US" sz="12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4038600"/>
            <a:ext cx="838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accent4">
                    <a:lumMod val="10000"/>
                  </a:schemeClr>
                </a:solidFill>
              </a:rPr>
              <a:t>DPS</a:t>
            </a:r>
            <a:r>
              <a:rPr lang="en-US" sz="1100" dirty="0" smtClean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US" sz="1100" dirty="0" err="1" smtClean="0">
                <a:solidFill>
                  <a:schemeClr val="accent4">
                    <a:lumMod val="10000"/>
                  </a:schemeClr>
                </a:solidFill>
              </a:rPr>
              <a:t>Umum</a:t>
            </a:r>
            <a:r>
              <a:rPr lang="en-US" sz="1100" dirty="0" smtClean="0">
                <a:solidFill>
                  <a:schemeClr val="accent4">
                    <a:lumMod val="10000"/>
                  </a:schemeClr>
                </a:solidFill>
              </a:rPr>
              <a:t>’ </a:t>
            </a:r>
            <a:r>
              <a:rPr lang="en-US" sz="1100" dirty="0" err="1" smtClean="0">
                <a:solidFill>
                  <a:schemeClr val="accent4">
                    <a:lumMod val="10000"/>
                  </a:schemeClr>
                </a:solidFill>
              </a:rPr>
              <a:t>Spesialis</a:t>
            </a:r>
            <a:endParaRPr lang="en-US" sz="11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0800" y="1219200"/>
            <a:ext cx="9906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PB IDI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00800" y="2133600"/>
            <a:ext cx="10668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IDI Wilayah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8400" y="3048000"/>
            <a:ext cx="20574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IDI  </a:t>
            </a:r>
            <a:r>
              <a:rPr lang="en-US" sz="1400" b="1" dirty="0" err="1" smtClean="0">
                <a:solidFill>
                  <a:schemeClr val="bg1"/>
                </a:solidFill>
              </a:rPr>
              <a:t>Cabang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1066800"/>
            <a:ext cx="1295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</a:rPr>
              <a:t>KEMENKES</a:t>
            </a:r>
            <a:endParaRPr lang="en-US" sz="1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2057400"/>
            <a:ext cx="1905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accent4">
                    <a:lumMod val="10000"/>
                  </a:schemeClr>
                </a:solidFill>
              </a:rPr>
              <a:t>DinKes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4">
                    <a:lumMod val="10000"/>
                  </a:schemeClr>
                </a:solidFill>
              </a:rPr>
              <a:t>Provinsi</a:t>
            </a:r>
            <a:endParaRPr lang="en-US" sz="16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3048000"/>
            <a:ext cx="2438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accent4">
                    <a:lumMod val="10000"/>
                  </a:schemeClr>
                </a:solidFill>
              </a:rPr>
              <a:t>Dinas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4">
                    <a:lumMod val="10000"/>
                  </a:schemeClr>
                </a:solidFill>
              </a:rPr>
              <a:t>Kesehatan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accent4">
                    <a:lumMod val="10000"/>
                  </a:schemeClr>
                </a:solidFill>
              </a:rPr>
              <a:t>Kab</a:t>
            </a:r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/Kota</a:t>
            </a:r>
            <a:endParaRPr lang="en-US" sz="16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0" y="4876800"/>
            <a:ext cx="762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accent4">
                    <a:lumMod val="10000"/>
                  </a:schemeClr>
                </a:solidFill>
              </a:rPr>
              <a:t>PKM</a:t>
            </a:r>
            <a:endParaRPr lang="en-US" sz="18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0600" y="4876800"/>
            <a:ext cx="762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accent4">
                    <a:lumMod val="10000"/>
                  </a:schemeClr>
                </a:solidFill>
              </a:rPr>
              <a:t>RS</a:t>
            </a:r>
            <a:r>
              <a:rPr lang="en-US" sz="1200" dirty="0" smtClean="0">
                <a:solidFill>
                  <a:schemeClr val="accent4">
                    <a:lumMod val="10000"/>
                  </a:schemeClr>
                </a:solidFill>
              </a:rPr>
              <a:t>, </a:t>
            </a:r>
          </a:p>
          <a:p>
            <a:pPr algn="ctr"/>
            <a:r>
              <a:rPr lang="en-US" sz="1200" dirty="0" err="1" smtClean="0">
                <a:solidFill>
                  <a:schemeClr val="accent4">
                    <a:lumMod val="10000"/>
                  </a:schemeClr>
                </a:solidFill>
              </a:rPr>
              <a:t>Publik</a:t>
            </a:r>
            <a:r>
              <a:rPr lang="en-US" sz="1200" dirty="0" smtClean="0">
                <a:solidFill>
                  <a:schemeClr val="accent4">
                    <a:lumMod val="10000"/>
                  </a:schemeClr>
                </a:solidFill>
              </a:rPr>
              <a:t>, TNI-POLRI, </a:t>
            </a:r>
            <a:r>
              <a:rPr lang="en-US" sz="1200" dirty="0" err="1" smtClean="0">
                <a:solidFill>
                  <a:schemeClr val="accent4">
                    <a:lumMod val="10000"/>
                  </a:schemeClr>
                </a:solidFill>
              </a:rPr>
              <a:t>Swasta</a:t>
            </a:r>
            <a:endParaRPr lang="en-US" sz="12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1200" y="4876800"/>
            <a:ext cx="762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accent4">
                    <a:lumMod val="10000"/>
                  </a:schemeClr>
                </a:solidFill>
              </a:rPr>
              <a:t>B/BKPM</a:t>
            </a:r>
            <a:endParaRPr lang="en-US" sz="16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81800" y="4876800"/>
            <a:ext cx="762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accent4">
                    <a:lumMod val="10000"/>
                  </a:schemeClr>
                </a:solidFill>
              </a:rPr>
              <a:t>Lapas</a:t>
            </a:r>
            <a:r>
              <a:rPr lang="en-US" sz="1200" dirty="0" smtClean="0">
                <a:solidFill>
                  <a:schemeClr val="accent4">
                    <a:lumMod val="10000"/>
                  </a:schemeClr>
                </a:solidFill>
              </a:rPr>
              <a:t>/ </a:t>
            </a:r>
            <a:r>
              <a:rPr lang="en-US" sz="1200" dirty="0" err="1" smtClean="0">
                <a:solidFill>
                  <a:schemeClr val="accent4">
                    <a:lumMod val="10000"/>
                  </a:schemeClr>
                </a:solidFill>
              </a:rPr>
              <a:t>Rutan</a:t>
            </a:r>
            <a:endParaRPr lang="en-US" sz="12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72400" y="4876800"/>
            <a:ext cx="762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4">
                    <a:lumMod val="10000"/>
                  </a:schemeClr>
                </a:solidFill>
              </a:rPr>
              <a:t>BLK</a:t>
            </a:r>
            <a:endParaRPr lang="en-US" sz="18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" y="5410200"/>
            <a:ext cx="7620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accent4">
                    <a:lumMod val="10000"/>
                  </a:schemeClr>
                </a:solidFill>
              </a:rPr>
              <a:t>Apotek</a:t>
            </a:r>
            <a:r>
              <a:rPr lang="en-US" sz="1200" dirty="0" smtClean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accent4">
                    <a:lumMod val="10000"/>
                  </a:schemeClr>
                </a:solidFill>
              </a:rPr>
              <a:t>Swasta</a:t>
            </a:r>
            <a:endParaRPr lang="en-US" sz="12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" y="4038600"/>
            <a:ext cx="762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4">
                    <a:lumMod val="10000"/>
                  </a:schemeClr>
                </a:solidFill>
              </a:rPr>
              <a:t>Lab. </a:t>
            </a:r>
            <a:r>
              <a:rPr lang="en-US" sz="1200" dirty="0" err="1" smtClean="0">
                <a:solidFill>
                  <a:schemeClr val="accent4">
                    <a:lumMod val="10000"/>
                  </a:schemeClr>
                </a:solidFill>
              </a:rPr>
              <a:t>swasta</a:t>
            </a:r>
            <a:endParaRPr lang="en-US" sz="12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Segoe Print" pitchFamily="2" charset="0"/>
              </a:rPr>
              <a:t>JEJARING PEMBINAAN PROGRAM DAN  PROFESI</a:t>
            </a:r>
            <a:endParaRPr lang="en-US" sz="3600" b="1" dirty="0">
              <a:solidFill>
                <a:schemeClr val="tx1"/>
              </a:solidFill>
              <a:latin typeface="Segoe Print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114800" y="4419600"/>
            <a:ext cx="39624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1028700" y="5067300"/>
            <a:ext cx="12954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2552700" y="5067300"/>
            <a:ext cx="12954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5906294" y="4610100"/>
            <a:ext cx="380206" cy="794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3" idx="0"/>
          </p:cNvCxnSpPr>
          <p:nvPr/>
        </p:nvCxnSpPr>
        <p:spPr>
          <a:xfrm rot="5400000">
            <a:off x="6934200" y="4648200"/>
            <a:ext cx="457200" cy="158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7849394" y="4647406"/>
            <a:ext cx="457200" cy="158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4914900" y="4610100"/>
            <a:ext cx="381000" cy="158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3924300" y="4610100"/>
            <a:ext cx="381000" cy="158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>
            <a:off x="1676400" y="5410200"/>
            <a:ext cx="304800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10800000">
            <a:off x="1676400" y="4572000"/>
            <a:ext cx="304800" cy="158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>
            <a:off x="1295400" y="4419600"/>
            <a:ext cx="38100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>
            <a:off x="3353197" y="1752203"/>
            <a:ext cx="608806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>
            <a:off x="3429794" y="2818606"/>
            <a:ext cx="457200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4419600" y="1524000"/>
            <a:ext cx="1905000" cy="1588"/>
          </a:xfrm>
          <a:prstGeom prst="straightConnector1">
            <a:avLst/>
          </a:prstGeom>
          <a:ln w="57150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endCxn id="15" idx="3"/>
          </p:cNvCxnSpPr>
          <p:nvPr/>
        </p:nvCxnSpPr>
        <p:spPr>
          <a:xfrm rot="10800000">
            <a:off x="1295400" y="5676900"/>
            <a:ext cx="38100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5400000" flipH="1" flipV="1">
            <a:off x="4191794" y="4037806"/>
            <a:ext cx="762000" cy="1588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10800000">
            <a:off x="2819400" y="4419600"/>
            <a:ext cx="382588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rot="10800000">
            <a:off x="2819400" y="5715000"/>
            <a:ext cx="38100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0" idx="1"/>
          </p:cNvCxnSpPr>
          <p:nvPr/>
        </p:nvCxnSpPr>
        <p:spPr>
          <a:xfrm>
            <a:off x="3200400" y="5143500"/>
            <a:ext cx="609600" cy="1588"/>
          </a:xfrm>
          <a:prstGeom prst="straightConnector1">
            <a:avLst/>
          </a:prstGeom>
          <a:ln w="381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9" idx="3"/>
            <a:endCxn id="6" idx="1"/>
          </p:cNvCxnSpPr>
          <p:nvPr/>
        </p:nvCxnSpPr>
        <p:spPr>
          <a:xfrm>
            <a:off x="5257800" y="3314700"/>
            <a:ext cx="990600" cy="38100"/>
          </a:xfrm>
          <a:prstGeom prst="straightConnector1">
            <a:avLst/>
          </a:prstGeom>
          <a:ln w="57150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3086100" y="4152900"/>
            <a:ext cx="990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0800000">
            <a:off x="3200400" y="4648200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62000" y="6324600"/>
            <a:ext cx="33528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 flipH="1" flipV="1">
            <a:off x="570706" y="6134100"/>
            <a:ext cx="381794" cy="79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 flipH="1" flipV="1">
            <a:off x="3695700" y="5905500"/>
            <a:ext cx="838200" cy="158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914400" y="3810000"/>
            <a:ext cx="7315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endCxn id="16" idx="0"/>
          </p:cNvCxnSpPr>
          <p:nvPr/>
        </p:nvCxnSpPr>
        <p:spPr>
          <a:xfrm rot="5400000">
            <a:off x="800100" y="3924300"/>
            <a:ext cx="228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lbow Connector 104"/>
          <p:cNvCxnSpPr/>
          <p:nvPr/>
        </p:nvCxnSpPr>
        <p:spPr>
          <a:xfrm>
            <a:off x="3200400" y="5638800"/>
            <a:ext cx="1600200" cy="53340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rot="5400000">
            <a:off x="4229100" y="6362700"/>
            <a:ext cx="38100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endCxn id="12" idx="2"/>
          </p:cNvCxnSpPr>
          <p:nvPr/>
        </p:nvCxnSpPr>
        <p:spPr>
          <a:xfrm rot="5400000" flipH="1" flipV="1">
            <a:off x="5600700" y="5981700"/>
            <a:ext cx="1143000" cy="158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4419600" y="6553200"/>
            <a:ext cx="1752600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 rot="5400000">
            <a:off x="7734300" y="4305300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rot="5400000">
            <a:off x="4191000" y="1981200"/>
            <a:ext cx="304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/>
          <p:cNvCxnSpPr/>
          <p:nvPr/>
        </p:nvCxnSpPr>
        <p:spPr>
          <a:xfrm rot="5400000">
            <a:off x="4191000" y="2895600"/>
            <a:ext cx="304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 bwMode="auto">
          <a:xfrm rot="5400000">
            <a:off x="6782594" y="1980406"/>
            <a:ext cx="3048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Straight Arrow Connector 67"/>
          <p:cNvCxnSpPr>
            <a:stCxn id="5" idx="2"/>
          </p:cNvCxnSpPr>
          <p:nvPr/>
        </p:nvCxnSpPr>
        <p:spPr bwMode="auto">
          <a:xfrm rot="5400000">
            <a:off x="6743700" y="2857500"/>
            <a:ext cx="3810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/>
          <p:nvPr/>
        </p:nvCxnSpPr>
        <p:spPr bwMode="auto">
          <a:xfrm rot="5400000">
            <a:off x="5791200" y="4267200"/>
            <a:ext cx="12192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/>
          <p:nvPr/>
        </p:nvCxnSpPr>
        <p:spPr bwMode="auto">
          <a:xfrm rot="10800000" flipV="1">
            <a:off x="5029200" y="3657600"/>
            <a:ext cx="1371600" cy="1219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2" name="Straight Arrow Connector 91"/>
          <p:cNvCxnSpPr/>
          <p:nvPr/>
        </p:nvCxnSpPr>
        <p:spPr bwMode="auto">
          <a:xfrm rot="10800000" flipV="1">
            <a:off x="2819400" y="3657600"/>
            <a:ext cx="3505200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 rot="10800000" flipV="1">
            <a:off x="2819400" y="3733800"/>
            <a:ext cx="3429000" cy="1524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/>
          <p:nvPr/>
        </p:nvCxnSpPr>
        <p:spPr bwMode="auto">
          <a:xfrm rot="10800000" flipV="1">
            <a:off x="4343400" y="3657600"/>
            <a:ext cx="2057400" cy="1219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Rectangle 60"/>
          <p:cNvSpPr/>
          <p:nvPr/>
        </p:nvSpPr>
        <p:spPr>
          <a:xfrm>
            <a:off x="381000" y="1295400"/>
            <a:ext cx="9906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PP IAI</a:t>
            </a:r>
            <a:endParaRPr lang="en-US" sz="16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57200" y="2057400"/>
            <a:ext cx="9906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 IAI Daerah</a:t>
            </a:r>
            <a:endParaRPr lang="en-US" sz="16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 rot="21600000">
            <a:off x="457200" y="2819400"/>
            <a:ext cx="990600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IAI </a:t>
            </a:r>
            <a:r>
              <a:rPr lang="en-US" sz="1600" dirty="0" err="1" smtClean="0">
                <a:solidFill>
                  <a:schemeClr val="accent4">
                    <a:lumMod val="10000"/>
                  </a:schemeClr>
                </a:solidFill>
              </a:rPr>
              <a:t>Cabang</a:t>
            </a:r>
            <a:endParaRPr lang="en-US" sz="1600" dirty="0">
              <a:solidFill>
                <a:schemeClr val="accent4">
                  <a:lumMod val="10000"/>
                </a:schemeClr>
              </a:solidFill>
            </a:endParaRPr>
          </a:p>
        </p:txBody>
      </p:sp>
      <p:cxnSp>
        <p:nvCxnSpPr>
          <p:cNvPr id="94" name="Straight Connector 93"/>
          <p:cNvCxnSpPr/>
          <p:nvPr/>
        </p:nvCxnSpPr>
        <p:spPr>
          <a:xfrm rot="5400000">
            <a:off x="-990600" y="4419600"/>
            <a:ext cx="24384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 bwMode="auto">
          <a:xfrm rot="10800000">
            <a:off x="228600" y="3200400"/>
            <a:ext cx="5334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endCxn id="15" idx="1"/>
          </p:cNvCxnSpPr>
          <p:nvPr/>
        </p:nvCxnSpPr>
        <p:spPr bwMode="auto">
          <a:xfrm>
            <a:off x="228600" y="5638800"/>
            <a:ext cx="304800" cy="381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9" name="Straight Arrow Connector 68"/>
          <p:cNvCxnSpPr/>
          <p:nvPr/>
        </p:nvCxnSpPr>
        <p:spPr>
          <a:xfrm>
            <a:off x="1371600" y="3200400"/>
            <a:ext cx="1447800" cy="1588"/>
          </a:xfrm>
          <a:prstGeom prst="straightConnector1">
            <a:avLst/>
          </a:prstGeom>
          <a:ln w="57150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endCxn id="8" idx="1"/>
          </p:cNvCxnSpPr>
          <p:nvPr/>
        </p:nvCxnSpPr>
        <p:spPr>
          <a:xfrm>
            <a:off x="1447800" y="2324100"/>
            <a:ext cx="1524000" cy="1588"/>
          </a:xfrm>
          <a:prstGeom prst="straightConnector1">
            <a:avLst/>
          </a:prstGeom>
          <a:ln w="57150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1295400" y="1524000"/>
            <a:ext cx="1676400" cy="1588"/>
          </a:xfrm>
          <a:prstGeom prst="straightConnector1">
            <a:avLst/>
          </a:prstGeom>
          <a:ln w="57150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4876800" y="2362200"/>
            <a:ext cx="1447800" cy="1588"/>
          </a:xfrm>
          <a:prstGeom prst="straightConnector1">
            <a:avLst/>
          </a:prstGeom>
          <a:ln w="57150"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 bwMode="auto">
          <a:xfrm rot="5400000">
            <a:off x="762794" y="1904206"/>
            <a:ext cx="3048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Straight Arrow Connector 107"/>
          <p:cNvCxnSpPr/>
          <p:nvPr/>
        </p:nvCxnSpPr>
        <p:spPr bwMode="auto">
          <a:xfrm rot="5400000">
            <a:off x="762794" y="2666206"/>
            <a:ext cx="3048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599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6000" b="1" dirty="0" err="1" smtClean="0">
                <a:solidFill>
                  <a:schemeClr val="tx1"/>
                </a:solidFill>
                <a:latin typeface="Segoe Print" pitchFamily="2" charset="0"/>
              </a:rPr>
              <a:t>Keterangan</a:t>
            </a:r>
            <a:endParaRPr lang="en-US" sz="6000" b="1" dirty="0">
              <a:solidFill>
                <a:schemeClr val="tx1"/>
              </a:solidFill>
              <a:latin typeface="Segoe Print" pitchFamily="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0" y="990603"/>
          <a:ext cx="4419600" cy="5867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</a:tblGrid>
              <a:tr h="4362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52977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752977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1224041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4362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75682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752977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4362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572000" y="990601"/>
          <a:ext cx="4572000" cy="5903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</a:tblGrid>
              <a:tr h="5445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91707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Pembinaan</a:t>
                      </a:r>
                      <a:r>
                        <a:rPr lang="en-US" sz="2000" b="1" dirty="0" smtClean="0"/>
                        <a:t> Program TB</a:t>
                      </a:r>
                    </a:p>
                    <a:p>
                      <a:endParaRPr lang="en-US" sz="2000" b="1" dirty="0"/>
                    </a:p>
                  </a:txBody>
                  <a:tcPr/>
                </a:tc>
              </a:tr>
              <a:tr h="822394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Garis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Koordinasi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dengan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mitra</a:t>
                      </a:r>
                      <a:endParaRPr lang="en-US" sz="2000" b="1" dirty="0" smtClean="0"/>
                    </a:p>
                    <a:p>
                      <a:endParaRPr lang="en-US" sz="2000" b="1" dirty="0"/>
                    </a:p>
                  </a:txBody>
                  <a:tcPr/>
                </a:tc>
              </a:tr>
              <a:tr h="913148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Pembinaan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programTB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oleh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puskesmas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ke</a:t>
                      </a:r>
                      <a:r>
                        <a:rPr lang="en-US" sz="2000" b="1" dirty="0" smtClean="0"/>
                        <a:t> DPS </a:t>
                      </a:r>
                      <a:r>
                        <a:rPr lang="en-US" sz="2000" b="1" dirty="0" err="1" smtClean="0"/>
                        <a:t>dan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Klinik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diwilayah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kerjanya</a:t>
                      </a:r>
                      <a:endParaRPr lang="en-US" sz="2000" b="1" dirty="0" smtClean="0"/>
                    </a:p>
                    <a:p>
                      <a:endParaRPr lang="en-US" sz="2000" b="1" dirty="0"/>
                    </a:p>
                  </a:txBody>
                  <a:tcPr/>
                </a:tc>
              </a:tr>
              <a:tr h="54455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Pembinaan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profesi</a:t>
                      </a:r>
                      <a:endParaRPr lang="en-US" sz="2000" b="1" dirty="0"/>
                    </a:p>
                  </a:txBody>
                  <a:tcPr/>
                </a:tc>
              </a:tr>
              <a:tr h="939908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Garis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koordinasi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antara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puskesmas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dengan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apotik</a:t>
                      </a:r>
                      <a:r>
                        <a:rPr lang="en-US" sz="2000" b="1" dirty="0" smtClean="0"/>
                        <a:t> DOTS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diwilayah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kerjanya</a:t>
                      </a:r>
                      <a:endParaRPr lang="en-US" sz="2000" b="1" dirty="0"/>
                    </a:p>
                  </a:txBody>
                  <a:tcPr/>
                </a:tc>
              </a:tr>
              <a:tr h="80029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Pembinaan</a:t>
                      </a:r>
                      <a:r>
                        <a:rPr lang="en-US" sz="2000" b="1" dirty="0" smtClean="0"/>
                        <a:t> BLK </a:t>
                      </a:r>
                      <a:r>
                        <a:rPr lang="en-US" sz="2000" b="1" dirty="0" err="1" smtClean="0"/>
                        <a:t>ke</a:t>
                      </a:r>
                      <a:r>
                        <a:rPr lang="en-US" sz="2000" b="1" dirty="0" smtClean="0"/>
                        <a:t> lab </a:t>
                      </a:r>
                      <a:r>
                        <a:rPr lang="en-US" sz="2000" b="1" dirty="0" err="1" smtClean="0"/>
                        <a:t>swasta</a:t>
                      </a:r>
                      <a:r>
                        <a:rPr lang="en-US" sz="2000" b="1" dirty="0" smtClean="0"/>
                        <a:t> DOTS</a:t>
                      </a:r>
                      <a:endParaRPr lang="en-US" sz="2000" b="1" dirty="0"/>
                    </a:p>
                  </a:txBody>
                  <a:tcPr/>
                </a:tc>
              </a:tr>
              <a:tr h="5445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>
            <a:off x="838200" y="1676400"/>
            <a:ext cx="12192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914400" y="2286000"/>
            <a:ext cx="10668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6">
                <a:lumMod val="75000"/>
              </a:schemeClr>
            </a:solidFill>
            <a:prstDash val="dash"/>
            <a:round/>
            <a:headEnd type="arrow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914400" y="4343400"/>
            <a:ext cx="11430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762000" y="3200400"/>
            <a:ext cx="12192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762000" y="5181600"/>
            <a:ext cx="10668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arrow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990600" y="6019800"/>
            <a:ext cx="11430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" y="685799"/>
          <a:ext cx="9144922" cy="4689818"/>
        </p:xfrm>
        <a:graphic>
          <a:graphicData uri="http://schemas.openxmlformats.org/drawingml/2006/table">
            <a:tbl>
              <a:tblPr/>
              <a:tblGrid>
                <a:gridCol w="761998"/>
                <a:gridCol w="838200"/>
                <a:gridCol w="990600"/>
                <a:gridCol w="1143000"/>
                <a:gridCol w="1202344"/>
                <a:gridCol w="93980"/>
                <a:gridCol w="1295400"/>
                <a:gridCol w="1295400"/>
                <a:gridCol w="1524000"/>
              </a:tblGrid>
              <a:tr h="11454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Pilihan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Suspek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Diagnosis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Klasifikasi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&amp;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Tipe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Mulai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Pengobatan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Pengobatan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selanjutnya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Konsultasi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Klinis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Pencatatan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 &amp;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Pelaporan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8153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bg2">
                            <a:lumMod val="50000"/>
                          </a:schemeClr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bg2">
                            <a:lumMod val="50000"/>
                          </a:schemeClr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d-ID" sz="1000">
                        <a:solidFill>
                          <a:schemeClr val="bg2">
                            <a:lumMod val="50000"/>
                          </a:schemeClr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153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bg2">
                            <a:lumMod val="50000"/>
                          </a:schemeClr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bg2">
                            <a:lumMod val="50000"/>
                          </a:schemeClr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d-ID" sz="1000">
                        <a:solidFill>
                          <a:schemeClr val="bg2">
                            <a:lumMod val="50000"/>
                          </a:schemeClr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079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bg2">
                            <a:lumMod val="50000"/>
                          </a:schemeClr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32815" algn="ctr"/>
                        </a:tabLst>
                      </a:pPr>
                      <a:endParaRPr lang="en-US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d-ID" sz="1000">
                        <a:solidFill>
                          <a:schemeClr val="bg2">
                            <a:lumMod val="50000"/>
                          </a:schemeClr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962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US" sz="18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bg2">
                            <a:lumMod val="50000"/>
                          </a:schemeClr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d-ID" sz="1000">
                        <a:solidFill>
                          <a:schemeClr val="bg2">
                            <a:lumMod val="50000"/>
                          </a:schemeClr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d-ID" sz="10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chemeClr val="bg2">
                            <a:lumMod val="50000"/>
                          </a:schemeClr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5093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n-US" sz="1400" dirty="0">
                        <a:solidFill>
                          <a:schemeClr val="bg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chemeClr val="bg2">
                            <a:lumMod val="50000"/>
                          </a:schemeClr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solidFill>
                          <a:schemeClr val="bg2">
                            <a:lumMod val="50000"/>
                          </a:schemeClr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id-ID"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22585" name="Rectangle 2"/>
          <p:cNvSpPr>
            <a:spLocks noChangeArrowheads="1"/>
          </p:cNvSpPr>
          <p:nvPr/>
        </p:nvSpPr>
        <p:spPr bwMode="auto">
          <a:xfrm>
            <a:off x="685801" y="5643563"/>
            <a:ext cx="2171700" cy="1062037"/>
          </a:xfrm>
          <a:prstGeom prst="rect">
            <a:avLst/>
          </a:prstGeom>
          <a:solidFill>
            <a:srgbClr val="05FF0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000" b="1" dirty="0" smtClean="0">
                <a:ea typeface="Calibri" pitchFamily="34" charset="0"/>
                <a:cs typeface="Times New Roman" pitchFamily="18" charset="0"/>
              </a:rPr>
              <a:t>DPS</a:t>
            </a:r>
            <a:endParaRPr lang="id-ID" sz="2000" b="1" dirty="0" smtClean="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id-ID" sz="2000" b="1" dirty="0" smtClean="0">
                <a:ea typeface="Calibri" pitchFamily="34" charset="0"/>
                <a:cs typeface="Times New Roman" pitchFamily="18" charset="0"/>
              </a:rPr>
              <a:t>(Dokter Praktek Swasta)</a:t>
            </a:r>
            <a:endParaRPr lang="en-US" sz="20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586" name="Rectangle 1"/>
          <p:cNvSpPr>
            <a:spLocks noChangeArrowheads="1"/>
          </p:cNvSpPr>
          <p:nvPr/>
        </p:nvSpPr>
        <p:spPr bwMode="auto">
          <a:xfrm>
            <a:off x="3571874" y="5643563"/>
            <a:ext cx="2524126" cy="10620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 b="1" dirty="0"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000" b="1" dirty="0" err="1">
                <a:ea typeface="Calibri" pitchFamily="34" charset="0"/>
                <a:cs typeface="Times New Roman" pitchFamily="18" charset="0"/>
              </a:rPr>
              <a:t>Puskesmas</a:t>
            </a:r>
            <a:r>
              <a:rPr lang="en-US" sz="2000" b="1" dirty="0">
                <a:ea typeface="Calibri" pitchFamily="34" charset="0"/>
                <a:cs typeface="Times New Roman" pitchFamily="18" charset="0"/>
              </a:rPr>
              <a:t>/</a:t>
            </a:r>
            <a:r>
              <a:rPr lang="en-US" sz="2000" b="1" dirty="0" err="1">
                <a:ea typeface="Calibri" pitchFamily="34" charset="0"/>
                <a:cs typeface="Times New Roman" pitchFamily="18" charset="0"/>
              </a:rPr>
              <a:t>fasyankes</a:t>
            </a:r>
            <a:r>
              <a:rPr lang="en-US" sz="2000" b="1" dirty="0">
                <a:ea typeface="Calibri" pitchFamily="34" charset="0"/>
                <a:cs typeface="Times New Roman" pitchFamily="18" charset="0"/>
              </a:rPr>
              <a:t> lain</a:t>
            </a:r>
            <a:endParaRPr lang="en-US" sz="20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587" name="Rectangle 3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solidFill>
            <a:srgbClr val="00B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933450" algn="ctr"/>
              </a:tabLst>
            </a:pPr>
            <a:r>
              <a:rPr lang="en-US" sz="4000" b="1" dirty="0" err="1" smtClean="0">
                <a:latin typeface="Segoe Print" pitchFamily="2" charset="0"/>
                <a:ea typeface="Calibri" pitchFamily="34" charset="0"/>
                <a:cs typeface="Arial" charset="0"/>
              </a:rPr>
              <a:t>Pilihan</a:t>
            </a:r>
            <a:r>
              <a:rPr lang="en-US" sz="4000" b="1" dirty="0" smtClean="0">
                <a:latin typeface="Segoe Print" pitchFamily="2" charset="0"/>
                <a:ea typeface="Calibri" pitchFamily="34" charset="0"/>
                <a:cs typeface="Arial" charset="0"/>
              </a:rPr>
              <a:t> </a:t>
            </a:r>
            <a:r>
              <a:rPr lang="en-US" sz="4000" b="1" dirty="0" err="1">
                <a:latin typeface="Segoe Print" pitchFamily="2" charset="0"/>
                <a:ea typeface="Calibri" pitchFamily="34" charset="0"/>
                <a:cs typeface="Arial" charset="0"/>
              </a:rPr>
              <a:t>Penanganan</a:t>
            </a:r>
            <a:r>
              <a:rPr lang="en-US" sz="4000" b="1" dirty="0">
                <a:latin typeface="Segoe Print" pitchFamily="2" charset="0"/>
                <a:ea typeface="Calibri" pitchFamily="34" charset="0"/>
                <a:cs typeface="Arial" charset="0"/>
              </a:rPr>
              <a:t> </a:t>
            </a:r>
            <a:r>
              <a:rPr lang="en-US" sz="4000" b="1" dirty="0" err="1" smtClean="0">
                <a:latin typeface="Segoe Print" pitchFamily="2" charset="0"/>
                <a:ea typeface="Calibri" pitchFamily="34" charset="0"/>
                <a:cs typeface="Arial" charset="0"/>
              </a:rPr>
              <a:t>Pasien</a:t>
            </a:r>
            <a:r>
              <a:rPr lang="en-US" sz="4000" b="1" dirty="0" smtClean="0">
                <a:latin typeface="Segoe Print" pitchFamily="2" charset="0"/>
                <a:ea typeface="Calibri" pitchFamily="34" charset="0"/>
                <a:cs typeface="Arial" charset="0"/>
              </a:rPr>
              <a:t> Di DPS </a:t>
            </a:r>
            <a:endParaRPr lang="en-US" sz="2000" b="1" dirty="0">
              <a:solidFill>
                <a:schemeClr val="bg2">
                  <a:lumMod val="50000"/>
                </a:schemeClr>
              </a:solidFill>
              <a:latin typeface="Segoe Print" pitchFamily="2" charset="0"/>
              <a:ea typeface="Calibri" pitchFamily="34" charset="0"/>
              <a:cs typeface="Arial" charset="0"/>
            </a:endParaRPr>
          </a:p>
        </p:txBody>
      </p:sp>
      <p:sp>
        <p:nvSpPr>
          <p:cNvPr id="22588" name="Rectangle 6"/>
          <p:cNvSpPr>
            <a:spLocks noChangeArrowheads="1"/>
          </p:cNvSpPr>
          <p:nvPr/>
        </p:nvSpPr>
        <p:spPr bwMode="auto">
          <a:xfrm>
            <a:off x="2286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85" grpId="0" animBg="1"/>
      <p:bldP spid="22586" grpId="0" animBg="1"/>
      <p:bldP spid="2258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962400" y="4800600"/>
            <a:ext cx="1071562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400" b="1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Pasien</a:t>
            </a:r>
            <a:endParaRPr lang="en-US" sz="2400" b="1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7848600" y="3581400"/>
            <a:ext cx="1295400" cy="1295400"/>
          </a:xfrm>
          <a:prstGeom prst="rect">
            <a:avLst/>
          </a:prstGeom>
          <a:solidFill>
            <a:srgbClr val="92D05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400" b="1" dirty="0" err="1" smtClean="0">
                <a:ea typeface="Calibri" pitchFamily="34" charset="0"/>
                <a:cs typeface="Times New Roman" pitchFamily="18" charset="0"/>
              </a:rPr>
              <a:t>Apot</a:t>
            </a:r>
            <a:r>
              <a:rPr lang="id-ID" sz="2400" b="1" dirty="0" smtClean="0">
                <a:ea typeface="Calibri" pitchFamily="34" charset="0"/>
                <a:cs typeface="Times New Roman" pitchFamily="18" charset="0"/>
              </a:rPr>
              <a:t>e</a:t>
            </a:r>
            <a:r>
              <a:rPr lang="en-US" sz="2400" b="1" dirty="0" smtClean="0">
                <a:ea typeface="Calibri" pitchFamily="34" charset="0"/>
                <a:cs typeface="Times New Roman" pitchFamily="18" charset="0"/>
              </a:rPr>
              <a:t>k  </a:t>
            </a:r>
            <a:r>
              <a:rPr lang="en-US" sz="2400" b="1" dirty="0" err="1">
                <a:ea typeface="Calibri" pitchFamily="34" charset="0"/>
                <a:cs typeface="Times New Roman" pitchFamily="18" charset="0"/>
              </a:rPr>
              <a:t>yg</a:t>
            </a:r>
            <a:r>
              <a:rPr lang="en-US" sz="24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 err="1">
                <a:ea typeface="Calibri" pitchFamily="34" charset="0"/>
                <a:cs typeface="Times New Roman" pitchFamily="18" charset="0"/>
              </a:rPr>
              <a:t>ditunjuk</a:t>
            </a:r>
            <a:endParaRPr lang="en-US" sz="2400" b="1" dirty="0"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25606" name="AutoShape 2"/>
          <p:cNvCxnSpPr>
            <a:cxnSpLocks noChangeShapeType="1"/>
          </p:cNvCxnSpPr>
          <p:nvPr/>
        </p:nvCxnSpPr>
        <p:spPr bwMode="auto">
          <a:xfrm flipV="1">
            <a:off x="2133600" y="4572000"/>
            <a:ext cx="1828800" cy="457200"/>
          </a:xfrm>
          <a:prstGeom prst="straightConnector1">
            <a:avLst/>
          </a:prstGeom>
          <a:noFill/>
          <a:ln w="76200">
            <a:solidFill>
              <a:srgbClr val="7030A0"/>
            </a:solidFill>
            <a:prstDash val="lgDashDotDot"/>
            <a:round/>
            <a:headEnd/>
            <a:tailEnd type="triangle" w="med" len="med"/>
          </a:ln>
        </p:spPr>
      </p:cxnSp>
      <p:cxnSp>
        <p:nvCxnSpPr>
          <p:cNvPr id="25607" name="AutoShape 1"/>
          <p:cNvCxnSpPr>
            <a:cxnSpLocks noChangeShapeType="1"/>
          </p:cNvCxnSpPr>
          <p:nvPr/>
        </p:nvCxnSpPr>
        <p:spPr bwMode="auto">
          <a:xfrm>
            <a:off x="4648200" y="4648200"/>
            <a:ext cx="1609725" cy="15875"/>
          </a:xfrm>
          <a:prstGeom prst="straightConnector1">
            <a:avLst/>
          </a:prstGeom>
          <a:noFill/>
          <a:ln w="76200">
            <a:solidFill>
              <a:srgbClr val="7030A0"/>
            </a:solidFill>
            <a:prstDash val="lgDashDotDot"/>
            <a:round/>
            <a:headEnd/>
            <a:tailEnd type="triangle" w="med" len="med"/>
          </a:ln>
        </p:spPr>
      </p:cxnSp>
      <p:sp>
        <p:nvSpPr>
          <p:cNvPr id="25608" name="Rectangle 3"/>
          <p:cNvSpPr>
            <a:spLocks noChangeArrowheads="1"/>
          </p:cNvSpPr>
          <p:nvPr/>
        </p:nvSpPr>
        <p:spPr bwMode="auto">
          <a:xfrm>
            <a:off x="4953000" y="3962400"/>
            <a:ext cx="8620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28600" tIns="0" rIns="0" bIns="0"/>
          <a:lstStyle/>
          <a:p>
            <a:pPr eaLnBrk="0" hangingPunct="0"/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id-ID" sz="4000" b="1" dirty="0" smtClean="0">
                <a:solidFill>
                  <a:schemeClr val="bg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R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/</a:t>
            </a:r>
            <a:endParaRPr lang="en-US" sz="4000" b="1" dirty="0">
              <a:solidFill>
                <a:schemeClr val="bg2">
                  <a:lumMod val="50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609" name="Rectangle 13"/>
          <p:cNvSpPr>
            <a:spLocks noChangeArrowheads="1"/>
          </p:cNvSpPr>
          <p:nvPr/>
        </p:nvSpPr>
        <p:spPr bwMode="auto">
          <a:xfrm>
            <a:off x="2209800" y="2133600"/>
            <a:ext cx="1219199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28600" tIns="0" rIns="0" bIns="0"/>
          <a:lstStyle/>
          <a:p>
            <a:pPr eaLnBrk="0" hangingPunct="0"/>
            <a:r>
              <a:rPr lang="en-US" sz="1400" b="1" dirty="0">
                <a:ea typeface="Calibri" pitchFamily="34" charset="0"/>
                <a:cs typeface="Times New Roman" pitchFamily="18" charset="0"/>
              </a:rPr>
              <a:t>OAT Program</a:t>
            </a:r>
            <a:endParaRPr lang="en-US" sz="4000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610" name="Rectangle 8"/>
          <p:cNvSpPr>
            <a:spLocks noChangeArrowheads="1"/>
          </p:cNvSpPr>
          <p:nvPr/>
        </p:nvSpPr>
        <p:spPr bwMode="auto">
          <a:xfrm>
            <a:off x="1752600" y="3429000"/>
            <a:ext cx="21336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28600" tIns="0" rIns="0" bIns="0"/>
          <a:lstStyle/>
          <a:p>
            <a:pPr eaLnBrk="0" hangingPunct="0"/>
            <a:r>
              <a:rPr lang="en-US" b="1" dirty="0">
                <a:ea typeface="Calibri" pitchFamily="34" charset="0"/>
                <a:cs typeface="Times New Roman" pitchFamily="18" charset="0"/>
              </a:rPr>
              <a:t>OAT Program</a:t>
            </a:r>
          </a:p>
        </p:txBody>
      </p:sp>
      <p:cxnSp>
        <p:nvCxnSpPr>
          <p:cNvPr id="25612" name="AutoShape 10"/>
          <p:cNvCxnSpPr>
            <a:cxnSpLocks noChangeShapeType="1"/>
          </p:cNvCxnSpPr>
          <p:nvPr/>
        </p:nvCxnSpPr>
        <p:spPr bwMode="auto">
          <a:xfrm rot="5400000">
            <a:off x="1219200" y="1752602"/>
            <a:ext cx="609601" cy="1588"/>
          </a:xfrm>
          <a:prstGeom prst="straightConnector1">
            <a:avLst/>
          </a:prstGeom>
          <a:noFill/>
          <a:ln w="76200">
            <a:solidFill>
              <a:schemeClr val="tx2">
                <a:lumMod val="10000"/>
              </a:schemeClr>
            </a:solidFill>
            <a:round/>
            <a:headEnd/>
            <a:tailEnd type="triangle" w="med" len="med"/>
          </a:ln>
        </p:spPr>
      </p:cxnSp>
      <p:cxnSp>
        <p:nvCxnSpPr>
          <p:cNvPr id="25613" name="AutoShape 9"/>
          <p:cNvCxnSpPr>
            <a:cxnSpLocks noChangeShapeType="1"/>
          </p:cNvCxnSpPr>
          <p:nvPr/>
        </p:nvCxnSpPr>
        <p:spPr bwMode="auto">
          <a:xfrm>
            <a:off x="2362200" y="2438400"/>
            <a:ext cx="5638800" cy="1588"/>
          </a:xfrm>
          <a:prstGeom prst="straightConnector1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</p:spPr>
      </p:cxn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1417638" y="15970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20" name="Rectangle 5"/>
          <p:cNvSpPr>
            <a:spLocks noChangeArrowheads="1"/>
          </p:cNvSpPr>
          <p:nvPr/>
        </p:nvSpPr>
        <p:spPr bwMode="auto">
          <a:xfrm rot="10800000" flipV="1">
            <a:off x="2057399" y="3886200"/>
            <a:ext cx="15716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28600" tIns="0" rIns="0" bIns="0"/>
          <a:lstStyle/>
          <a:p>
            <a:pPr eaLnBrk="0" hangingPunct="0">
              <a:defRPr/>
            </a:pPr>
            <a:r>
              <a:rPr lang="en-US" sz="1400" b="1" dirty="0" smtClean="0">
                <a:ea typeface="Calibri" pitchFamily="34" charset="0"/>
                <a:cs typeface="Times New Roman" pitchFamily="18" charset="0"/>
              </a:rPr>
              <a:t>R/ OAT </a:t>
            </a:r>
            <a:r>
              <a:rPr lang="en-US" sz="1400" b="1" dirty="0">
                <a:ea typeface="Calibri" pitchFamily="34" charset="0"/>
                <a:cs typeface="Times New Roman" pitchFamily="18" charset="0"/>
              </a:rPr>
              <a:t>Program </a:t>
            </a:r>
            <a:r>
              <a:rPr lang="en-US" sz="1400" b="1" dirty="0" err="1">
                <a:ea typeface="Calibri" pitchFamily="34" charset="0"/>
                <a:cs typeface="Times New Roman" pitchFamily="18" charset="0"/>
              </a:rPr>
              <a:t>atau</a:t>
            </a:r>
            <a:r>
              <a:rPr lang="en-US" sz="1400" b="1" dirty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400" b="1" dirty="0" smtClean="0">
                <a:ea typeface="Calibri" pitchFamily="34" charset="0"/>
                <a:cs typeface="Times New Roman" pitchFamily="18" charset="0"/>
              </a:rPr>
              <a:t> non program</a:t>
            </a:r>
            <a:endParaRPr lang="en-US" sz="1400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618" name="Rectangle 17"/>
          <p:cNvSpPr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solidFill>
            <a:srgbClr val="00B05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id-ID" sz="4400" b="1" dirty="0" smtClean="0">
                <a:latin typeface="Segoe Print" pitchFamily="2" charset="0"/>
                <a:ea typeface="Calibri" pitchFamily="34" charset="0"/>
                <a:cs typeface="Arial" charset="0"/>
              </a:rPr>
              <a:t>Alur </a:t>
            </a:r>
            <a:r>
              <a:rPr lang="id-ID" sz="4400" b="1" dirty="0">
                <a:latin typeface="Segoe Print" pitchFamily="2" charset="0"/>
                <a:ea typeface="Calibri" pitchFamily="34" charset="0"/>
                <a:cs typeface="Arial" charset="0"/>
              </a:rPr>
              <a:t>Mendapatkan OA</a:t>
            </a:r>
            <a:r>
              <a:rPr lang="en-US" sz="4400" b="1" dirty="0">
                <a:latin typeface="Segoe Print" pitchFamily="2" charset="0"/>
                <a:ea typeface="Calibri" pitchFamily="34" charset="0"/>
                <a:cs typeface="Arial" charset="0"/>
              </a:rPr>
              <a:t>T </a:t>
            </a: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143125" algn="l"/>
              </a:tabLst>
            </a:pPr>
            <a:r>
              <a:rPr lang="en-US" sz="1100"/>
              <a:t/>
            </a:r>
            <a:br>
              <a:rPr lang="en-US" sz="1100"/>
            </a:br>
            <a:endParaRPr lang="en-US"/>
          </a:p>
          <a:p>
            <a:pPr eaLnBrk="0" hangingPunct="0">
              <a:tabLst>
                <a:tab pos="2143125" algn="l"/>
              </a:tabLst>
            </a:pPr>
            <a:r>
              <a:rPr lang="id-ID" sz="1100">
                <a:ea typeface="Calibri" pitchFamily="34" charset="0"/>
                <a:cs typeface="Arial" charset="0"/>
              </a:rPr>
              <a:t>	</a:t>
            </a:r>
            <a:endParaRPr lang="en-US" sz="1100"/>
          </a:p>
          <a:p>
            <a:pPr eaLnBrk="0" hangingPunct="0">
              <a:tabLst>
                <a:tab pos="2143125" algn="l"/>
              </a:tabLst>
            </a:pPr>
            <a:endParaRPr lang="en-US"/>
          </a:p>
        </p:txBody>
      </p:sp>
      <p:sp>
        <p:nvSpPr>
          <p:cNvPr id="25620" name="Rectangle 21"/>
          <p:cNvSpPr>
            <a:spLocks noChangeArrowheads="1"/>
          </p:cNvSpPr>
          <p:nvPr/>
        </p:nvSpPr>
        <p:spPr bwMode="auto">
          <a:xfrm>
            <a:off x="0" y="150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3505200" algn="l"/>
              </a:tabLst>
            </a:pPr>
            <a:endParaRPr lang="id-ID" sz="1100">
              <a:ea typeface="Calibri" pitchFamily="34" charset="0"/>
              <a:cs typeface="Arial" charset="0"/>
            </a:endParaRPr>
          </a:p>
          <a:p>
            <a:pPr eaLnBrk="0" hangingPunct="0">
              <a:tabLst>
                <a:tab pos="3505200" algn="l"/>
              </a:tabLst>
            </a:pPr>
            <a:r>
              <a:rPr lang="id-ID" sz="1100">
                <a:ea typeface="Calibri" pitchFamily="34" charset="0"/>
                <a:cs typeface="Arial" charset="0"/>
              </a:rPr>
              <a:t>		</a:t>
            </a:r>
            <a:endParaRPr lang="en-US" sz="1100">
              <a:ea typeface="Calibri" pitchFamily="34" charset="0"/>
              <a:cs typeface="Arial" charset="0"/>
            </a:endParaRPr>
          </a:p>
          <a:p>
            <a:pPr eaLnBrk="0" hangingPunct="0">
              <a:tabLst>
                <a:tab pos="3505200" algn="l"/>
              </a:tabLst>
            </a:pPr>
            <a:r>
              <a:rPr lang="en-US" sz="1100">
                <a:ea typeface="Calibri" pitchFamily="34" charset="0"/>
                <a:cs typeface="Arial" charset="0"/>
              </a:rPr>
              <a:t>	</a:t>
            </a:r>
          </a:p>
          <a:p>
            <a:pPr eaLnBrk="0" hangingPunct="0">
              <a:tabLst>
                <a:tab pos="3505200" algn="l"/>
              </a:tabLst>
            </a:pPr>
            <a:endParaRPr lang="en-US">
              <a:ea typeface="Calibri" pitchFamily="34" charset="0"/>
              <a:cs typeface="Arial" charset="0"/>
            </a:endParaRPr>
          </a:p>
        </p:txBody>
      </p:sp>
      <p:sp>
        <p:nvSpPr>
          <p:cNvPr id="25621" name="Rectangle 23"/>
          <p:cNvSpPr>
            <a:spLocks noChangeArrowheads="1"/>
          </p:cNvSpPr>
          <p:nvPr/>
        </p:nvSpPr>
        <p:spPr bwMode="auto">
          <a:xfrm>
            <a:off x="0" y="150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100"/>
              <a:t/>
            </a:r>
            <a:br>
              <a:rPr lang="en-US" sz="1100"/>
            </a:br>
            <a:endParaRPr lang="en-US"/>
          </a:p>
          <a:p>
            <a:pPr eaLnBrk="0" hangingPunct="0"/>
            <a:endParaRPr lang="en-US"/>
          </a:p>
        </p:txBody>
      </p:sp>
      <p:sp>
        <p:nvSpPr>
          <p:cNvPr id="25622" name="Rectangle 27"/>
          <p:cNvSpPr>
            <a:spLocks noChangeArrowheads="1"/>
          </p:cNvSpPr>
          <p:nvPr/>
        </p:nvSpPr>
        <p:spPr bwMode="auto">
          <a:xfrm>
            <a:off x="0" y="150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5623" name="Rectangle 30"/>
          <p:cNvSpPr>
            <a:spLocks noChangeArrowheads="1"/>
          </p:cNvSpPr>
          <p:nvPr/>
        </p:nvSpPr>
        <p:spPr bwMode="auto">
          <a:xfrm>
            <a:off x="0" y="150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5624" name="Rectangle 32"/>
          <p:cNvSpPr>
            <a:spLocks noChangeArrowheads="1"/>
          </p:cNvSpPr>
          <p:nvPr/>
        </p:nvSpPr>
        <p:spPr bwMode="auto">
          <a:xfrm>
            <a:off x="0" y="1504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 bwMode="auto">
          <a:xfrm rot="5400000">
            <a:off x="7544197" y="3047603"/>
            <a:ext cx="1067594" cy="15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rot="5400000" flipH="1" flipV="1">
            <a:off x="7315994" y="3123406"/>
            <a:ext cx="762001" cy="15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AutoShape 9"/>
          <p:cNvCxnSpPr>
            <a:cxnSpLocks noChangeShapeType="1"/>
          </p:cNvCxnSpPr>
          <p:nvPr/>
        </p:nvCxnSpPr>
        <p:spPr bwMode="auto">
          <a:xfrm rot="10800000">
            <a:off x="2362200" y="2590800"/>
            <a:ext cx="5334000" cy="1588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0" y="373380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28600" tIns="0" rIns="0" bIns="0"/>
          <a:lstStyle/>
          <a:p>
            <a:pPr algn="r" eaLnBrk="0" hangingPunct="0"/>
            <a:r>
              <a:rPr lang="en-US" sz="1400" b="1" dirty="0" smtClean="0">
                <a:ea typeface="Calibri" pitchFamily="34" charset="0"/>
                <a:cs typeface="Times New Roman" pitchFamily="18" charset="0"/>
              </a:rPr>
              <a:t>For. </a:t>
            </a:r>
            <a:r>
              <a:rPr lang="en-US" sz="1400" b="1" dirty="0" err="1" smtClean="0">
                <a:ea typeface="Calibri" pitchFamily="34" charset="0"/>
                <a:cs typeface="Times New Roman" pitchFamily="18" charset="0"/>
              </a:rPr>
              <a:t>Permintaan</a:t>
            </a:r>
            <a:r>
              <a:rPr lang="en-US" sz="1400" b="1" dirty="0" smtClean="0">
                <a:ea typeface="Calibri" pitchFamily="34" charset="0"/>
                <a:cs typeface="Times New Roman" pitchFamily="18" charset="0"/>
              </a:rPr>
              <a:t> OAT</a:t>
            </a:r>
            <a:endParaRPr lang="en-US" sz="1400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7620000" y="5638800"/>
            <a:ext cx="1524000" cy="12192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US" sz="1600" b="1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n-US" sz="2000" b="1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Pasien</a:t>
            </a:r>
            <a:r>
              <a:rPr lang="en-US" sz="20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pulang</a:t>
            </a:r>
            <a:endParaRPr lang="en-US" sz="2000" b="1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35" name="AutoShape 1"/>
          <p:cNvCxnSpPr>
            <a:cxnSpLocks noChangeShapeType="1"/>
          </p:cNvCxnSpPr>
          <p:nvPr/>
        </p:nvCxnSpPr>
        <p:spPr bwMode="auto">
          <a:xfrm rot="5400000">
            <a:off x="6438900" y="5295900"/>
            <a:ext cx="533400" cy="1588"/>
          </a:xfrm>
          <a:prstGeom prst="straightConnector1">
            <a:avLst/>
          </a:prstGeom>
          <a:noFill/>
          <a:ln w="76200">
            <a:solidFill>
              <a:srgbClr val="7030A0"/>
            </a:solidFill>
            <a:prstDash val="lgDashDotDot"/>
            <a:round/>
            <a:headEnd/>
            <a:tailEnd type="triangle" w="med" len="med"/>
          </a:ln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685801" y="4038600"/>
            <a:ext cx="1981202" cy="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ysDash"/>
            <a:round/>
            <a:headEnd type="arrow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5400000">
            <a:off x="381000" y="4038600"/>
            <a:ext cx="1981200" cy="15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0" name="Rectangle 8"/>
          <p:cNvSpPr>
            <a:spLocks noChangeArrowheads="1"/>
          </p:cNvSpPr>
          <p:nvPr/>
        </p:nvSpPr>
        <p:spPr bwMode="auto">
          <a:xfrm>
            <a:off x="5486400" y="26670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28600" tIns="0" rIns="0" bIns="0"/>
          <a:lstStyle/>
          <a:p>
            <a:pPr eaLnBrk="0" hangingPunct="0"/>
            <a:r>
              <a:rPr lang="en-US" sz="1200" b="1" dirty="0" smtClean="0">
                <a:ea typeface="Calibri" pitchFamily="34" charset="0"/>
                <a:cs typeface="Times New Roman" pitchFamily="18" charset="0"/>
              </a:rPr>
              <a:t>For. </a:t>
            </a:r>
            <a:r>
              <a:rPr lang="en-US" sz="1200" b="1" dirty="0" err="1" smtClean="0">
                <a:ea typeface="Calibri" pitchFamily="34" charset="0"/>
                <a:cs typeface="Times New Roman" pitchFamily="18" charset="0"/>
              </a:rPr>
              <a:t>Permintaan</a:t>
            </a:r>
            <a:r>
              <a:rPr lang="en-US" sz="1200" b="1" dirty="0" smtClean="0">
                <a:ea typeface="Calibri" pitchFamily="34" charset="0"/>
                <a:cs typeface="Times New Roman" pitchFamily="18" charset="0"/>
              </a:rPr>
              <a:t> OAT</a:t>
            </a:r>
            <a:endParaRPr lang="en-US" sz="1200" b="1" dirty="0"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45" name="AutoShape 1"/>
          <p:cNvCxnSpPr>
            <a:cxnSpLocks noChangeShapeType="1"/>
          </p:cNvCxnSpPr>
          <p:nvPr/>
        </p:nvCxnSpPr>
        <p:spPr bwMode="auto">
          <a:xfrm rot="5400000">
            <a:off x="1295400" y="5486400"/>
            <a:ext cx="762000" cy="1588"/>
          </a:xfrm>
          <a:prstGeom prst="straightConnector1">
            <a:avLst/>
          </a:prstGeom>
          <a:noFill/>
          <a:ln w="28575">
            <a:solidFill>
              <a:srgbClr val="7030A0"/>
            </a:solidFill>
            <a:prstDash val="lgDashDotDot"/>
            <a:round/>
            <a:headEnd/>
            <a:tailEnd type="triangle" w="med" len="med"/>
          </a:ln>
        </p:spPr>
      </p:cxnSp>
      <p:cxnSp>
        <p:nvCxnSpPr>
          <p:cNvPr id="46" name="AutoShape 2"/>
          <p:cNvCxnSpPr>
            <a:cxnSpLocks noChangeShapeType="1"/>
          </p:cNvCxnSpPr>
          <p:nvPr/>
        </p:nvCxnSpPr>
        <p:spPr bwMode="auto">
          <a:xfrm>
            <a:off x="1981200" y="6096000"/>
            <a:ext cx="3962400" cy="1588"/>
          </a:xfrm>
          <a:prstGeom prst="straightConnector1">
            <a:avLst/>
          </a:prstGeom>
          <a:noFill/>
          <a:ln w="76200">
            <a:solidFill>
              <a:srgbClr val="7030A0"/>
            </a:solidFill>
            <a:prstDash val="lgDashDotDot"/>
            <a:round/>
            <a:headEnd/>
            <a:tailEnd type="triangle" w="med" len="med"/>
          </a:ln>
        </p:spPr>
      </p:cxnSp>
      <p:pic>
        <p:nvPicPr>
          <p:cNvPr id="38" name="Picture 37" descr="puskesmas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981200"/>
            <a:ext cx="1371600" cy="1073385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228600" y="381000"/>
            <a:ext cx="1477666" cy="1371600"/>
            <a:chOff x="-666531" y="-1154991"/>
            <a:chExt cx="1979695" cy="1809598"/>
          </a:xfrm>
        </p:grpSpPr>
        <p:pic>
          <p:nvPicPr>
            <p:cNvPr id="42" name="Picture 2" descr="C:\Program Files\Microsoft Office\MEDIA\CAGCAT10\j0205462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564442" y="-1154991"/>
              <a:ext cx="1818742" cy="1809598"/>
            </a:xfrm>
            <a:prstGeom prst="rect">
              <a:avLst/>
            </a:prstGeom>
            <a:noFill/>
          </p:spPr>
        </p:pic>
        <p:sp>
          <p:nvSpPr>
            <p:cNvPr id="43" name="Flowchart: Alternate Process 42"/>
            <p:cNvSpPr/>
            <p:nvPr/>
          </p:nvSpPr>
          <p:spPr>
            <a:xfrm>
              <a:off x="-666531" y="-86849"/>
              <a:ext cx="1979695" cy="508186"/>
            </a:xfrm>
            <a:prstGeom prst="flowChartAlternate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d-ID" sz="2400" b="1" spc="50" dirty="0" smtClean="0">
                  <a:ln w="12700" cmpd="sng">
                    <a:solidFill>
                      <a:schemeClr val="accent6">
                        <a:satMod val="120000"/>
                        <a:shade val="80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53100">
                      <a:schemeClr val="accent6">
                        <a:satMod val="180000"/>
                        <a:alpha val="30000"/>
                      </a:schemeClr>
                    </a:glow>
                  </a:effectLst>
                  <a:latin typeface="Gill Sans MT" pitchFamily="34" charset="0"/>
                </a:rPr>
                <a:t>DINKES</a:t>
              </a:r>
              <a:endPara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Gill Sans MT" pitchFamily="34" charset="0"/>
              </a:endParaRPr>
            </a:p>
          </p:txBody>
        </p:sp>
      </p:grpSp>
      <p:pic>
        <p:nvPicPr>
          <p:cNvPr id="44" name="Picture 43" descr="klini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953000"/>
            <a:ext cx="990600" cy="1905000"/>
          </a:xfrm>
          <a:prstGeom prst="rect">
            <a:avLst/>
          </a:prstGeom>
        </p:spPr>
      </p:pic>
      <p:pic>
        <p:nvPicPr>
          <p:cNvPr id="47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4953000"/>
            <a:ext cx="914400" cy="1905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0" name="Picture 39" descr="j0331704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5638800"/>
            <a:ext cx="155469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39" descr="j0331704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39624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3" descr="C:\Users\Ahaditomo\Pictures\Microsoft Clip Organizer\MC900359017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3581400"/>
            <a:ext cx="15240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5" grpId="0" animBg="1"/>
      <p:bldP spid="25605" grpId="1" animBg="1"/>
      <p:bldP spid="25608" grpId="0"/>
      <p:bldP spid="25609" grpId="0"/>
      <p:bldP spid="25610" grpId="0"/>
      <p:bldP spid="21520" grpId="0"/>
      <p:bldP spid="25618" grpId="0" animBg="1"/>
      <p:bldP spid="37" grpId="0"/>
      <p:bldP spid="32" grpId="0" animBg="1"/>
      <p:bldP spid="4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4000" b="1" dirty="0" err="1" smtClean="0">
                <a:latin typeface="Segoe Print" pitchFamily="2" charset="0"/>
              </a:rPr>
              <a:t>Alur</a:t>
            </a:r>
            <a:r>
              <a:rPr lang="en-US" sz="4000" b="1" dirty="0" smtClean="0">
                <a:latin typeface="Segoe Print" pitchFamily="2" charset="0"/>
              </a:rPr>
              <a:t> </a:t>
            </a:r>
            <a:r>
              <a:rPr lang="en-US" sz="4000" b="1" dirty="0" err="1" smtClean="0">
                <a:latin typeface="Segoe Print" pitchFamily="2" charset="0"/>
              </a:rPr>
              <a:t>dan</a:t>
            </a:r>
            <a:r>
              <a:rPr lang="en-US" sz="4000" b="1" dirty="0" smtClean="0">
                <a:latin typeface="Segoe Print" pitchFamily="2" charset="0"/>
              </a:rPr>
              <a:t> </a:t>
            </a:r>
            <a:r>
              <a:rPr lang="en-US" sz="4000" b="1" dirty="0" err="1" smtClean="0">
                <a:latin typeface="Segoe Print" pitchFamily="2" charset="0"/>
              </a:rPr>
              <a:t>prosedure</a:t>
            </a:r>
            <a:r>
              <a:rPr lang="en-US" sz="4000" b="1" dirty="0" smtClean="0">
                <a:latin typeface="Segoe Print" pitchFamily="2" charset="0"/>
              </a:rPr>
              <a:t> </a:t>
            </a:r>
            <a:r>
              <a:rPr lang="en-US" sz="4000" b="1" dirty="0" err="1" smtClean="0">
                <a:latin typeface="Segoe Print" pitchFamily="2" charset="0"/>
              </a:rPr>
              <a:t>mendapatkan</a:t>
            </a:r>
            <a:r>
              <a:rPr lang="en-US" sz="4000" b="1" dirty="0" smtClean="0">
                <a:latin typeface="Segoe Print" pitchFamily="2" charset="0"/>
              </a:rPr>
              <a:t> OAT </a:t>
            </a:r>
            <a:r>
              <a:rPr lang="en-US" sz="4000" b="1" dirty="0" err="1" smtClean="0">
                <a:latin typeface="Segoe Print" pitchFamily="2" charset="0"/>
              </a:rPr>
              <a:t>bagi</a:t>
            </a:r>
            <a:r>
              <a:rPr lang="en-US" sz="4000" b="1" dirty="0" smtClean="0">
                <a:latin typeface="Segoe Print" pitchFamily="2" charset="0"/>
              </a:rPr>
              <a:t> </a:t>
            </a:r>
            <a:r>
              <a:rPr lang="en-US" sz="4000" b="1" dirty="0" err="1" smtClean="0">
                <a:latin typeface="Segoe Print" pitchFamily="2" charset="0"/>
              </a:rPr>
              <a:t>apotek</a:t>
            </a:r>
            <a:r>
              <a:rPr lang="en-US" sz="4000" b="1" dirty="0" smtClean="0">
                <a:latin typeface="Segoe Print" pitchFamily="2" charset="0"/>
              </a:rPr>
              <a:t> </a:t>
            </a:r>
            <a:r>
              <a:rPr lang="en-US" sz="4000" b="1" dirty="0" err="1" smtClean="0">
                <a:latin typeface="Segoe Print" pitchFamily="2" charset="0"/>
              </a:rPr>
              <a:t>dan</a:t>
            </a:r>
            <a:r>
              <a:rPr lang="en-US" sz="4000" b="1" dirty="0" smtClean="0">
                <a:latin typeface="Segoe Print" pitchFamily="2" charset="0"/>
              </a:rPr>
              <a:t> </a:t>
            </a:r>
            <a:r>
              <a:rPr lang="en-US" sz="4000" b="1" dirty="0" err="1" smtClean="0">
                <a:latin typeface="Segoe Print" pitchFamily="2" charset="0"/>
              </a:rPr>
              <a:t>pasien</a:t>
            </a:r>
            <a:endParaRPr lang="en-US" sz="4000" b="1" dirty="0">
              <a:latin typeface="Segoe Print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19200"/>
            <a:ext cx="4648200" cy="6858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 err="1" smtClean="0"/>
              <a:t>Apotek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905000"/>
            <a:ext cx="4648200" cy="4953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dirty="0" err="1" smtClean="0"/>
              <a:t>Apotek</a:t>
            </a:r>
            <a:r>
              <a:rPr lang="en-US" dirty="0" smtClean="0"/>
              <a:t> </a:t>
            </a:r>
            <a:r>
              <a:rPr lang="en-US" dirty="0" err="1" smtClean="0"/>
              <a:t>mengajukan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OAT Program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Puskesmas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formulir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OAT</a:t>
            </a:r>
          </a:p>
          <a:p>
            <a:r>
              <a:rPr lang="en-US" dirty="0" smtClean="0"/>
              <a:t>(                )</a:t>
            </a:r>
          </a:p>
          <a:p>
            <a:r>
              <a:rPr lang="en-US" dirty="0" err="1" smtClean="0"/>
              <a:t>Puskesmas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OAT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Apotek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persediaan</a:t>
            </a:r>
            <a:r>
              <a:rPr lang="en-US" dirty="0" smtClean="0"/>
              <a:t> (                   )</a:t>
            </a:r>
          </a:p>
          <a:p>
            <a:endParaRPr lang="en-US" dirty="0" smtClean="0"/>
          </a:p>
          <a:p>
            <a:r>
              <a:rPr lang="en-US" dirty="0" err="1" smtClean="0"/>
              <a:t>Berdasarkan</a:t>
            </a:r>
            <a:r>
              <a:rPr lang="en-US" dirty="0" smtClean="0"/>
              <a:t> R/ yang </a:t>
            </a:r>
            <a:r>
              <a:rPr lang="en-US" dirty="0" err="1" smtClean="0"/>
              <a:t>ditulis</a:t>
            </a:r>
            <a:r>
              <a:rPr lang="en-US" dirty="0" smtClean="0"/>
              <a:t> DPS –&gt; </a:t>
            </a:r>
            <a:r>
              <a:rPr lang="en-US" dirty="0" err="1" smtClean="0"/>
              <a:t>Apotek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OAT </a:t>
            </a:r>
            <a:r>
              <a:rPr lang="en-US" dirty="0" err="1" smtClean="0"/>
              <a:t>sesuai</a:t>
            </a:r>
            <a:r>
              <a:rPr lang="en-US" dirty="0" smtClean="0"/>
              <a:t> R/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219200"/>
            <a:ext cx="4495800" cy="6858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 err="1" smtClean="0"/>
              <a:t>Pasien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05000"/>
            <a:ext cx="4498975" cy="4953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/>
              <a:t>DPS </a:t>
            </a:r>
            <a:r>
              <a:rPr lang="en-US" sz="2800" dirty="0" err="1" smtClean="0"/>
              <a:t>memberikan</a:t>
            </a:r>
            <a:r>
              <a:rPr lang="en-US" sz="2800" dirty="0" smtClean="0"/>
              <a:t> R/ </a:t>
            </a:r>
            <a:r>
              <a:rPr lang="en-US" sz="2800" dirty="0" err="1" smtClean="0"/>
              <a:t>kepada</a:t>
            </a:r>
            <a:r>
              <a:rPr lang="en-US" sz="2800" dirty="0" smtClean="0"/>
              <a:t> </a:t>
            </a:r>
            <a:r>
              <a:rPr lang="en-US" sz="2800" dirty="0" err="1" smtClean="0"/>
              <a:t>pasien</a:t>
            </a:r>
            <a:r>
              <a:rPr lang="en-US" sz="2800" dirty="0" smtClean="0"/>
              <a:t> – </a:t>
            </a:r>
            <a:r>
              <a:rPr lang="en-US" sz="2800" dirty="0" err="1" smtClean="0"/>
              <a:t>dibawa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apotek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apotek</a:t>
            </a:r>
            <a:r>
              <a:rPr lang="en-US" sz="2800" dirty="0" smtClean="0"/>
              <a:t> </a:t>
            </a:r>
            <a:r>
              <a:rPr lang="en-US" sz="2800" dirty="0" err="1" smtClean="0"/>
              <a:t>memberikan</a:t>
            </a:r>
            <a:r>
              <a:rPr lang="en-US" sz="2800" dirty="0" smtClean="0"/>
              <a:t> OAT </a:t>
            </a:r>
            <a:r>
              <a:rPr lang="en-US" sz="2800" dirty="0" err="1" smtClean="0"/>
              <a:t>serta</a:t>
            </a:r>
            <a:r>
              <a:rPr lang="en-US" sz="2800" dirty="0" smtClean="0"/>
              <a:t> </a:t>
            </a:r>
            <a:r>
              <a:rPr lang="en-US" sz="2800" dirty="0" err="1" smtClean="0"/>
              <a:t>penyuluhan</a:t>
            </a:r>
            <a:r>
              <a:rPr lang="en-US" sz="2800" dirty="0" smtClean="0"/>
              <a:t> </a:t>
            </a:r>
            <a:r>
              <a:rPr lang="en-US" sz="2800" dirty="0" err="1" smtClean="0"/>
              <a:t>cara</a:t>
            </a:r>
            <a:r>
              <a:rPr lang="en-US" sz="2800" dirty="0" smtClean="0"/>
              <a:t> </a:t>
            </a:r>
            <a:r>
              <a:rPr lang="en-US" sz="2800" dirty="0" err="1" smtClean="0"/>
              <a:t>minum</a:t>
            </a:r>
            <a:r>
              <a:rPr lang="en-US" sz="2800" dirty="0" smtClean="0"/>
              <a:t> OAT – </a:t>
            </a:r>
            <a:r>
              <a:rPr lang="en-US" sz="2800" dirty="0" err="1" smtClean="0"/>
              <a:t>kemudian</a:t>
            </a:r>
            <a:r>
              <a:rPr lang="en-US" sz="2800" dirty="0" smtClean="0"/>
              <a:t> </a:t>
            </a:r>
            <a:r>
              <a:rPr lang="en-US" sz="2800" dirty="0" err="1" smtClean="0"/>
              <a:t>pasien</a:t>
            </a:r>
            <a:r>
              <a:rPr lang="en-US" sz="2800" dirty="0" smtClean="0"/>
              <a:t> </a:t>
            </a:r>
            <a:r>
              <a:rPr lang="en-US" sz="2800" dirty="0" err="1" smtClean="0"/>
              <a:t>pulang</a:t>
            </a:r>
            <a:r>
              <a:rPr lang="en-US" sz="2800" dirty="0" smtClean="0"/>
              <a:t> (                 )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Garis</a:t>
            </a:r>
            <a:r>
              <a:rPr lang="en-US" sz="2800" dirty="0" smtClean="0"/>
              <a:t> </a:t>
            </a:r>
            <a:r>
              <a:rPr lang="en-US" sz="2800" dirty="0" err="1" smtClean="0"/>
              <a:t>koordinasi</a:t>
            </a:r>
            <a:r>
              <a:rPr lang="en-US" sz="2800" dirty="0" smtClean="0"/>
              <a:t> </a:t>
            </a:r>
            <a:r>
              <a:rPr lang="en-US" sz="2800" dirty="0" err="1" smtClean="0"/>
              <a:t>antara</a:t>
            </a:r>
            <a:r>
              <a:rPr lang="en-US" sz="2800" dirty="0" smtClean="0"/>
              <a:t> DPS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Puskesmas</a:t>
            </a:r>
            <a:r>
              <a:rPr lang="en-US" sz="2800" dirty="0" smtClean="0"/>
              <a:t> (                )</a:t>
            </a:r>
          </a:p>
          <a:p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609600" y="3733800"/>
            <a:ext cx="838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2209800" y="4876800"/>
            <a:ext cx="9144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6553200" y="4724400"/>
            <a:ext cx="7620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lgDashDotDot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7696200" y="6172200"/>
            <a:ext cx="7620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ysDash"/>
            <a:round/>
            <a:headEnd type="arrow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rgbClr val="00B050"/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id-ID" sz="7200" dirty="0" smtClean="0">
                <a:latin typeface="Segoe Print" pitchFamily="2" charset="0"/>
              </a:rPr>
              <a:t>MDR TB</a:t>
            </a:r>
            <a:endParaRPr lang="id-ID" sz="7200" dirty="0"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id-ID" dirty="0" smtClean="0"/>
              <a:t>Ranking ke 9 dari 27 Negara dengan 6.620 kasus (tahun 2011) </a:t>
            </a:r>
          </a:p>
          <a:p>
            <a:r>
              <a:rPr lang="id-ID" dirty="0" smtClean="0"/>
              <a:t>Biaya pengobatan TB MDR naik 100-120x lipat </a:t>
            </a:r>
          </a:p>
          <a:p>
            <a:r>
              <a:rPr lang="id-ID" dirty="0" smtClean="0"/>
              <a:t>Waktu pengobatan makin lama menjadi 24 bulan</a:t>
            </a:r>
          </a:p>
          <a:p>
            <a:r>
              <a:rPr lang="id-ID" dirty="0" smtClean="0"/>
              <a:t>Pasien MDR TB cenderung menularkan MDR TB</a:t>
            </a:r>
          </a:p>
          <a:p>
            <a:r>
              <a:rPr lang="id-ID" dirty="0" smtClean="0"/>
              <a:t>Pelayanan obat TB di Apotek “SANGAT LIAR” bahkan untuk </a:t>
            </a:r>
            <a:r>
              <a:rPr lang="id-ID" i="1" dirty="0" smtClean="0"/>
              <a:t>second line </a:t>
            </a:r>
            <a:r>
              <a:rPr lang="id-ID" dirty="0" smtClean="0"/>
              <a:t>(Antibiotik Golongan Quinolon)</a:t>
            </a:r>
          </a:p>
          <a:p>
            <a:pPr>
              <a:buNone/>
            </a:pP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5410201"/>
            <a:ext cx="9144000" cy="175432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atin typeface="Segoe Print" pitchFamily="2" charset="0"/>
              </a:rPr>
              <a:t>PEDULIKAH APOTEKER???? </a:t>
            </a:r>
            <a:endParaRPr lang="en-US" sz="5400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Segoe Print" pitchFamily="2" charset="0"/>
              </a:rPr>
              <a:t>Alur</a:t>
            </a:r>
            <a:r>
              <a:rPr lang="en-US" sz="3600" b="1" dirty="0" smtClean="0">
                <a:latin typeface="Segoe Print" pitchFamily="2" charset="0"/>
              </a:rPr>
              <a:t> </a:t>
            </a:r>
            <a:r>
              <a:rPr lang="en-US" sz="3600" b="1" dirty="0" err="1" smtClean="0">
                <a:latin typeface="Segoe Print" pitchFamily="2" charset="0"/>
              </a:rPr>
              <a:t>dan</a:t>
            </a:r>
            <a:r>
              <a:rPr lang="en-US" sz="3600" b="1" dirty="0" smtClean="0">
                <a:latin typeface="Segoe Print" pitchFamily="2" charset="0"/>
              </a:rPr>
              <a:t> </a:t>
            </a:r>
            <a:r>
              <a:rPr lang="en-US" sz="3600" b="1" dirty="0" err="1" smtClean="0">
                <a:latin typeface="Segoe Print" pitchFamily="2" charset="0"/>
              </a:rPr>
              <a:t>prosedure</a:t>
            </a:r>
            <a:r>
              <a:rPr lang="en-US" sz="3600" b="1" dirty="0" smtClean="0">
                <a:latin typeface="Segoe Print" pitchFamily="2" charset="0"/>
              </a:rPr>
              <a:t> </a:t>
            </a:r>
            <a:r>
              <a:rPr lang="en-US" sz="3600" b="1" dirty="0" err="1" smtClean="0">
                <a:latin typeface="Segoe Print" pitchFamily="2" charset="0"/>
              </a:rPr>
              <a:t>mendapatkan</a:t>
            </a:r>
            <a:r>
              <a:rPr lang="en-US" sz="3600" b="1" dirty="0" smtClean="0">
                <a:latin typeface="Segoe Print" pitchFamily="2" charset="0"/>
              </a:rPr>
              <a:t> OAT </a:t>
            </a:r>
            <a:r>
              <a:rPr lang="en-US" sz="3600" b="1" dirty="0" err="1" smtClean="0">
                <a:latin typeface="Segoe Print" pitchFamily="2" charset="0"/>
              </a:rPr>
              <a:t>bagi</a:t>
            </a:r>
            <a:r>
              <a:rPr lang="en-US" sz="3600" b="1" dirty="0" smtClean="0">
                <a:latin typeface="Segoe Print" pitchFamily="2" charset="0"/>
              </a:rPr>
              <a:t> DPS </a:t>
            </a:r>
            <a:r>
              <a:rPr lang="en-US" sz="3600" b="1" dirty="0" err="1" smtClean="0">
                <a:latin typeface="Segoe Print" pitchFamily="2" charset="0"/>
              </a:rPr>
              <a:t>dan</a:t>
            </a:r>
            <a:r>
              <a:rPr lang="en-US" sz="3600" b="1" dirty="0" smtClean="0">
                <a:latin typeface="Segoe Print" pitchFamily="2" charset="0"/>
              </a:rPr>
              <a:t> </a:t>
            </a:r>
            <a:r>
              <a:rPr lang="en-US" sz="3600" b="1" dirty="0" err="1" smtClean="0">
                <a:latin typeface="Segoe Print" pitchFamily="2" charset="0"/>
              </a:rPr>
              <a:t>pasien</a:t>
            </a:r>
            <a:endParaRPr lang="en-US" sz="3600" b="1" dirty="0">
              <a:latin typeface="Segoe Print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43000"/>
            <a:ext cx="4497388" cy="762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DPS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905000"/>
            <a:ext cx="4497388" cy="495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dirty="0" smtClean="0"/>
              <a:t>DPS </a:t>
            </a:r>
            <a:r>
              <a:rPr lang="en-US" dirty="0" err="1" smtClean="0"/>
              <a:t>mengajukan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OAT Program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Puskesmas</a:t>
            </a:r>
            <a:r>
              <a:rPr lang="en-US" dirty="0" smtClean="0"/>
              <a:t> </a:t>
            </a:r>
            <a:r>
              <a:rPr lang="en-US" dirty="0" err="1" smtClean="0"/>
              <a:t>menggunakanform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OAT</a:t>
            </a:r>
          </a:p>
          <a:p>
            <a:r>
              <a:rPr lang="en-US" dirty="0" smtClean="0"/>
              <a:t>(              )</a:t>
            </a:r>
          </a:p>
          <a:p>
            <a:r>
              <a:rPr lang="en-US" dirty="0" err="1" smtClean="0"/>
              <a:t>Puskesmas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OAT </a:t>
            </a:r>
            <a:r>
              <a:rPr lang="en-US" dirty="0" err="1" smtClean="0"/>
              <a:t>ke</a:t>
            </a:r>
            <a:r>
              <a:rPr lang="en-US" dirty="0" smtClean="0"/>
              <a:t> DPS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persediaan</a:t>
            </a:r>
            <a:endParaRPr lang="en-US" dirty="0" smtClean="0"/>
          </a:p>
          <a:p>
            <a:r>
              <a:rPr lang="en-US" dirty="0" smtClean="0"/>
              <a:t> (                     )</a:t>
            </a:r>
          </a:p>
          <a:p>
            <a:r>
              <a:rPr lang="en-US" dirty="0" err="1" smtClean="0"/>
              <a:t>Berdasarkan</a:t>
            </a:r>
            <a:r>
              <a:rPr lang="en-US" dirty="0" smtClean="0"/>
              <a:t> R/ yang </a:t>
            </a:r>
            <a:r>
              <a:rPr lang="en-US" dirty="0" err="1" smtClean="0"/>
              <a:t>ditulis</a:t>
            </a:r>
            <a:r>
              <a:rPr lang="en-US" dirty="0" smtClean="0"/>
              <a:t> DPS –&gt; </a:t>
            </a:r>
            <a:r>
              <a:rPr lang="en-US" dirty="0" err="1" smtClean="0"/>
              <a:t>memberikan</a:t>
            </a:r>
            <a:r>
              <a:rPr lang="en-US" dirty="0" smtClean="0"/>
              <a:t> OAT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143000"/>
            <a:ext cx="4648200" cy="762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400" dirty="0" err="1" smtClean="0"/>
              <a:t>Pasien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1905000"/>
            <a:ext cx="4648200" cy="495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/>
              <a:t>DPS </a:t>
            </a:r>
            <a:r>
              <a:rPr lang="en-US" sz="3200" dirty="0" err="1" smtClean="0"/>
              <a:t>selain</a:t>
            </a:r>
            <a:r>
              <a:rPr lang="en-US" sz="3200" dirty="0" smtClean="0"/>
              <a:t> </a:t>
            </a:r>
            <a:r>
              <a:rPr lang="en-US" sz="3200" dirty="0" err="1" smtClean="0"/>
              <a:t>memberikan</a:t>
            </a:r>
            <a:r>
              <a:rPr lang="en-US" sz="3200" dirty="0" smtClean="0"/>
              <a:t> OAT </a:t>
            </a:r>
            <a:r>
              <a:rPr lang="en-US" sz="3200" dirty="0" err="1" smtClean="0"/>
              <a:t>harus</a:t>
            </a:r>
            <a:r>
              <a:rPr lang="en-US" sz="3200" dirty="0" smtClean="0"/>
              <a:t>  </a:t>
            </a:r>
            <a:r>
              <a:rPr lang="en-US" sz="3200" dirty="0" err="1" smtClean="0"/>
              <a:t>memberikan</a:t>
            </a:r>
            <a:r>
              <a:rPr lang="en-US" sz="3200" dirty="0" smtClean="0"/>
              <a:t>  </a:t>
            </a:r>
            <a:r>
              <a:rPr lang="en-US" sz="3200" dirty="0" err="1" smtClean="0"/>
              <a:t>penyuluhan</a:t>
            </a:r>
            <a:r>
              <a:rPr lang="en-US" sz="3200" dirty="0" smtClean="0"/>
              <a:t> &amp; </a:t>
            </a:r>
            <a:r>
              <a:rPr lang="en-US" sz="3200" dirty="0" err="1" smtClean="0"/>
              <a:t>cara</a:t>
            </a:r>
            <a:r>
              <a:rPr lang="en-US" sz="3200" dirty="0" smtClean="0"/>
              <a:t> </a:t>
            </a:r>
            <a:r>
              <a:rPr lang="en-US" sz="3200" dirty="0" err="1" smtClean="0"/>
              <a:t>minum</a:t>
            </a:r>
            <a:r>
              <a:rPr lang="en-US" sz="3200" dirty="0" smtClean="0"/>
              <a:t> OAT – </a:t>
            </a:r>
            <a:r>
              <a:rPr lang="en-US" sz="3200" dirty="0" err="1" smtClean="0"/>
              <a:t>kemudian</a:t>
            </a:r>
            <a:r>
              <a:rPr lang="en-US" sz="3200" dirty="0" smtClean="0"/>
              <a:t> </a:t>
            </a:r>
            <a:r>
              <a:rPr lang="en-US" sz="3200" dirty="0" err="1" smtClean="0"/>
              <a:t>pasien</a:t>
            </a:r>
            <a:r>
              <a:rPr lang="en-US" sz="3200" dirty="0" smtClean="0"/>
              <a:t> </a:t>
            </a:r>
            <a:r>
              <a:rPr lang="en-US" sz="3200" dirty="0" err="1" smtClean="0"/>
              <a:t>pulang</a:t>
            </a:r>
            <a:r>
              <a:rPr lang="en-US" sz="3200" dirty="0" smtClean="0"/>
              <a:t> (               )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Garis</a:t>
            </a:r>
            <a:r>
              <a:rPr lang="en-US" sz="3200" dirty="0" smtClean="0"/>
              <a:t> </a:t>
            </a:r>
            <a:r>
              <a:rPr lang="en-US" sz="3200" dirty="0" err="1" smtClean="0"/>
              <a:t>koordinasi</a:t>
            </a:r>
            <a:r>
              <a:rPr lang="en-US" sz="3200" dirty="0" smtClean="0"/>
              <a:t> </a:t>
            </a:r>
            <a:r>
              <a:rPr lang="en-US" sz="3200" dirty="0" err="1" smtClean="0"/>
              <a:t>antara</a:t>
            </a:r>
            <a:r>
              <a:rPr lang="en-US" sz="3200" dirty="0" smtClean="0"/>
              <a:t> DPS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Puskesmas</a:t>
            </a:r>
            <a:endParaRPr lang="id-ID" sz="3200" dirty="0" smtClean="0"/>
          </a:p>
          <a:p>
            <a:pPr>
              <a:buNone/>
            </a:pPr>
            <a:r>
              <a:rPr lang="en-US" sz="3200" dirty="0" smtClean="0"/>
              <a:t> (                       )</a:t>
            </a:r>
          </a:p>
          <a:p>
            <a:endParaRPr lang="en-US" sz="32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685800" y="3657600"/>
            <a:ext cx="6858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685800" y="5334000"/>
            <a:ext cx="9144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7543800" y="4267200"/>
            <a:ext cx="7620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lgDashDotDot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5410200" y="6477000"/>
            <a:ext cx="7620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ysDash"/>
            <a:round/>
            <a:headEnd type="arrow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b="1" dirty="0" err="1" smtClean="0">
                <a:latin typeface="Segoe Print" pitchFamily="2" charset="0"/>
              </a:rPr>
              <a:t>Formulir</a:t>
            </a:r>
            <a:r>
              <a:rPr lang="en-US" b="1" dirty="0" smtClean="0">
                <a:latin typeface="Segoe Print" pitchFamily="2" charset="0"/>
              </a:rPr>
              <a:t> TB </a:t>
            </a:r>
            <a:r>
              <a:rPr lang="en-US" b="1" dirty="0" err="1" smtClean="0">
                <a:latin typeface="Segoe Print" pitchFamily="2" charset="0"/>
              </a:rPr>
              <a:t>dan</a:t>
            </a:r>
            <a:r>
              <a:rPr lang="en-US" b="1" dirty="0" smtClean="0">
                <a:latin typeface="Segoe Print" pitchFamily="2" charset="0"/>
              </a:rPr>
              <a:t> </a:t>
            </a:r>
            <a:r>
              <a:rPr lang="en-US" b="1" dirty="0" err="1" smtClean="0">
                <a:latin typeface="Segoe Print" pitchFamily="2" charset="0"/>
              </a:rPr>
              <a:t>kelengkapannya</a:t>
            </a:r>
            <a:endParaRPr lang="en-US" b="1" dirty="0">
              <a:latin typeface="Segoe Print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66800"/>
            <a:ext cx="3733800" cy="6858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DPS / </a:t>
            </a:r>
            <a:r>
              <a:rPr lang="en-US" sz="4000" dirty="0" err="1" smtClean="0"/>
              <a:t>Klinik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752600"/>
            <a:ext cx="4495800" cy="5105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dirty="0" smtClean="0"/>
              <a:t>TB-06 </a:t>
            </a:r>
            <a:r>
              <a:rPr lang="en-US" dirty="0" err="1" smtClean="0"/>
              <a:t>bayangan</a:t>
            </a:r>
            <a:endParaRPr lang="en-US" dirty="0" smtClean="0"/>
          </a:p>
          <a:p>
            <a:pPr lvl="1"/>
            <a:r>
              <a:rPr lang="en-US" sz="2400" dirty="0" smtClean="0"/>
              <a:t>TB-06 </a:t>
            </a:r>
            <a:r>
              <a:rPr lang="en-US" sz="2400" dirty="0" err="1" smtClean="0"/>
              <a:t>utama</a:t>
            </a:r>
            <a:r>
              <a:rPr lang="en-US" sz="2400" dirty="0" smtClean="0"/>
              <a:t> –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Puskesmas</a:t>
            </a:r>
            <a:endParaRPr lang="en-US" sz="2400" dirty="0" smtClean="0"/>
          </a:p>
          <a:p>
            <a:r>
              <a:rPr lang="en-US" dirty="0" smtClean="0"/>
              <a:t>TB-05</a:t>
            </a:r>
          </a:p>
          <a:p>
            <a:r>
              <a:rPr lang="en-US" dirty="0" smtClean="0"/>
              <a:t>TB-02</a:t>
            </a:r>
          </a:p>
          <a:p>
            <a:r>
              <a:rPr lang="en-US" dirty="0" smtClean="0"/>
              <a:t>TB-01 (</a:t>
            </a:r>
            <a:r>
              <a:rPr lang="en-US" dirty="0" err="1" smtClean="0"/>
              <a:t>asli</a:t>
            </a:r>
            <a:r>
              <a:rPr lang="en-US" dirty="0" smtClean="0"/>
              <a:t> )</a:t>
            </a:r>
          </a:p>
          <a:p>
            <a:r>
              <a:rPr lang="en-US" dirty="0" smtClean="0"/>
              <a:t>TB-09 dg </a:t>
            </a:r>
          </a:p>
          <a:p>
            <a:r>
              <a:rPr lang="en-US" dirty="0" err="1" smtClean="0"/>
              <a:t>Buku</a:t>
            </a:r>
            <a:r>
              <a:rPr lang="en-US" dirty="0" smtClean="0"/>
              <a:t> bantu </a:t>
            </a:r>
            <a:r>
              <a:rPr lang="en-US" dirty="0" err="1" smtClean="0"/>
              <a:t>rujukan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Apabila</a:t>
            </a:r>
            <a:r>
              <a:rPr lang="en-US" dirty="0" smtClean="0">
                <a:solidFill>
                  <a:srgbClr val="FF0000"/>
                </a:solidFill>
              </a:rPr>
              <a:t> OAT </a:t>
            </a:r>
            <a:r>
              <a:rPr lang="en-US" dirty="0" err="1" smtClean="0">
                <a:solidFill>
                  <a:srgbClr val="FF0000"/>
                </a:solidFill>
              </a:rPr>
              <a:t>di</a:t>
            </a:r>
            <a:r>
              <a:rPr lang="en-US" dirty="0" smtClean="0">
                <a:solidFill>
                  <a:srgbClr val="FF0000"/>
                </a:solidFill>
              </a:rPr>
              <a:t> DPS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ditambah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Buku</a:t>
            </a:r>
            <a:r>
              <a:rPr lang="en-US" dirty="0" smtClean="0"/>
              <a:t> monitoring </a:t>
            </a:r>
            <a:r>
              <a:rPr lang="en-US" dirty="0" err="1" smtClean="0"/>
              <a:t>pengobatan</a:t>
            </a:r>
            <a:endParaRPr lang="en-US" dirty="0" smtClean="0"/>
          </a:p>
          <a:p>
            <a:r>
              <a:rPr lang="en-US" dirty="0" err="1" smtClean="0"/>
              <a:t>Buku</a:t>
            </a:r>
            <a:r>
              <a:rPr lang="en-US" dirty="0" smtClean="0"/>
              <a:t> bantu </a:t>
            </a:r>
            <a:r>
              <a:rPr lang="en-US" dirty="0" err="1" smtClean="0"/>
              <a:t>mangkir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57600" y="1066800"/>
            <a:ext cx="5486400" cy="6858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 err="1" smtClean="0"/>
              <a:t>Apot</a:t>
            </a:r>
            <a:r>
              <a:rPr lang="id-ID" sz="4400" dirty="0" smtClean="0"/>
              <a:t>e</a:t>
            </a:r>
            <a:r>
              <a:rPr lang="en-US" sz="4400" dirty="0" smtClean="0"/>
              <a:t>k </a:t>
            </a:r>
            <a:r>
              <a:rPr lang="en-US" sz="4400" dirty="0" err="1" smtClean="0"/>
              <a:t>Swasta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1752600"/>
            <a:ext cx="4648200" cy="5105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Penyuluhan</a:t>
            </a:r>
            <a:endParaRPr lang="en-US" dirty="0" smtClean="0"/>
          </a:p>
          <a:p>
            <a:r>
              <a:rPr lang="en-US" dirty="0" smtClean="0"/>
              <a:t>TB 06 </a:t>
            </a:r>
            <a:r>
              <a:rPr lang="en-US" dirty="0" err="1" smtClean="0"/>
              <a:t>bayangan</a:t>
            </a:r>
            <a:endParaRPr lang="en-US" dirty="0" smtClean="0"/>
          </a:p>
          <a:p>
            <a:r>
              <a:rPr lang="en-US" dirty="0" smtClean="0"/>
              <a:t>TB-01 – </a:t>
            </a:r>
            <a:r>
              <a:rPr lang="en-US" dirty="0" err="1" smtClean="0"/>
              <a:t>fotocopy</a:t>
            </a:r>
            <a:endParaRPr lang="en-US" dirty="0" smtClean="0"/>
          </a:p>
          <a:p>
            <a:r>
              <a:rPr lang="en-US" dirty="0" err="1" smtClean="0"/>
              <a:t>Buku</a:t>
            </a:r>
            <a:r>
              <a:rPr lang="en-US" dirty="0" smtClean="0"/>
              <a:t> monitoring </a:t>
            </a:r>
            <a:r>
              <a:rPr lang="en-US" dirty="0" err="1" smtClean="0"/>
              <a:t>pengobatan</a:t>
            </a:r>
            <a:endParaRPr lang="en-US" dirty="0" smtClean="0"/>
          </a:p>
          <a:p>
            <a:pPr lvl="1"/>
            <a:r>
              <a:rPr lang="en-US" sz="2400" dirty="0" err="1" smtClean="0"/>
              <a:t>Pasien</a:t>
            </a:r>
            <a:r>
              <a:rPr lang="en-US" sz="2400" dirty="0" smtClean="0"/>
              <a:t> </a:t>
            </a:r>
            <a:r>
              <a:rPr lang="en-US" sz="2400" dirty="0" err="1" smtClean="0"/>
              <a:t>Dokter</a:t>
            </a:r>
            <a:r>
              <a:rPr lang="en-US" sz="2400" dirty="0" smtClean="0"/>
              <a:t> dg </a:t>
            </a:r>
            <a:r>
              <a:rPr lang="en-US" sz="2400" dirty="0" err="1" smtClean="0"/>
              <a:t>Mou</a:t>
            </a:r>
            <a:endParaRPr lang="en-US" sz="2400" dirty="0" smtClean="0"/>
          </a:p>
          <a:p>
            <a:pPr lvl="1"/>
            <a:r>
              <a:rPr lang="en-US" sz="2400" dirty="0" err="1" smtClean="0"/>
              <a:t>Pasien</a:t>
            </a:r>
            <a:r>
              <a:rPr lang="en-US" sz="2400" dirty="0" smtClean="0"/>
              <a:t> </a:t>
            </a:r>
            <a:r>
              <a:rPr lang="en-US" sz="2400" dirty="0" err="1" smtClean="0"/>
              <a:t>Dokter</a:t>
            </a:r>
            <a:r>
              <a:rPr lang="en-US" sz="2400" dirty="0" smtClean="0"/>
              <a:t>  </a:t>
            </a:r>
            <a:r>
              <a:rPr lang="en-US" sz="2400" dirty="0" err="1" smtClean="0"/>
              <a:t>diluar</a:t>
            </a:r>
            <a:r>
              <a:rPr lang="en-US" sz="2400" dirty="0" smtClean="0"/>
              <a:t> </a:t>
            </a:r>
            <a:r>
              <a:rPr lang="en-US" sz="2400" dirty="0" err="1" smtClean="0"/>
              <a:t>MoU</a:t>
            </a:r>
            <a:endParaRPr lang="en-US" sz="2400" dirty="0" smtClean="0"/>
          </a:p>
          <a:p>
            <a:r>
              <a:rPr lang="en-US" dirty="0" smtClean="0"/>
              <a:t>File R/OAT	</a:t>
            </a:r>
          </a:p>
          <a:p>
            <a:pPr lvl="1"/>
            <a:r>
              <a:rPr lang="en-US" sz="2400" dirty="0" err="1" smtClean="0"/>
              <a:t>Dokter</a:t>
            </a:r>
            <a:r>
              <a:rPr lang="en-US" sz="2400" dirty="0" smtClean="0"/>
              <a:t>  dg </a:t>
            </a:r>
            <a:r>
              <a:rPr lang="en-US" sz="2400" dirty="0" err="1" smtClean="0"/>
              <a:t>MoU</a:t>
            </a:r>
            <a:r>
              <a:rPr lang="en-US" sz="2400" dirty="0" smtClean="0"/>
              <a:t> ( DOTS &amp; </a:t>
            </a:r>
            <a:r>
              <a:rPr lang="en-US" sz="2400" dirty="0" smtClean="0">
                <a:solidFill>
                  <a:srgbClr val="FF0000"/>
                </a:solidFill>
              </a:rPr>
              <a:t>Non DOTS)</a:t>
            </a:r>
          </a:p>
          <a:p>
            <a:pPr lvl="1"/>
            <a:r>
              <a:rPr lang="en-US" sz="2400" dirty="0" err="1" smtClean="0"/>
              <a:t>Dokter</a:t>
            </a:r>
            <a:r>
              <a:rPr lang="en-US" sz="2400" dirty="0" smtClean="0"/>
              <a:t> </a:t>
            </a:r>
            <a:r>
              <a:rPr lang="en-US" sz="2400" dirty="0" err="1" smtClean="0"/>
              <a:t>diluar</a:t>
            </a:r>
            <a:r>
              <a:rPr lang="en-US" sz="2400" dirty="0" smtClean="0"/>
              <a:t> </a:t>
            </a:r>
            <a:r>
              <a:rPr lang="en-US" sz="2400" dirty="0" err="1" smtClean="0"/>
              <a:t>MoU</a:t>
            </a:r>
            <a:r>
              <a:rPr lang="en-US" sz="2400" dirty="0" smtClean="0"/>
              <a:t> (DOTS &amp; Non DOTS )</a:t>
            </a:r>
          </a:p>
          <a:p>
            <a:r>
              <a:rPr lang="en-US" dirty="0" err="1" smtClean="0"/>
              <a:t>Buku</a:t>
            </a:r>
            <a:r>
              <a:rPr lang="en-US" dirty="0" smtClean="0"/>
              <a:t> bantu </a:t>
            </a:r>
            <a:r>
              <a:rPr lang="en-US" dirty="0" err="1" smtClean="0"/>
              <a:t>mangkir</a:t>
            </a:r>
            <a:r>
              <a:rPr lang="en-US" dirty="0" smtClean="0"/>
              <a:t> </a:t>
            </a:r>
          </a:p>
          <a:p>
            <a:pPr lvl="1"/>
            <a:r>
              <a:rPr lang="en-US" sz="2400" dirty="0" smtClean="0"/>
              <a:t>monitoring </a:t>
            </a:r>
            <a:r>
              <a:rPr lang="en-US" sz="2400" dirty="0" err="1" smtClean="0"/>
              <a:t>pengobatan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pelacakan</a:t>
            </a:r>
            <a:endParaRPr lang="en-US" sz="2400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3200" dirty="0" smtClean="0">
                <a:latin typeface="Segoe Print" pitchFamily="2" charset="0"/>
              </a:rPr>
              <a:t>ALUR PELACAKAN PASIEN TB MANGKIR </a:t>
            </a:r>
            <a:r>
              <a:rPr lang="en-US" sz="3200" dirty="0" err="1" smtClean="0">
                <a:latin typeface="Segoe Print" pitchFamily="2" charset="0"/>
              </a:rPr>
              <a:t>dari</a:t>
            </a:r>
            <a:r>
              <a:rPr lang="en-US" sz="3200" dirty="0" smtClean="0">
                <a:latin typeface="Segoe Print" pitchFamily="2" charset="0"/>
              </a:rPr>
              <a:t> </a:t>
            </a:r>
            <a:r>
              <a:rPr lang="en-US" sz="3200" dirty="0" err="1" smtClean="0">
                <a:latin typeface="Segoe Print" pitchFamily="2" charset="0"/>
              </a:rPr>
              <a:t>pasien</a:t>
            </a:r>
            <a:r>
              <a:rPr lang="en-US" sz="3200" dirty="0" smtClean="0">
                <a:latin typeface="Segoe Print" pitchFamily="2" charset="0"/>
              </a:rPr>
              <a:t> DPS yang MENGAMBIL OAT DI APOTEK </a:t>
            </a:r>
            <a:r>
              <a:rPr lang="en-US" sz="3200" dirty="0" err="1" smtClean="0">
                <a:latin typeface="Segoe Print" pitchFamily="2" charset="0"/>
              </a:rPr>
              <a:t>maupun</a:t>
            </a:r>
            <a:r>
              <a:rPr lang="en-US" sz="3200" dirty="0" smtClean="0">
                <a:latin typeface="Segoe Print" pitchFamily="2" charset="0"/>
              </a:rPr>
              <a:t>  DPS </a:t>
            </a:r>
            <a:endParaRPr lang="en-US" sz="3200" dirty="0"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sz="1200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sz="1200" dirty="0" smtClean="0">
                <a:solidFill>
                  <a:srgbClr val="00B050"/>
                </a:solidFill>
              </a:rPr>
              <a:t>                                                   </a:t>
            </a:r>
            <a:endParaRPr lang="en-US" sz="1200" dirty="0" smtClean="0">
              <a:solidFill>
                <a:srgbClr val="FF0000"/>
              </a:solidFill>
            </a:endParaRPr>
          </a:p>
          <a:p>
            <a:endParaRPr lang="en-US" sz="1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                                                                                                       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 flipV="1">
            <a:off x="2057400" y="2514600"/>
            <a:ext cx="4648200" cy="12954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685800" y="2743200"/>
            <a:ext cx="1524000" cy="11430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2209800" y="5181600"/>
            <a:ext cx="4343400" cy="158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dash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 flipH="1" flipV="1">
            <a:off x="7619206" y="3657600"/>
            <a:ext cx="762794" cy="79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962400"/>
            <a:ext cx="1219200" cy="1828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 bwMode="auto">
          <a:xfrm>
            <a:off x="304800" y="5943600"/>
            <a:ext cx="17526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latin typeface="Verdana" pitchFamily="34" charset="0"/>
              </a:rPr>
              <a:t>DPS/</a:t>
            </a:r>
            <a:r>
              <a:rPr lang="en-US" b="1" dirty="0" err="1" smtClean="0">
                <a:latin typeface="Verdana" pitchFamily="34" charset="0"/>
              </a:rPr>
              <a:t>Klinik</a:t>
            </a:r>
            <a:endParaRPr lang="en-US" b="1" dirty="0" smtClean="0">
              <a:latin typeface="Verdana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04800" y="6400800"/>
            <a:ext cx="17526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 TB-01 (</a:t>
            </a:r>
            <a:r>
              <a:rPr lang="en-US" b="1" dirty="0" err="1" smtClean="0">
                <a:solidFill>
                  <a:srgbClr val="FF0000"/>
                </a:solidFill>
              </a:rPr>
              <a:t>asli</a:t>
            </a:r>
            <a:r>
              <a:rPr lang="en-US" b="1" dirty="0" smtClean="0">
                <a:solidFill>
                  <a:srgbClr val="FF0000"/>
                </a:solidFill>
              </a:rPr>
              <a:t> ) 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629400" y="5867400"/>
            <a:ext cx="2514600" cy="609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Buku</a:t>
            </a:r>
            <a:r>
              <a:rPr lang="en-US" sz="2000" b="1" dirty="0" smtClean="0">
                <a:solidFill>
                  <a:srgbClr val="FF0000"/>
                </a:solidFill>
              </a:rPr>
              <a:t> monitoring </a:t>
            </a:r>
            <a:r>
              <a:rPr lang="en-US" sz="2000" b="1" dirty="0" err="1" smtClean="0">
                <a:solidFill>
                  <a:srgbClr val="FF0000"/>
                </a:solidFill>
              </a:rPr>
              <a:t>pengobatan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629400" y="6477000"/>
            <a:ext cx="2514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TB-01 – </a:t>
            </a:r>
            <a:r>
              <a:rPr lang="en-US" sz="2000" b="1" dirty="0" err="1" smtClean="0">
                <a:solidFill>
                  <a:srgbClr val="FF0000"/>
                </a:solidFill>
              </a:rPr>
              <a:t>fotocopy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514600" y="3886200"/>
            <a:ext cx="2133600" cy="990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/>
              <a:t>Koordinasi</a:t>
            </a:r>
            <a:r>
              <a:rPr lang="en-US" b="1" dirty="0" smtClean="0"/>
              <a:t> </a:t>
            </a:r>
            <a:r>
              <a:rPr lang="en-US" b="1" dirty="0" err="1" smtClean="0"/>
              <a:t>ttg</a:t>
            </a:r>
            <a:r>
              <a:rPr lang="en-US" b="1" dirty="0" smtClean="0"/>
              <a:t> </a:t>
            </a:r>
            <a:r>
              <a:rPr lang="en-US" b="1" dirty="0" err="1" smtClean="0"/>
              <a:t>paien</a:t>
            </a:r>
            <a:r>
              <a:rPr lang="en-US" b="1" dirty="0" smtClean="0"/>
              <a:t> </a:t>
            </a:r>
            <a:r>
              <a:rPr lang="en-US" b="1" dirty="0" err="1" smtClean="0"/>
              <a:t>mangkir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hasil</a:t>
            </a:r>
            <a:r>
              <a:rPr lang="en-US" b="1" dirty="0" smtClean="0"/>
              <a:t> </a:t>
            </a:r>
            <a:r>
              <a:rPr lang="en-US" b="1" dirty="0" err="1" smtClean="0"/>
              <a:t>pelacakan</a:t>
            </a:r>
            <a:endParaRPr lang="en-US" b="1" dirty="0" smtClean="0"/>
          </a:p>
        </p:txBody>
      </p:sp>
      <p:sp>
        <p:nvSpPr>
          <p:cNvPr id="23" name="Rectangle 22"/>
          <p:cNvSpPr/>
          <p:nvPr/>
        </p:nvSpPr>
        <p:spPr bwMode="auto">
          <a:xfrm>
            <a:off x="5638800" y="3200400"/>
            <a:ext cx="9144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 TB-0</a:t>
            </a:r>
            <a:r>
              <a:rPr lang="id-ID" b="1" dirty="0" smtClean="0">
                <a:solidFill>
                  <a:srgbClr val="FF0000"/>
                </a:solidFill>
              </a:rPr>
              <a:t>2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629400" y="5486400"/>
            <a:ext cx="2514600" cy="3810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latin typeface="Verdana" pitchFamily="34" charset="0"/>
              </a:rPr>
              <a:t>Apotek</a:t>
            </a:r>
            <a:r>
              <a:rPr lang="en-US" sz="2400" dirty="0" smtClean="0">
                <a:latin typeface="Verdana" pitchFamily="34" charset="0"/>
              </a:rPr>
              <a:t> </a:t>
            </a:r>
            <a:r>
              <a:rPr lang="en-US" sz="2400" dirty="0" err="1" smtClean="0">
                <a:latin typeface="Verdana" pitchFamily="34" charset="0"/>
              </a:rPr>
              <a:t>Swasta</a:t>
            </a:r>
            <a:endParaRPr lang="en-US" sz="2400" dirty="0" smtClean="0">
              <a:latin typeface="Verdana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32" name="Picture 22" descr="C:\Users\Ahaditomo\AppData\Local\Microsoft\Windows\Temporary Internet Files\Content.IE5\OLPMSR2T\MP90040675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038600"/>
            <a:ext cx="2514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Group 33"/>
          <p:cNvGrpSpPr/>
          <p:nvPr/>
        </p:nvGrpSpPr>
        <p:grpSpPr>
          <a:xfrm>
            <a:off x="6934200" y="1752600"/>
            <a:ext cx="2209800" cy="1437585"/>
            <a:chOff x="4261549" y="2178050"/>
            <a:chExt cx="1676399" cy="2047185"/>
          </a:xfrm>
        </p:grpSpPr>
        <p:grpSp>
          <p:nvGrpSpPr>
            <p:cNvPr id="35" name="Group 36"/>
            <p:cNvGrpSpPr/>
            <p:nvPr/>
          </p:nvGrpSpPr>
          <p:grpSpPr>
            <a:xfrm>
              <a:off x="4371973" y="2178050"/>
              <a:ext cx="1463508" cy="1333502"/>
              <a:chOff x="4371975" y="2178048"/>
              <a:chExt cx="1981273" cy="1755255"/>
            </a:xfrm>
          </p:grpSpPr>
          <p:grpSp>
            <p:nvGrpSpPr>
              <p:cNvPr id="37" name="Group 19"/>
              <p:cNvGrpSpPr/>
              <p:nvPr/>
            </p:nvGrpSpPr>
            <p:grpSpPr>
              <a:xfrm>
                <a:off x="4371975" y="2197098"/>
                <a:ext cx="1103688" cy="1314452"/>
                <a:chOff x="4371975" y="2197098"/>
                <a:chExt cx="1103688" cy="1314452"/>
              </a:xfrm>
            </p:grpSpPr>
            <p:grpSp>
              <p:nvGrpSpPr>
                <p:cNvPr id="52" name="Group 21"/>
                <p:cNvGrpSpPr>
                  <a:grpSpLocks/>
                </p:cNvGrpSpPr>
                <p:nvPr/>
              </p:nvGrpSpPr>
              <p:grpSpPr bwMode="auto">
                <a:xfrm>
                  <a:off x="4371975" y="2197098"/>
                  <a:ext cx="701675" cy="1295399"/>
                  <a:chOff x="2111" y="2247"/>
                  <a:chExt cx="592" cy="1034"/>
                </a:xfrm>
              </p:grpSpPr>
              <p:sp>
                <p:nvSpPr>
                  <p:cNvPr id="56" name="Freeform 22"/>
                  <p:cNvSpPr>
                    <a:spLocks/>
                  </p:cNvSpPr>
                  <p:nvPr/>
                </p:nvSpPr>
                <p:spPr bwMode="gray">
                  <a:xfrm>
                    <a:off x="2111" y="2449"/>
                    <a:ext cx="592" cy="832"/>
                  </a:xfrm>
                  <a:custGeom>
                    <a:avLst/>
                    <a:gdLst/>
                    <a:ahLst/>
                    <a:cxnLst>
                      <a:cxn ang="0">
                        <a:pos x="168" y="1"/>
                      </a:cxn>
                      <a:cxn ang="0">
                        <a:pos x="148" y="33"/>
                      </a:cxn>
                      <a:cxn ang="0">
                        <a:pos x="127" y="1"/>
                      </a:cxn>
                      <a:cxn ang="0">
                        <a:pos x="70" y="17"/>
                      </a:cxn>
                      <a:cxn ang="0">
                        <a:pos x="1" y="174"/>
                      </a:cxn>
                      <a:cxn ang="0">
                        <a:pos x="36" y="213"/>
                      </a:cxn>
                      <a:cxn ang="0">
                        <a:pos x="86" y="57"/>
                      </a:cxn>
                      <a:cxn ang="0">
                        <a:pos x="14" y="411"/>
                      </a:cxn>
                      <a:cxn ang="0">
                        <a:pos x="34" y="466"/>
                      </a:cxn>
                      <a:cxn ang="0">
                        <a:pos x="133" y="440"/>
                      </a:cxn>
                      <a:cxn ang="0">
                        <a:pos x="147" y="232"/>
                      </a:cxn>
                      <a:cxn ang="0">
                        <a:pos x="169" y="439"/>
                      </a:cxn>
                      <a:cxn ang="0">
                        <a:pos x="262" y="468"/>
                      </a:cxn>
                      <a:cxn ang="0">
                        <a:pos x="282" y="407"/>
                      </a:cxn>
                      <a:cxn ang="0">
                        <a:pos x="210" y="57"/>
                      </a:cxn>
                      <a:cxn ang="0">
                        <a:pos x="230" y="135"/>
                      </a:cxn>
                      <a:cxn ang="0">
                        <a:pos x="281" y="236"/>
                      </a:cxn>
                      <a:cxn ang="0">
                        <a:pos x="295" y="162"/>
                      </a:cxn>
                      <a:cxn ang="0">
                        <a:pos x="216" y="8"/>
                      </a:cxn>
                      <a:cxn ang="0">
                        <a:pos x="168" y="1"/>
                      </a:cxn>
                    </a:cxnLst>
                    <a:rect l="0" t="0" r="r" b="b"/>
                    <a:pathLst>
                      <a:path w="320" h="479">
                        <a:moveTo>
                          <a:pt x="168" y="1"/>
                        </a:moveTo>
                        <a:cubicBezTo>
                          <a:pt x="165" y="15"/>
                          <a:pt x="154" y="34"/>
                          <a:pt x="148" y="33"/>
                        </a:cubicBezTo>
                        <a:cubicBezTo>
                          <a:pt x="141" y="33"/>
                          <a:pt x="133" y="15"/>
                          <a:pt x="127" y="1"/>
                        </a:cubicBezTo>
                        <a:cubicBezTo>
                          <a:pt x="105" y="0"/>
                          <a:pt x="88" y="5"/>
                          <a:pt x="70" y="17"/>
                        </a:cubicBezTo>
                        <a:cubicBezTo>
                          <a:pt x="57" y="32"/>
                          <a:pt x="0" y="165"/>
                          <a:pt x="1" y="174"/>
                        </a:cubicBezTo>
                        <a:cubicBezTo>
                          <a:pt x="1" y="183"/>
                          <a:pt x="3" y="212"/>
                          <a:pt x="36" y="213"/>
                        </a:cubicBezTo>
                        <a:cubicBezTo>
                          <a:pt x="63" y="197"/>
                          <a:pt x="86" y="57"/>
                          <a:pt x="86" y="57"/>
                        </a:cubicBezTo>
                        <a:cubicBezTo>
                          <a:pt x="79" y="92"/>
                          <a:pt x="14" y="411"/>
                          <a:pt x="14" y="411"/>
                        </a:cubicBezTo>
                        <a:cubicBezTo>
                          <a:pt x="9" y="452"/>
                          <a:pt x="24" y="464"/>
                          <a:pt x="34" y="466"/>
                        </a:cubicBezTo>
                        <a:cubicBezTo>
                          <a:pt x="55" y="471"/>
                          <a:pt x="114" y="479"/>
                          <a:pt x="133" y="440"/>
                        </a:cubicBezTo>
                        <a:cubicBezTo>
                          <a:pt x="152" y="401"/>
                          <a:pt x="141" y="232"/>
                          <a:pt x="147" y="232"/>
                        </a:cubicBezTo>
                        <a:cubicBezTo>
                          <a:pt x="153" y="232"/>
                          <a:pt x="150" y="400"/>
                          <a:pt x="169" y="439"/>
                        </a:cubicBezTo>
                        <a:cubicBezTo>
                          <a:pt x="188" y="478"/>
                          <a:pt x="243" y="473"/>
                          <a:pt x="262" y="468"/>
                        </a:cubicBezTo>
                        <a:cubicBezTo>
                          <a:pt x="272" y="462"/>
                          <a:pt x="292" y="459"/>
                          <a:pt x="282" y="407"/>
                        </a:cubicBezTo>
                        <a:lnTo>
                          <a:pt x="210" y="57"/>
                        </a:lnTo>
                        <a:cubicBezTo>
                          <a:pt x="201" y="12"/>
                          <a:pt x="218" y="105"/>
                          <a:pt x="230" y="135"/>
                        </a:cubicBezTo>
                        <a:cubicBezTo>
                          <a:pt x="242" y="165"/>
                          <a:pt x="242" y="254"/>
                          <a:pt x="281" y="236"/>
                        </a:cubicBezTo>
                        <a:cubicBezTo>
                          <a:pt x="320" y="218"/>
                          <a:pt x="299" y="180"/>
                          <a:pt x="295" y="162"/>
                        </a:cubicBezTo>
                        <a:cubicBezTo>
                          <a:pt x="288" y="150"/>
                          <a:pt x="237" y="17"/>
                          <a:pt x="216" y="8"/>
                        </a:cubicBezTo>
                        <a:cubicBezTo>
                          <a:pt x="183" y="0"/>
                          <a:pt x="168" y="1"/>
                          <a:pt x="168" y="1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99CC">
                          <a:gamma/>
                          <a:shade val="76078"/>
                          <a:invGamma/>
                        </a:srgbClr>
                      </a:gs>
                      <a:gs pos="100000">
                        <a:srgbClr val="0099CC"/>
                      </a:gs>
                    </a:gsLst>
                    <a:lin ang="18900000" scaled="1"/>
                  </a:gradFill>
                  <a:ln w="19050" cmpd="sng">
                    <a:noFill/>
                    <a:round/>
                    <a:headEnd/>
                    <a:tailEnd/>
                  </a:ln>
                  <a:effectLst/>
                  <a:scene3d>
                    <a:camera prst="legacyPerspectiveTopRight"/>
                    <a:lightRig rig="legacyNormal2" dir="t"/>
                  </a:scene3d>
                  <a:sp3d extrusionH="430200" prstMaterial="legacyMetal">
                    <a:bevelT w="13500" h="13500" prst="angle"/>
                    <a:bevelB w="13500" h="13500" prst="angle"/>
                    <a:extrusionClr>
                      <a:srgbClr val="0099CC"/>
                    </a:extrusionClr>
                  </a:sp3d>
                </p:spPr>
                <p:txBody>
                  <a:bodyPr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Oval 23"/>
                  <p:cNvSpPr>
                    <a:spLocks noChangeArrowheads="1"/>
                  </p:cNvSpPr>
                  <p:nvPr/>
                </p:nvSpPr>
                <p:spPr bwMode="gray">
                  <a:xfrm flipH="1">
                    <a:off x="2286" y="2247"/>
                    <a:ext cx="199" cy="21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0099CC">
                          <a:gamma/>
                          <a:shade val="76078"/>
                          <a:invGamma/>
                        </a:srgbClr>
                      </a:gs>
                      <a:gs pos="100000">
                        <a:srgbClr val="0099CC"/>
                      </a:gs>
                    </a:gsLst>
                    <a:lin ang="18900000" scaled="1"/>
                  </a:gradFill>
                  <a:ln w="19050">
                    <a:noFill/>
                    <a:round/>
                    <a:headEnd/>
                    <a:tailEnd/>
                  </a:ln>
                  <a:effectLst/>
                  <a:scene3d>
                    <a:camera prst="legacyPerspectiveTopRight"/>
                    <a:lightRig rig="legacyNormal2" dir="t"/>
                  </a:scene3d>
                  <a:sp3d extrusionH="430200" prstMaterial="legacyMetal">
                    <a:bevelT w="13500" h="13500" prst="angle"/>
                    <a:bevelB w="13500" h="13500" prst="angle"/>
                    <a:extrusionClr>
                      <a:srgbClr val="0099CC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3" name="Group 24"/>
                <p:cNvGrpSpPr>
                  <a:grpSpLocks/>
                </p:cNvGrpSpPr>
                <p:nvPr/>
              </p:nvGrpSpPr>
              <p:grpSpPr bwMode="auto">
                <a:xfrm>
                  <a:off x="4815263" y="2197100"/>
                  <a:ext cx="660400" cy="1314450"/>
                  <a:chOff x="4466" y="2053"/>
                  <a:chExt cx="590" cy="1177"/>
                </a:xfrm>
              </p:grpSpPr>
              <p:sp>
                <p:nvSpPr>
                  <p:cNvPr id="54" name="Freeform 25"/>
                  <p:cNvSpPr>
                    <a:spLocks/>
                  </p:cNvSpPr>
                  <p:nvPr/>
                </p:nvSpPr>
                <p:spPr bwMode="gray">
                  <a:xfrm>
                    <a:off x="4466" y="2259"/>
                    <a:ext cx="590" cy="971"/>
                  </a:xfrm>
                  <a:custGeom>
                    <a:avLst/>
                    <a:gdLst/>
                    <a:ahLst/>
                    <a:cxnLst>
                      <a:cxn ang="0">
                        <a:pos x="284" y="59"/>
                      </a:cxn>
                      <a:cxn ang="0">
                        <a:pos x="364" y="7"/>
                      </a:cxn>
                      <a:cxn ang="0">
                        <a:pos x="446" y="52"/>
                      </a:cxn>
                      <a:cxn ang="0">
                        <a:pos x="512" y="216"/>
                      </a:cxn>
                      <a:cxn ang="0">
                        <a:pos x="532" y="417"/>
                      </a:cxn>
                      <a:cxn ang="0">
                        <a:pos x="450" y="305"/>
                      </a:cxn>
                      <a:cxn ang="0">
                        <a:pos x="398" y="118"/>
                      </a:cxn>
                      <a:cxn ang="0">
                        <a:pos x="490" y="497"/>
                      </a:cxn>
                      <a:cxn ang="0">
                        <a:pos x="388" y="531"/>
                      </a:cxn>
                      <a:cxn ang="0">
                        <a:pos x="412" y="817"/>
                      </a:cxn>
                      <a:cxn ang="0">
                        <a:pos x="366" y="967"/>
                      </a:cxn>
                      <a:cxn ang="0">
                        <a:pos x="308" y="832"/>
                      </a:cxn>
                      <a:cxn ang="0">
                        <a:pos x="290" y="549"/>
                      </a:cxn>
                      <a:cxn ang="0">
                        <a:pos x="264" y="801"/>
                      </a:cxn>
                      <a:cxn ang="0">
                        <a:pos x="189" y="962"/>
                      </a:cxn>
                      <a:cxn ang="0">
                        <a:pos x="151" y="804"/>
                      </a:cxn>
                      <a:cxn ang="0">
                        <a:pos x="184" y="525"/>
                      </a:cxn>
                      <a:cxn ang="0">
                        <a:pos x="84" y="505"/>
                      </a:cxn>
                      <a:cxn ang="0">
                        <a:pos x="170" y="118"/>
                      </a:cxn>
                      <a:cxn ang="0">
                        <a:pos x="86" y="401"/>
                      </a:cxn>
                      <a:cxn ang="0">
                        <a:pos x="24" y="303"/>
                      </a:cxn>
                      <a:cxn ang="0">
                        <a:pos x="140" y="39"/>
                      </a:cxn>
                      <a:cxn ang="0">
                        <a:pos x="212" y="13"/>
                      </a:cxn>
                      <a:cxn ang="0">
                        <a:pos x="284" y="59"/>
                      </a:cxn>
                    </a:cxnLst>
                    <a:rect l="0" t="0" r="r" b="b"/>
                    <a:pathLst>
                      <a:path w="590" h="971">
                        <a:moveTo>
                          <a:pt x="284" y="59"/>
                        </a:moveTo>
                        <a:cubicBezTo>
                          <a:pt x="326" y="59"/>
                          <a:pt x="352" y="37"/>
                          <a:pt x="364" y="7"/>
                        </a:cubicBezTo>
                        <a:cubicBezTo>
                          <a:pt x="390" y="2"/>
                          <a:pt x="418" y="17"/>
                          <a:pt x="446" y="52"/>
                        </a:cubicBezTo>
                        <a:cubicBezTo>
                          <a:pt x="470" y="87"/>
                          <a:pt x="498" y="155"/>
                          <a:pt x="512" y="216"/>
                        </a:cubicBezTo>
                        <a:cubicBezTo>
                          <a:pt x="528" y="274"/>
                          <a:pt x="590" y="404"/>
                          <a:pt x="532" y="417"/>
                        </a:cubicBezTo>
                        <a:cubicBezTo>
                          <a:pt x="476" y="430"/>
                          <a:pt x="462" y="364"/>
                          <a:pt x="450" y="305"/>
                        </a:cubicBezTo>
                        <a:cubicBezTo>
                          <a:pt x="430" y="227"/>
                          <a:pt x="398" y="118"/>
                          <a:pt x="398" y="118"/>
                        </a:cubicBezTo>
                        <a:cubicBezTo>
                          <a:pt x="405" y="150"/>
                          <a:pt x="492" y="428"/>
                          <a:pt x="490" y="497"/>
                        </a:cubicBezTo>
                        <a:cubicBezTo>
                          <a:pt x="428" y="523"/>
                          <a:pt x="442" y="516"/>
                          <a:pt x="388" y="531"/>
                        </a:cubicBezTo>
                        <a:cubicBezTo>
                          <a:pt x="394" y="620"/>
                          <a:pt x="405" y="737"/>
                          <a:pt x="412" y="817"/>
                        </a:cubicBezTo>
                        <a:cubicBezTo>
                          <a:pt x="414" y="865"/>
                          <a:pt x="438" y="963"/>
                          <a:pt x="366" y="967"/>
                        </a:cubicBezTo>
                        <a:cubicBezTo>
                          <a:pt x="294" y="971"/>
                          <a:pt x="318" y="915"/>
                          <a:pt x="308" y="832"/>
                        </a:cubicBezTo>
                        <a:lnTo>
                          <a:pt x="290" y="549"/>
                        </a:lnTo>
                        <a:lnTo>
                          <a:pt x="264" y="801"/>
                        </a:lnTo>
                        <a:cubicBezTo>
                          <a:pt x="250" y="879"/>
                          <a:pt x="256" y="960"/>
                          <a:pt x="189" y="962"/>
                        </a:cubicBezTo>
                        <a:cubicBezTo>
                          <a:pt x="122" y="964"/>
                          <a:pt x="149" y="840"/>
                          <a:pt x="151" y="804"/>
                        </a:cubicBezTo>
                        <a:cubicBezTo>
                          <a:pt x="153" y="768"/>
                          <a:pt x="184" y="579"/>
                          <a:pt x="184" y="525"/>
                        </a:cubicBezTo>
                        <a:cubicBezTo>
                          <a:pt x="134" y="515"/>
                          <a:pt x="84" y="505"/>
                          <a:pt x="84" y="505"/>
                        </a:cubicBezTo>
                        <a:lnTo>
                          <a:pt x="170" y="118"/>
                        </a:lnTo>
                        <a:cubicBezTo>
                          <a:pt x="170" y="101"/>
                          <a:pt x="110" y="370"/>
                          <a:pt x="86" y="401"/>
                        </a:cubicBezTo>
                        <a:cubicBezTo>
                          <a:pt x="62" y="433"/>
                          <a:pt x="0" y="397"/>
                          <a:pt x="24" y="303"/>
                        </a:cubicBezTo>
                        <a:cubicBezTo>
                          <a:pt x="34" y="263"/>
                          <a:pt x="124" y="55"/>
                          <a:pt x="140" y="39"/>
                        </a:cubicBezTo>
                        <a:cubicBezTo>
                          <a:pt x="156" y="23"/>
                          <a:pt x="160" y="0"/>
                          <a:pt x="212" y="13"/>
                        </a:cubicBezTo>
                        <a:cubicBezTo>
                          <a:pt x="238" y="41"/>
                          <a:pt x="242" y="59"/>
                          <a:pt x="284" y="59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F0B5B4"/>
                      </a:gs>
                      <a:gs pos="100000">
                        <a:srgbClr val="F0B5B4">
                          <a:gamma/>
                          <a:tint val="53725"/>
                          <a:invGamma/>
                        </a:srgbClr>
                      </a:gs>
                    </a:gsLst>
                    <a:lin ang="18900000" scaled="1"/>
                  </a:gradFill>
                  <a:ln w="19050" cmpd="sng">
                    <a:noFill/>
                    <a:round/>
                    <a:headEnd/>
                    <a:tailEnd/>
                  </a:ln>
                  <a:effectLst/>
                  <a:scene3d>
                    <a:camera prst="legacyObliqueTopRight"/>
                    <a:lightRig rig="legacyNormal3" dir="b"/>
                  </a:scene3d>
                  <a:sp3d extrusionH="176200" prstMaterial="legacyMetal">
                    <a:bevelT w="13500" h="13500" prst="angle"/>
                    <a:bevelB w="13500" h="13500" prst="angle"/>
                    <a:extrusionClr>
                      <a:srgbClr val="F0B5B4"/>
                    </a:extrusionClr>
                  </a:sp3d>
                </p:spPr>
                <p:txBody>
                  <a:bodyPr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Oval 26"/>
                  <p:cNvSpPr>
                    <a:spLocks noChangeArrowheads="1"/>
                  </p:cNvSpPr>
                  <p:nvPr/>
                </p:nvSpPr>
                <p:spPr bwMode="gray">
                  <a:xfrm>
                    <a:off x="4641" y="2053"/>
                    <a:ext cx="213" cy="225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0B5B4"/>
                      </a:gs>
                      <a:gs pos="100000">
                        <a:srgbClr val="F0B5B4">
                          <a:gamma/>
                          <a:tint val="53725"/>
                          <a:invGamma/>
                        </a:srgbClr>
                      </a:gs>
                    </a:gsLst>
                    <a:lin ang="18900000" scaled="1"/>
                  </a:gradFill>
                  <a:ln w="19050">
                    <a:noFill/>
                    <a:round/>
                    <a:headEnd/>
                    <a:tailEnd/>
                  </a:ln>
                  <a:effectLst/>
                  <a:scene3d>
                    <a:camera prst="legacyObliqueTopRight"/>
                    <a:lightRig rig="legacyNormal3" dir="b"/>
                  </a:scene3d>
                  <a:sp3d extrusionH="176200" prstMaterial="legacyMetal">
                    <a:bevelT w="13500" h="13500" prst="angle"/>
                    <a:bevelB w="13500" h="13500" prst="angle"/>
                    <a:extrusionClr>
                      <a:srgbClr val="F0B5B4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8" name="Group 34"/>
              <p:cNvGrpSpPr/>
              <p:nvPr/>
            </p:nvGrpSpPr>
            <p:grpSpPr>
              <a:xfrm>
                <a:off x="5249560" y="2178048"/>
                <a:ext cx="1103688" cy="1314452"/>
                <a:chOff x="5249560" y="2178048"/>
                <a:chExt cx="1103688" cy="1314452"/>
              </a:xfrm>
            </p:grpSpPr>
            <p:grpSp>
              <p:nvGrpSpPr>
                <p:cNvPr id="46" name="Group 21"/>
                <p:cNvGrpSpPr>
                  <a:grpSpLocks/>
                </p:cNvGrpSpPr>
                <p:nvPr/>
              </p:nvGrpSpPr>
              <p:grpSpPr bwMode="auto">
                <a:xfrm>
                  <a:off x="5249560" y="2178048"/>
                  <a:ext cx="701675" cy="1295399"/>
                  <a:chOff x="2111" y="2247"/>
                  <a:chExt cx="592" cy="1034"/>
                </a:xfrm>
                <a:solidFill>
                  <a:schemeClr val="accent5">
                    <a:lumMod val="60000"/>
                    <a:lumOff val="40000"/>
                  </a:schemeClr>
                </a:solidFill>
              </p:grpSpPr>
              <p:sp>
                <p:nvSpPr>
                  <p:cNvPr id="50" name="Freeform 22"/>
                  <p:cNvSpPr>
                    <a:spLocks/>
                  </p:cNvSpPr>
                  <p:nvPr/>
                </p:nvSpPr>
                <p:spPr bwMode="gray">
                  <a:xfrm>
                    <a:off x="2111" y="2449"/>
                    <a:ext cx="592" cy="832"/>
                  </a:xfrm>
                  <a:custGeom>
                    <a:avLst/>
                    <a:gdLst/>
                    <a:ahLst/>
                    <a:cxnLst>
                      <a:cxn ang="0">
                        <a:pos x="168" y="1"/>
                      </a:cxn>
                      <a:cxn ang="0">
                        <a:pos x="148" y="33"/>
                      </a:cxn>
                      <a:cxn ang="0">
                        <a:pos x="127" y="1"/>
                      </a:cxn>
                      <a:cxn ang="0">
                        <a:pos x="70" y="17"/>
                      </a:cxn>
                      <a:cxn ang="0">
                        <a:pos x="1" y="174"/>
                      </a:cxn>
                      <a:cxn ang="0">
                        <a:pos x="36" y="213"/>
                      </a:cxn>
                      <a:cxn ang="0">
                        <a:pos x="86" y="57"/>
                      </a:cxn>
                      <a:cxn ang="0">
                        <a:pos x="14" y="411"/>
                      </a:cxn>
                      <a:cxn ang="0">
                        <a:pos x="34" y="466"/>
                      </a:cxn>
                      <a:cxn ang="0">
                        <a:pos x="133" y="440"/>
                      </a:cxn>
                      <a:cxn ang="0">
                        <a:pos x="147" y="232"/>
                      </a:cxn>
                      <a:cxn ang="0">
                        <a:pos x="169" y="439"/>
                      </a:cxn>
                      <a:cxn ang="0">
                        <a:pos x="262" y="468"/>
                      </a:cxn>
                      <a:cxn ang="0">
                        <a:pos x="282" y="407"/>
                      </a:cxn>
                      <a:cxn ang="0">
                        <a:pos x="210" y="57"/>
                      </a:cxn>
                      <a:cxn ang="0">
                        <a:pos x="230" y="135"/>
                      </a:cxn>
                      <a:cxn ang="0">
                        <a:pos x="281" y="236"/>
                      </a:cxn>
                      <a:cxn ang="0">
                        <a:pos x="295" y="162"/>
                      </a:cxn>
                      <a:cxn ang="0">
                        <a:pos x="216" y="8"/>
                      </a:cxn>
                      <a:cxn ang="0">
                        <a:pos x="168" y="1"/>
                      </a:cxn>
                    </a:cxnLst>
                    <a:rect l="0" t="0" r="r" b="b"/>
                    <a:pathLst>
                      <a:path w="320" h="479">
                        <a:moveTo>
                          <a:pt x="168" y="1"/>
                        </a:moveTo>
                        <a:cubicBezTo>
                          <a:pt x="165" y="15"/>
                          <a:pt x="154" y="34"/>
                          <a:pt x="148" y="33"/>
                        </a:cubicBezTo>
                        <a:cubicBezTo>
                          <a:pt x="141" y="33"/>
                          <a:pt x="133" y="15"/>
                          <a:pt x="127" y="1"/>
                        </a:cubicBezTo>
                        <a:cubicBezTo>
                          <a:pt x="105" y="0"/>
                          <a:pt x="88" y="5"/>
                          <a:pt x="70" y="17"/>
                        </a:cubicBezTo>
                        <a:cubicBezTo>
                          <a:pt x="57" y="32"/>
                          <a:pt x="0" y="165"/>
                          <a:pt x="1" y="174"/>
                        </a:cubicBezTo>
                        <a:cubicBezTo>
                          <a:pt x="1" y="183"/>
                          <a:pt x="3" y="212"/>
                          <a:pt x="36" y="213"/>
                        </a:cubicBezTo>
                        <a:cubicBezTo>
                          <a:pt x="63" y="197"/>
                          <a:pt x="86" y="57"/>
                          <a:pt x="86" y="57"/>
                        </a:cubicBezTo>
                        <a:cubicBezTo>
                          <a:pt x="79" y="92"/>
                          <a:pt x="14" y="411"/>
                          <a:pt x="14" y="411"/>
                        </a:cubicBezTo>
                        <a:cubicBezTo>
                          <a:pt x="9" y="452"/>
                          <a:pt x="24" y="464"/>
                          <a:pt x="34" y="466"/>
                        </a:cubicBezTo>
                        <a:cubicBezTo>
                          <a:pt x="55" y="471"/>
                          <a:pt x="114" y="479"/>
                          <a:pt x="133" y="440"/>
                        </a:cubicBezTo>
                        <a:cubicBezTo>
                          <a:pt x="152" y="401"/>
                          <a:pt x="141" y="232"/>
                          <a:pt x="147" y="232"/>
                        </a:cubicBezTo>
                        <a:cubicBezTo>
                          <a:pt x="153" y="232"/>
                          <a:pt x="150" y="400"/>
                          <a:pt x="169" y="439"/>
                        </a:cubicBezTo>
                        <a:cubicBezTo>
                          <a:pt x="188" y="478"/>
                          <a:pt x="243" y="473"/>
                          <a:pt x="262" y="468"/>
                        </a:cubicBezTo>
                        <a:cubicBezTo>
                          <a:pt x="272" y="462"/>
                          <a:pt x="292" y="459"/>
                          <a:pt x="282" y="407"/>
                        </a:cubicBezTo>
                        <a:lnTo>
                          <a:pt x="210" y="57"/>
                        </a:lnTo>
                        <a:cubicBezTo>
                          <a:pt x="201" y="12"/>
                          <a:pt x="218" y="105"/>
                          <a:pt x="230" y="135"/>
                        </a:cubicBezTo>
                        <a:cubicBezTo>
                          <a:pt x="242" y="165"/>
                          <a:pt x="242" y="254"/>
                          <a:pt x="281" y="236"/>
                        </a:cubicBezTo>
                        <a:cubicBezTo>
                          <a:pt x="320" y="218"/>
                          <a:pt x="299" y="180"/>
                          <a:pt x="295" y="162"/>
                        </a:cubicBezTo>
                        <a:cubicBezTo>
                          <a:pt x="288" y="150"/>
                          <a:pt x="237" y="17"/>
                          <a:pt x="216" y="8"/>
                        </a:cubicBezTo>
                        <a:cubicBezTo>
                          <a:pt x="183" y="0"/>
                          <a:pt x="168" y="1"/>
                          <a:pt x="168" y="1"/>
                        </a:cubicBezTo>
                        <a:close/>
                      </a:path>
                    </a:pathLst>
                  </a:custGeom>
                  <a:grpFill/>
                  <a:ln w="19050" cmpd="sng">
                    <a:noFill/>
                    <a:round/>
                    <a:headEnd/>
                    <a:tailEnd/>
                  </a:ln>
                  <a:effectLst/>
                  <a:scene3d>
                    <a:camera prst="legacyPerspectiveTopRight"/>
                    <a:lightRig rig="legacyNormal2" dir="t"/>
                  </a:scene3d>
                  <a:sp3d extrusionH="430200" prstMaterial="legacyMetal">
                    <a:bevelT w="13500" h="13500" prst="angle"/>
                    <a:bevelB w="13500" h="13500" prst="angle"/>
                    <a:extrusionClr>
                      <a:srgbClr val="0099CC"/>
                    </a:extrusionClr>
                  </a:sp3d>
                </p:spPr>
                <p:txBody>
                  <a:bodyPr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Oval 23"/>
                  <p:cNvSpPr>
                    <a:spLocks noChangeArrowheads="1"/>
                  </p:cNvSpPr>
                  <p:nvPr/>
                </p:nvSpPr>
                <p:spPr bwMode="gray">
                  <a:xfrm flipH="1">
                    <a:off x="2286" y="2247"/>
                    <a:ext cx="199" cy="215"/>
                  </a:xfrm>
                  <a:prstGeom prst="ellipse">
                    <a:avLst/>
                  </a:prstGeom>
                  <a:grpFill/>
                  <a:ln w="19050">
                    <a:noFill/>
                    <a:round/>
                    <a:headEnd/>
                    <a:tailEnd/>
                  </a:ln>
                  <a:effectLst/>
                  <a:scene3d>
                    <a:camera prst="legacyPerspectiveTopRight"/>
                    <a:lightRig rig="legacyNormal2" dir="t"/>
                  </a:scene3d>
                  <a:sp3d extrusionH="430200" prstMaterial="legacyMetal">
                    <a:bevelT w="13500" h="13500" prst="angle"/>
                    <a:bevelB w="13500" h="13500" prst="angle"/>
                    <a:extrusionClr>
                      <a:srgbClr val="0099CC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7" name="Group 24"/>
                <p:cNvGrpSpPr>
                  <a:grpSpLocks/>
                </p:cNvGrpSpPr>
                <p:nvPr/>
              </p:nvGrpSpPr>
              <p:grpSpPr bwMode="auto">
                <a:xfrm>
                  <a:off x="5692848" y="2178050"/>
                  <a:ext cx="660400" cy="1314450"/>
                  <a:chOff x="4466" y="2053"/>
                  <a:chExt cx="590" cy="1177"/>
                </a:xfrm>
                <a:solidFill>
                  <a:schemeClr val="accent6">
                    <a:lumMod val="60000"/>
                    <a:lumOff val="40000"/>
                  </a:schemeClr>
                </a:solidFill>
              </p:grpSpPr>
              <p:sp>
                <p:nvSpPr>
                  <p:cNvPr id="48" name="Freeform 25"/>
                  <p:cNvSpPr>
                    <a:spLocks/>
                  </p:cNvSpPr>
                  <p:nvPr/>
                </p:nvSpPr>
                <p:spPr bwMode="gray">
                  <a:xfrm>
                    <a:off x="4466" y="2259"/>
                    <a:ext cx="590" cy="971"/>
                  </a:xfrm>
                  <a:custGeom>
                    <a:avLst/>
                    <a:gdLst/>
                    <a:ahLst/>
                    <a:cxnLst>
                      <a:cxn ang="0">
                        <a:pos x="284" y="59"/>
                      </a:cxn>
                      <a:cxn ang="0">
                        <a:pos x="364" y="7"/>
                      </a:cxn>
                      <a:cxn ang="0">
                        <a:pos x="446" y="52"/>
                      </a:cxn>
                      <a:cxn ang="0">
                        <a:pos x="512" y="216"/>
                      </a:cxn>
                      <a:cxn ang="0">
                        <a:pos x="532" y="417"/>
                      </a:cxn>
                      <a:cxn ang="0">
                        <a:pos x="450" y="305"/>
                      </a:cxn>
                      <a:cxn ang="0">
                        <a:pos x="398" y="118"/>
                      </a:cxn>
                      <a:cxn ang="0">
                        <a:pos x="490" y="497"/>
                      </a:cxn>
                      <a:cxn ang="0">
                        <a:pos x="388" y="531"/>
                      </a:cxn>
                      <a:cxn ang="0">
                        <a:pos x="412" y="817"/>
                      </a:cxn>
                      <a:cxn ang="0">
                        <a:pos x="366" y="967"/>
                      </a:cxn>
                      <a:cxn ang="0">
                        <a:pos x="308" y="832"/>
                      </a:cxn>
                      <a:cxn ang="0">
                        <a:pos x="290" y="549"/>
                      </a:cxn>
                      <a:cxn ang="0">
                        <a:pos x="264" y="801"/>
                      </a:cxn>
                      <a:cxn ang="0">
                        <a:pos x="189" y="962"/>
                      </a:cxn>
                      <a:cxn ang="0">
                        <a:pos x="151" y="804"/>
                      </a:cxn>
                      <a:cxn ang="0">
                        <a:pos x="184" y="525"/>
                      </a:cxn>
                      <a:cxn ang="0">
                        <a:pos x="84" y="505"/>
                      </a:cxn>
                      <a:cxn ang="0">
                        <a:pos x="170" y="118"/>
                      </a:cxn>
                      <a:cxn ang="0">
                        <a:pos x="86" y="401"/>
                      </a:cxn>
                      <a:cxn ang="0">
                        <a:pos x="24" y="303"/>
                      </a:cxn>
                      <a:cxn ang="0">
                        <a:pos x="140" y="39"/>
                      </a:cxn>
                      <a:cxn ang="0">
                        <a:pos x="212" y="13"/>
                      </a:cxn>
                      <a:cxn ang="0">
                        <a:pos x="284" y="59"/>
                      </a:cxn>
                    </a:cxnLst>
                    <a:rect l="0" t="0" r="r" b="b"/>
                    <a:pathLst>
                      <a:path w="590" h="971">
                        <a:moveTo>
                          <a:pt x="284" y="59"/>
                        </a:moveTo>
                        <a:cubicBezTo>
                          <a:pt x="326" y="59"/>
                          <a:pt x="352" y="37"/>
                          <a:pt x="364" y="7"/>
                        </a:cubicBezTo>
                        <a:cubicBezTo>
                          <a:pt x="390" y="2"/>
                          <a:pt x="418" y="17"/>
                          <a:pt x="446" y="52"/>
                        </a:cubicBezTo>
                        <a:cubicBezTo>
                          <a:pt x="470" y="87"/>
                          <a:pt x="498" y="155"/>
                          <a:pt x="512" y="216"/>
                        </a:cubicBezTo>
                        <a:cubicBezTo>
                          <a:pt x="528" y="274"/>
                          <a:pt x="590" y="404"/>
                          <a:pt x="532" y="417"/>
                        </a:cubicBezTo>
                        <a:cubicBezTo>
                          <a:pt x="476" y="430"/>
                          <a:pt x="462" y="364"/>
                          <a:pt x="450" y="305"/>
                        </a:cubicBezTo>
                        <a:cubicBezTo>
                          <a:pt x="430" y="227"/>
                          <a:pt x="398" y="118"/>
                          <a:pt x="398" y="118"/>
                        </a:cubicBezTo>
                        <a:cubicBezTo>
                          <a:pt x="405" y="150"/>
                          <a:pt x="492" y="428"/>
                          <a:pt x="490" y="497"/>
                        </a:cubicBezTo>
                        <a:cubicBezTo>
                          <a:pt x="428" y="523"/>
                          <a:pt x="442" y="516"/>
                          <a:pt x="388" y="531"/>
                        </a:cubicBezTo>
                        <a:cubicBezTo>
                          <a:pt x="394" y="620"/>
                          <a:pt x="405" y="737"/>
                          <a:pt x="412" y="817"/>
                        </a:cubicBezTo>
                        <a:cubicBezTo>
                          <a:pt x="414" y="865"/>
                          <a:pt x="438" y="963"/>
                          <a:pt x="366" y="967"/>
                        </a:cubicBezTo>
                        <a:cubicBezTo>
                          <a:pt x="294" y="971"/>
                          <a:pt x="318" y="915"/>
                          <a:pt x="308" y="832"/>
                        </a:cubicBezTo>
                        <a:lnTo>
                          <a:pt x="290" y="549"/>
                        </a:lnTo>
                        <a:lnTo>
                          <a:pt x="264" y="801"/>
                        </a:lnTo>
                        <a:cubicBezTo>
                          <a:pt x="250" y="879"/>
                          <a:pt x="256" y="960"/>
                          <a:pt x="189" y="962"/>
                        </a:cubicBezTo>
                        <a:cubicBezTo>
                          <a:pt x="122" y="964"/>
                          <a:pt x="149" y="840"/>
                          <a:pt x="151" y="804"/>
                        </a:cubicBezTo>
                        <a:cubicBezTo>
                          <a:pt x="153" y="768"/>
                          <a:pt x="184" y="579"/>
                          <a:pt x="184" y="525"/>
                        </a:cubicBezTo>
                        <a:cubicBezTo>
                          <a:pt x="134" y="515"/>
                          <a:pt x="84" y="505"/>
                          <a:pt x="84" y="505"/>
                        </a:cubicBezTo>
                        <a:lnTo>
                          <a:pt x="170" y="118"/>
                        </a:lnTo>
                        <a:cubicBezTo>
                          <a:pt x="170" y="101"/>
                          <a:pt x="110" y="370"/>
                          <a:pt x="86" y="401"/>
                        </a:cubicBezTo>
                        <a:cubicBezTo>
                          <a:pt x="62" y="433"/>
                          <a:pt x="0" y="397"/>
                          <a:pt x="24" y="303"/>
                        </a:cubicBezTo>
                        <a:cubicBezTo>
                          <a:pt x="34" y="263"/>
                          <a:pt x="124" y="55"/>
                          <a:pt x="140" y="39"/>
                        </a:cubicBezTo>
                        <a:cubicBezTo>
                          <a:pt x="156" y="23"/>
                          <a:pt x="160" y="0"/>
                          <a:pt x="212" y="13"/>
                        </a:cubicBezTo>
                        <a:cubicBezTo>
                          <a:pt x="238" y="41"/>
                          <a:pt x="242" y="59"/>
                          <a:pt x="284" y="59"/>
                        </a:cubicBezTo>
                        <a:close/>
                      </a:path>
                    </a:pathLst>
                  </a:custGeom>
                  <a:grpFill/>
                  <a:ln w="19050" cmpd="sng">
                    <a:noFill/>
                    <a:round/>
                    <a:headEnd/>
                    <a:tailEnd/>
                  </a:ln>
                  <a:effectLst/>
                  <a:scene3d>
                    <a:camera prst="legacyObliqueTopRight"/>
                    <a:lightRig rig="legacyNormal3" dir="b"/>
                  </a:scene3d>
                  <a:sp3d extrusionH="176200" prstMaterial="legacyMetal">
                    <a:bevelT w="13500" h="13500" prst="angle"/>
                    <a:bevelB w="13500" h="13500" prst="angle"/>
                    <a:extrusionClr>
                      <a:srgbClr val="F0B5B4"/>
                    </a:extrusionClr>
                  </a:sp3d>
                </p:spPr>
                <p:txBody>
                  <a:bodyPr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Oval 26"/>
                  <p:cNvSpPr>
                    <a:spLocks noChangeArrowheads="1"/>
                  </p:cNvSpPr>
                  <p:nvPr/>
                </p:nvSpPr>
                <p:spPr bwMode="gray">
                  <a:xfrm>
                    <a:off x="4641" y="2053"/>
                    <a:ext cx="213" cy="225"/>
                  </a:xfrm>
                  <a:prstGeom prst="ellipse">
                    <a:avLst/>
                  </a:prstGeom>
                  <a:grpFill/>
                  <a:ln w="19050">
                    <a:noFill/>
                    <a:round/>
                    <a:headEnd/>
                    <a:tailEnd/>
                  </a:ln>
                  <a:effectLst/>
                  <a:scene3d>
                    <a:camera prst="legacyObliqueTopRight"/>
                    <a:lightRig rig="legacyNormal3" dir="b"/>
                  </a:scene3d>
                  <a:sp3d extrusionH="176200" prstMaterial="legacyMetal">
                    <a:bevelT w="13500" h="13500" prst="angle"/>
                    <a:bevelB w="13500" h="13500" prst="angle"/>
                    <a:extrusionClr>
                      <a:srgbClr val="F0B5B4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9" name="Group 35"/>
              <p:cNvGrpSpPr/>
              <p:nvPr/>
            </p:nvGrpSpPr>
            <p:grpSpPr>
              <a:xfrm>
                <a:off x="4731796" y="2618851"/>
                <a:ext cx="1103688" cy="1314452"/>
                <a:chOff x="4731796" y="2618851"/>
                <a:chExt cx="1103688" cy="1314452"/>
              </a:xfrm>
            </p:grpSpPr>
            <p:grpSp>
              <p:nvGrpSpPr>
                <p:cNvPr id="40" name="Group 21"/>
                <p:cNvGrpSpPr>
                  <a:grpSpLocks/>
                </p:cNvGrpSpPr>
                <p:nvPr/>
              </p:nvGrpSpPr>
              <p:grpSpPr bwMode="auto">
                <a:xfrm>
                  <a:off x="4731796" y="2618851"/>
                  <a:ext cx="701675" cy="1295399"/>
                  <a:chOff x="2111" y="2247"/>
                  <a:chExt cx="592" cy="1034"/>
                </a:xfrm>
                <a:solidFill>
                  <a:srgbClr val="F25454"/>
                </a:solidFill>
              </p:grpSpPr>
              <p:sp>
                <p:nvSpPr>
                  <p:cNvPr id="44" name="Freeform 22"/>
                  <p:cNvSpPr>
                    <a:spLocks/>
                  </p:cNvSpPr>
                  <p:nvPr/>
                </p:nvSpPr>
                <p:spPr bwMode="gray">
                  <a:xfrm>
                    <a:off x="2111" y="2449"/>
                    <a:ext cx="592" cy="832"/>
                  </a:xfrm>
                  <a:custGeom>
                    <a:avLst/>
                    <a:gdLst/>
                    <a:ahLst/>
                    <a:cxnLst>
                      <a:cxn ang="0">
                        <a:pos x="168" y="1"/>
                      </a:cxn>
                      <a:cxn ang="0">
                        <a:pos x="148" y="33"/>
                      </a:cxn>
                      <a:cxn ang="0">
                        <a:pos x="127" y="1"/>
                      </a:cxn>
                      <a:cxn ang="0">
                        <a:pos x="70" y="17"/>
                      </a:cxn>
                      <a:cxn ang="0">
                        <a:pos x="1" y="174"/>
                      </a:cxn>
                      <a:cxn ang="0">
                        <a:pos x="36" y="213"/>
                      </a:cxn>
                      <a:cxn ang="0">
                        <a:pos x="86" y="57"/>
                      </a:cxn>
                      <a:cxn ang="0">
                        <a:pos x="14" y="411"/>
                      </a:cxn>
                      <a:cxn ang="0">
                        <a:pos x="34" y="466"/>
                      </a:cxn>
                      <a:cxn ang="0">
                        <a:pos x="133" y="440"/>
                      </a:cxn>
                      <a:cxn ang="0">
                        <a:pos x="147" y="232"/>
                      </a:cxn>
                      <a:cxn ang="0">
                        <a:pos x="169" y="439"/>
                      </a:cxn>
                      <a:cxn ang="0">
                        <a:pos x="262" y="468"/>
                      </a:cxn>
                      <a:cxn ang="0">
                        <a:pos x="282" y="407"/>
                      </a:cxn>
                      <a:cxn ang="0">
                        <a:pos x="210" y="57"/>
                      </a:cxn>
                      <a:cxn ang="0">
                        <a:pos x="230" y="135"/>
                      </a:cxn>
                      <a:cxn ang="0">
                        <a:pos x="281" y="236"/>
                      </a:cxn>
                      <a:cxn ang="0">
                        <a:pos x="295" y="162"/>
                      </a:cxn>
                      <a:cxn ang="0">
                        <a:pos x="216" y="8"/>
                      </a:cxn>
                      <a:cxn ang="0">
                        <a:pos x="168" y="1"/>
                      </a:cxn>
                    </a:cxnLst>
                    <a:rect l="0" t="0" r="r" b="b"/>
                    <a:pathLst>
                      <a:path w="320" h="479">
                        <a:moveTo>
                          <a:pt x="168" y="1"/>
                        </a:moveTo>
                        <a:cubicBezTo>
                          <a:pt x="165" y="15"/>
                          <a:pt x="154" y="34"/>
                          <a:pt x="148" y="33"/>
                        </a:cubicBezTo>
                        <a:cubicBezTo>
                          <a:pt x="141" y="33"/>
                          <a:pt x="133" y="15"/>
                          <a:pt x="127" y="1"/>
                        </a:cubicBezTo>
                        <a:cubicBezTo>
                          <a:pt x="105" y="0"/>
                          <a:pt x="88" y="5"/>
                          <a:pt x="70" y="17"/>
                        </a:cubicBezTo>
                        <a:cubicBezTo>
                          <a:pt x="57" y="32"/>
                          <a:pt x="0" y="165"/>
                          <a:pt x="1" y="174"/>
                        </a:cubicBezTo>
                        <a:cubicBezTo>
                          <a:pt x="1" y="183"/>
                          <a:pt x="3" y="212"/>
                          <a:pt x="36" y="213"/>
                        </a:cubicBezTo>
                        <a:cubicBezTo>
                          <a:pt x="63" y="197"/>
                          <a:pt x="86" y="57"/>
                          <a:pt x="86" y="57"/>
                        </a:cubicBezTo>
                        <a:cubicBezTo>
                          <a:pt x="79" y="92"/>
                          <a:pt x="14" y="411"/>
                          <a:pt x="14" y="411"/>
                        </a:cubicBezTo>
                        <a:cubicBezTo>
                          <a:pt x="9" y="452"/>
                          <a:pt x="24" y="464"/>
                          <a:pt x="34" y="466"/>
                        </a:cubicBezTo>
                        <a:cubicBezTo>
                          <a:pt x="55" y="471"/>
                          <a:pt x="114" y="479"/>
                          <a:pt x="133" y="440"/>
                        </a:cubicBezTo>
                        <a:cubicBezTo>
                          <a:pt x="152" y="401"/>
                          <a:pt x="141" y="232"/>
                          <a:pt x="147" y="232"/>
                        </a:cubicBezTo>
                        <a:cubicBezTo>
                          <a:pt x="153" y="232"/>
                          <a:pt x="150" y="400"/>
                          <a:pt x="169" y="439"/>
                        </a:cubicBezTo>
                        <a:cubicBezTo>
                          <a:pt x="188" y="478"/>
                          <a:pt x="243" y="473"/>
                          <a:pt x="262" y="468"/>
                        </a:cubicBezTo>
                        <a:cubicBezTo>
                          <a:pt x="272" y="462"/>
                          <a:pt x="292" y="459"/>
                          <a:pt x="282" y="407"/>
                        </a:cubicBezTo>
                        <a:lnTo>
                          <a:pt x="210" y="57"/>
                        </a:lnTo>
                        <a:cubicBezTo>
                          <a:pt x="201" y="12"/>
                          <a:pt x="218" y="105"/>
                          <a:pt x="230" y="135"/>
                        </a:cubicBezTo>
                        <a:cubicBezTo>
                          <a:pt x="242" y="165"/>
                          <a:pt x="242" y="254"/>
                          <a:pt x="281" y="236"/>
                        </a:cubicBezTo>
                        <a:cubicBezTo>
                          <a:pt x="320" y="218"/>
                          <a:pt x="299" y="180"/>
                          <a:pt x="295" y="162"/>
                        </a:cubicBezTo>
                        <a:cubicBezTo>
                          <a:pt x="288" y="150"/>
                          <a:pt x="237" y="17"/>
                          <a:pt x="216" y="8"/>
                        </a:cubicBezTo>
                        <a:cubicBezTo>
                          <a:pt x="183" y="0"/>
                          <a:pt x="168" y="1"/>
                          <a:pt x="168" y="1"/>
                        </a:cubicBezTo>
                        <a:close/>
                      </a:path>
                    </a:pathLst>
                  </a:custGeom>
                  <a:grpFill/>
                  <a:ln w="19050" cmpd="sng">
                    <a:noFill/>
                    <a:round/>
                    <a:headEnd/>
                    <a:tailEnd/>
                  </a:ln>
                  <a:effectLst/>
                  <a:scene3d>
                    <a:camera prst="legacyPerspectiveTopRight"/>
                    <a:lightRig rig="legacyNormal2" dir="t"/>
                  </a:scene3d>
                  <a:sp3d extrusionH="430200" prstMaterial="legacyMetal">
                    <a:bevelT w="13500" h="13500" prst="angle"/>
                    <a:bevelB w="13500" h="13500" prst="angle"/>
                    <a:extrusionClr>
                      <a:srgbClr val="0099CC"/>
                    </a:extrusionClr>
                  </a:sp3d>
                </p:spPr>
                <p:txBody>
                  <a:bodyPr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" name="Oval 23"/>
                  <p:cNvSpPr>
                    <a:spLocks noChangeArrowheads="1"/>
                  </p:cNvSpPr>
                  <p:nvPr/>
                </p:nvSpPr>
                <p:spPr bwMode="gray">
                  <a:xfrm flipH="1">
                    <a:off x="2286" y="2247"/>
                    <a:ext cx="199" cy="215"/>
                  </a:xfrm>
                  <a:prstGeom prst="ellipse">
                    <a:avLst/>
                  </a:prstGeom>
                  <a:grpFill/>
                  <a:ln w="19050">
                    <a:noFill/>
                    <a:round/>
                    <a:headEnd/>
                    <a:tailEnd/>
                  </a:ln>
                  <a:effectLst/>
                  <a:scene3d>
                    <a:camera prst="legacyPerspectiveTopRight"/>
                    <a:lightRig rig="legacyNormal2" dir="t"/>
                  </a:scene3d>
                  <a:sp3d extrusionH="430200" prstMaterial="legacyMetal">
                    <a:bevelT w="13500" h="13500" prst="angle"/>
                    <a:bevelB w="13500" h="13500" prst="angle"/>
                    <a:extrusionClr>
                      <a:srgbClr val="0099CC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" name="Group 24"/>
                <p:cNvGrpSpPr>
                  <a:grpSpLocks/>
                </p:cNvGrpSpPr>
                <p:nvPr/>
              </p:nvGrpSpPr>
              <p:grpSpPr bwMode="auto">
                <a:xfrm>
                  <a:off x="5175084" y="2618853"/>
                  <a:ext cx="660400" cy="1314450"/>
                  <a:chOff x="4466" y="2053"/>
                  <a:chExt cx="590" cy="1177"/>
                </a:xfrm>
                <a:solidFill>
                  <a:schemeClr val="accent3">
                    <a:lumMod val="60000"/>
                    <a:lumOff val="40000"/>
                  </a:schemeClr>
                </a:solidFill>
              </p:grpSpPr>
              <p:sp>
                <p:nvSpPr>
                  <p:cNvPr id="42" name="Freeform 25"/>
                  <p:cNvSpPr>
                    <a:spLocks/>
                  </p:cNvSpPr>
                  <p:nvPr/>
                </p:nvSpPr>
                <p:spPr bwMode="gray">
                  <a:xfrm>
                    <a:off x="4466" y="2259"/>
                    <a:ext cx="590" cy="971"/>
                  </a:xfrm>
                  <a:custGeom>
                    <a:avLst/>
                    <a:gdLst/>
                    <a:ahLst/>
                    <a:cxnLst>
                      <a:cxn ang="0">
                        <a:pos x="284" y="59"/>
                      </a:cxn>
                      <a:cxn ang="0">
                        <a:pos x="364" y="7"/>
                      </a:cxn>
                      <a:cxn ang="0">
                        <a:pos x="446" y="52"/>
                      </a:cxn>
                      <a:cxn ang="0">
                        <a:pos x="512" y="216"/>
                      </a:cxn>
                      <a:cxn ang="0">
                        <a:pos x="532" y="417"/>
                      </a:cxn>
                      <a:cxn ang="0">
                        <a:pos x="450" y="305"/>
                      </a:cxn>
                      <a:cxn ang="0">
                        <a:pos x="398" y="118"/>
                      </a:cxn>
                      <a:cxn ang="0">
                        <a:pos x="490" y="497"/>
                      </a:cxn>
                      <a:cxn ang="0">
                        <a:pos x="388" y="531"/>
                      </a:cxn>
                      <a:cxn ang="0">
                        <a:pos x="412" y="817"/>
                      </a:cxn>
                      <a:cxn ang="0">
                        <a:pos x="366" y="967"/>
                      </a:cxn>
                      <a:cxn ang="0">
                        <a:pos x="308" y="832"/>
                      </a:cxn>
                      <a:cxn ang="0">
                        <a:pos x="290" y="549"/>
                      </a:cxn>
                      <a:cxn ang="0">
                        <a:pos x="264" y="801"/>
                      </a:cxn>
                      <a:cxn ang="0">
                        <a:pos x="189" y="962"/>
                      </a:cxn>
                      <a:cxn ang="0">
                        <a:pos x="151" y="804"/>
                      </a:cxn>
                      <a:cxn ang="0">
                        <a:pos x="184" y="525"/>
                      </a:cxn>
                      <a:cxn ang="0">
                        <a:pos x="84" y="505"/>
                      </a:cxn>
                      <a:cxn ang="0">
                        <a:pos x="170" y="118"/>
                      </a:cxn>
                      <a:cxn ang="0">
                        <a:pos x="86" y="401"/>
                      </a:cxn>
                      <a:cxn ang="0">
                        <a:pos x="24" y="303"/>
                      </a:cxn>
                      <a:cxn ang="0">
                        <a:pos x="140" y="39"/>
                      </a:cxn>
                      <a:cxn ang="0">
                        <a:pos x="212" y="13"/>
                      </a:cxn>
                      <a:cxn ang="0">
                        <a:pos x="284" y="59"/>
                      </a:cxn>
                    </a:cxnLst>
                    <a:rect l="0" t="0" r="r" b="b"/>
                    <a:pathLst>
                      <a:path w="590" h="971">
                        <a:moveTo>
                          <a:pt x="284" y="59"/>
                        </a:moveTo>
                        <a:cubicBezTo>
                          <a:pt x="326" y="59"/>
                          <a:pt x="352" y="37"/>
                          <a:pt x="364" y="7"/>
                        </a:cubicBezTo>
                        <a:cubicBezTo>
                          <a:pt x="390" y="2"/>
                          <a:pt x="418" y="17"/>
                          <a:pt x="446" y="52"/>
                        </a:cubicBezTo>
                        <a:cubicBezTo>
                          <a:pt x="470" y="87"/>
                          <a:pt x="498" y="155"/>
                          <a:pt x="512" y="216"/>
                        </a:cubicBezTo>
                        <a:cubicBezTo>
                          <a:pt x="528" y="274"/>
                          <a:pt x="590" y="404"/>
                          <a:pt x="532" y="417"/>
                        </a:cubicBezTo>
                        <a:cubicBezTo>
                          <a:pt x="476" y="430"/>
                          <a:pt x="462" y="364"/>
                          <a:pt x="450" y="305"/>
                        </a:cubicBezTo>
                        <a:cubicBezTo>
                          <a:pt x="430" y="227"/>
                          <a:pt x="398" y="118"/>
                          <a:pt x="398" y="118"/>
                        </a:cubicBezTo>
                        <a:cubicBezTo>
                          <a:pt x="405" y="150"/>
                          <a:pt x="492" y="428"/>
                          <a:pt x="490" y="497"/>
                        </a:cubicBezTo>
                        <a:cubicBezTo>
                          <a:pt x="428" y="523"/>
                          <a:pt x="442" y="516"/>
                          <a:pt x="388" y="531"/>
                        </a:cubicBezTo>
                        <a:cubicBezTo>
                          <a:pt x="394" y="620"/>
                          <a:pt x="405" y="737"/>
                          <a:pt x="412" y="817"/>
                        </a:cubicBezTo>
                        <a:cubicBezTo>
                          <a:pt x="414" y="865"/>
                          <a:pt x="438" y="963"/>
                          <a:pt x="366" y="967"/>
                        </a:cubicBezTo>
                        <a:cubicBezTo>
                          <a:pt x="294" y="971"/>
                          <a:pt x="318" y="915"/>
                          <a:pt x="308" y="832"/>
                        </a:cubicBezTo>
                        <a:lnTo>
                          <a:pt x="290" y="549"/>
                        </a:lnTo>
                        <a:lnTo>
                          <a:pt x="264" y="801"/>
                        </a:lnTo>
                        <a:cubicBezTo>
                          <a:pt x="250" y="879"/>
                          <a:pt x="256" y="960"/>
                          <a:pt x="189" y="962"/>
                        </a:cubicBezTo>
                        <a:cubicBezTo>
                          <a:pt x="122" y="964"/>
                          <a:pt x="149" y="840"/>
                          <a:pt x="151" y="804"/>
                        </a:cubicBezTo>
                        <a:cubicBezTo>
                          <a:pt x="153" y="768"/>
                          <a:pt x="184" y="579"/>
                          <a:pt x="184" y="525"/>
                        </a:cubicBezTo>
                        <a:cubicBezTo>
                          <a:pt x="134" y="515"/>
                          <a:pt x="84" y="505"/>
                          <a:pt x="84" y="505"/>
                        </a:cubicBezTo>
                        <a:lnTo>
                          <a:pt x="170" y="118"/>
                        </a:lnTo>
                        <a:cubicBezTo>
                          <a:pt x="170" y="101"/>
                          <a:pt x="110" y="370"/>
                          <a:pt x="86" y="401"/>
                        </a:cubicBezTo>
                        <a:cubicBezTo>
                          <a:pt x="62" y="433"/>
                          <a:pt x="0" y="397"/>
                          <a:pt x="24" y="303"/>
                        </a:cubicBezTo>
                        <a:cubicBezTo>
                          <a:pt x="34" y="263"/>
                          <a:pt x="124" y="55"/>
                          <a:pt x="140" y="39"/>
                        </a:cubicBezTo>
                        <a:cubicBezTo>
                          <a:pt x="156" y="23"/>
                          <a:pt x="160" y="0"/>
                          <a:pt x="212" y="13"/>
                        </a:cubicBezTo>
                        <a:cubicBezTo>
                          <a:pt x="238" y="41"/>
                          <a:pt x="242" y="59"/>
                          <a:pt x="284" y="59"/>
                        </a:cubicBezTo>
                        <a:close/>
                      </a:path>
                    </a:pathLst>
                  </a:custGeom>
                  <a:grpFill/>
                  <a:ln w="19050" cmpd="sng">
                    <a:noFill/>
                    <a:round/>
                    <a:headEnd/>
                    <a:tailEnd/>
                  </a:ln>
                  <a:effectLst/>
                  <a:scene3d>
                    <a:camera prst="legacyObliqueTopRight"/>
                    <a:lightRig rig="legacyNormal3" dir="b"/>
                  </a:scene3d>
                  <a:sp3d extrusionH="176200" prstMaterial="legacyMetal">
                    <a:bevelT w="13500" h="13500" prst="angle"/>
                    <a:bevelB w="13500" h="13500" prst="angle"/>
                    <a:extrusionClr>
                      <a:srgbClr val="F0B5B4"/>
                    </a:extrusionClr>
                  </a:sp3d>
                </p:spPr>
                <p:txBody>
                  <a:bodyPr>
                    <a:flatTx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" name="Oval 26"/>
                  <p:cNvSpPr>
                    <a:spLocks noChangeArrowheads="1"/>
                  </p:cNvSpPr>
                  <p:nvPr/>
                </p:nvSpPr>
                <p:spPr bwMode="gray">
                  <a:xfrm>
                    <a:off x="4641" y="2053"/>
                    <a:ext cx="213" cy="225"/>
                  </a:xfrm>
                  <a:prstGeom prst="ellipse">
                    <a:avLst/>
                  </a:prstGeom>
                  <a:grpFill/>
                  <a:ln w="19050">
                    <a:noFill/>
                    <a:round/>
                    <a:headEnd/>
                    <a:tailEnd/>
                  </a:ln>
                  <a:effectLst/>
                  <a:scene3d>
                    <a:camera prst="legacyObliqueTopRight"/>
                    <a:lightRig rig="legacyNormal3" dir="b"/>
                  </a:scene3d>
                  <a:sp3d extrusionH="176200" prstMaterial="legacyMetal">
                    <a:bevelT w="13500" h="13500" prst="angle"/>
                    <a:bevelB w="13500" h="13500" prst="angle"/>
                    <a:extrusionClr>
                      <a:srgbClr val="F0B5B4"/>
                    </a:extrusionClr>
                  </a:sp3d>
                </p:spPr>
                <p:txBody>
                  <a:bodyPr wrap="none" anchor="ctr">
                    <a:flatTx/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6" name="TextBox 35"/>
            <p:cNvSpPr txBox="1"/>
            <p:nvPr/>
          </p:nvSpPr>
          <p:spPr>
            <a:xfrm>
              <a:off x="4261549" y="3548127"/>
              <a:ext cx="1676399" cy="67710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chemeClr val="tx1"/>
                  </a:solidFill>
                  <a:latin typeface="Verdana" pitchFamily="34" charset="0"/>
                </a:rPr>
                <a:t>Pasien</a:t>
              </a:r>
              <a:endParaRPr lang="en-US" sz="2400" b="1" dirty="0" smtClean="0">
                <a:solidFill>
                  <a:schemeClr val="tx1"/>
                </a:solidFill>
                <a:latin typeface="Verdana" pitchFamily="34" charset="0"/>
              </a:endParaRPr>
            </a:p>
            <a:p>
              <a:pPr algn="ctr"/>
              <a:endParaRPr lang="en-US" sz="1400" dirty="0">
                <a:latin typeface="Annual" pitchFamily="2" charset="0"/>
              </a:endParaRPr>
            </a:p>
          </p:txBody>
        </p:sp>
      </p:grpSp>
      <p:pic>
        <p:nvPicPr>
          <p:cNvPr id="61" name="Picture 60" descr="puskesmas-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1600200"/>
            <a:ext cx="1905000" cy="1149585"/>
          </a:xfrm>
          <a:prstGeom prst="rect">
            <a:avLst/>
          </a:prstGeom>
        </p:spPr>
      </p:pic>
      <p:pic>
        <p:nvPicPr>
          <p:cNvPr id="70" name="Picture 69" descr="klini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962400"/>
            <a:ext cx="10668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7" grpId="0" animBg="1"/>
      <p:bldP spid="19" grpId="0" animBg="1"/>
      <p:bldP spid="20" grpId="0" animBg="1"/>
      <p:bldP spid="22" grpId="0" animBg="1"/>
      <p:bldP spid="23" grpId="0" animBg="1"/>
      <p:bldP spid="3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66800"/>
          </a:xfrm>
          <a:solidFill>
            <a:srgbClr val="00B050"/>
          </a:solidFill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4000" dirty="0" err="1" smtClean="0">
                <a:latin typeface="Segoe Print" pitchFamily="2" charset="0"/>
              </a:rPr>
              <a:t>Prosedur</a:t>
            </a:r>
            <a:r>
              <a:rPr lang="en-US" sz="4000" dirty="0" smtClean="0">
                <a:latin typeface="Segoe Print" pitchFamily="2" charset="0"/>
              </a:rPr>
              <a:t> </a:t>
            </a:r>
            <a:r>
              <a:rPr lang="en-US" sz="4000" dirty="0" err="1" smtClean="0">
                <a:latin typeface="Segoe Print" pitchFamily="2" charset="0"/>
              </a:rPr>
              <a:t>pelacakan</a:t>
            </a:r>
            <a:r>
              <a:rPr lang="en-US" sz="4000" dirty="0" smtClean="0">
                <a:latin typeface="Segoe Print" pitchFamily="2" charset="0"/>
              </a:rPr>
              <a:t> </a:t>
            </a:r>
            <a:r>
              <a:rPr lang="en-US" sz="4000" dirty="0" err="1" smtClean="0">
                <a:latin typeface="Segoe Print" pitchFamily="2" charset="0"/>
              </a:rPr>
              <a:t>kasus</a:t>
            </a:r>
            <a:r>
              <a:rPr lang="en-US" sz="4000" dirty="0" smtClean="0">
                <a:latin typeface="Segoe Print" pitchFamily="2" charset="0"/>
              </a:rPr>
              <a:t> TB </a:t>
            </a:r>
            <a:r>
              <a:rPr lang="en-US" sz="4000" dirty="0" err="1" smtClean="0">
                <a:latin typeface="Segoe Print" pitchFamily="2" charset="0"/>
              </a:rPr>
              <a:t>mangkir</a:t>
            </a:r>
            <a:r>
              <a:rPr lang="en-US" sz="4000" dirty="0" smtClean="0">
                <a:latin typeface="Segoe Print" pitchFamily="2" charset="0"/>
              </a:rPr>
              <a:t> </a:t>
            </a:r>
            <a:r>
              <a:rPr lang="en-US" sz="4000" dirty="0" err="1" smtClean="0">
                <a:latin typeface="Segoe Print" pitchFamily="2" charset="0"/>
              </a:rPr>
              <a:t>dari</a:t>
            </a:r>
            <a:r>
              <a:rPr lang="en-US" sz="4000" dirty="0" smtClean="0">
                <a:latin typeface="Segoe Print" pitchFamily="2" charset="0"/>
              </a:rPr>
              <a:t> DPS</a:t>
            </a:r>
            <a:endParaRPr lang="en-US" sz="4000" dirty="0"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724400" cy="5715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457200" indent="-457200">
              <a:buAutoNum type="arabicPeriod"/>
            </a:pPr>
            <a:r>
              <a:rPr lang="en-US" sz="2400" dirty="0" err="1" smtClean="0"/>
              <a:t>Apabila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pasien</a:t>
            </a:r>
            <a:r>
              <a:rPr lang="en-US" sz="2400" dirty="0" smtClean="0"/>
              <a:t> TB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datang</a:t>
            </a:r>
            <a:r>
              <a:rPr lang="en-US" sz="2400" dirty="0" smtClean="0"/>
              <a:t> 2 (</a:t>
            </a:r>
            <a:r>
              <a:rPr lang="en-US" sz="2400" dirty="0" err="1" smtClean="0"/>
              <a:t>dua</a:t>
            </a:r>
            <a:r>
              <a:rPr lang="en-US" sz="2400" dirty="0" smtClean="0"/>
              <a:t> ) </a:t>
            </a:r>
            <a:r>
              <a:rPr lang="en-US" sz="2400" dirty="0" err="1" smtClean="0"/>
              <a:t>hari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tanggal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disepakati</a:t>
            </a:r>
            <a:r>
              <a:rPr lang="en-US" sz="2400" dirty="0" smtClean="0"/>
              <a:t> ,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pihak</a:t>
            </a:r>
            <a:r>
              <a:rPr lang="en-US" sz="2400" dirty="0" smtClean="0"/>
              <a:t> </a:t>
            </a:r>
            <a:r>
              <a:rPr lang="en-US" sz="2400" dirty="0" err="1" smtClean="0"/>
              <a:t>apotek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koordinasi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DPS yang </a:t>
            </a:r>
            <a:r>
              <a:rPr lang="en-US" sz="2400" dirty="0" err="1" smtClean="0"/>
              <a:t>menangani</a:t>
            </a:r>
            <a:r>
              <a:rPr lang="en-US" sz="2400" dirty="0" smtClean="0"/>
              <a:t> </a:t>
            </a:r>
            <a:r>
              <a:rPr lang="en-US" sz="2400" dirty="0" err="1" smtClean="0"/>
              <a:t>pasien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endParaRPr lang="id-ID" sz="2400" dirty="0" smtClean="0"/>
          </a:p>
          <a:p>
            <a:pPr marL="457200" indent="-457200">
              <a:buNone/>
            </a:pPr>
            <a:r>
              <a:rPr lang="en-US" sz="2400" dirty="0" smtClean="0"/>
              <a:t> </a:t>
            </a:r>
            <a:r>
              <a:rPr lang="id-ID" sz="2400" dirty="0" smtClean="0"/>
              <a:t>   </a:t>
            </a:r>
            <a:r>
              <a:rPr lang="en-US" sz="2400" dirty="0" smtClean="0"/>
              <a:t> (               )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2.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hari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apotek</a:t>
            </a:r>
            <a:r>
              <a:rPr lang="en-US" sz="2400" dirty="0" smtClean="0"/>
              <a:t> </a:t>
            </a:r>
            <a:r>
              <a:rPr lang="en-US" sz="2400" dirty="0" err="1" smtClean="0"/>
              <a:t>melacak</a:t>
            </a:r>
            <a:r>
              <a:rPr lang="en-US" sz="2400" dirty="0" smtClean="0"/>
              <a:t> / </a:t>
            </a:r>
            <a:r>
              <a:rPr lang="en-US" sz="2400" dirty="0" err="1" smtClean="0"/>
              <a:t>mengunjungi</a:t>
            </a:r>
            <a:r>
              <a:rPr lang="en-US" sz="2400" dirty="0" smtClean="0"/>
              <a:t> </a:t>
            </a:r>
            <a:r>
              <a:rPr lang="en-US" sz="2400" dirty="0" err="1" smtClean="0"/>
              <a:t>rumah</a:t>
            </a:r>
            <a:r>
              <a:rPr lang="en-US" sz="2400" dirty="0" smtClean="0"/>
              <a:t> </a:t>
            </a:r>
            <a:r>
              <a:rPr lang="en-US" sz="2400" dirty="0" err="1" smtClean="0"/>
              <a:t>pasien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mengingatkan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mengetahui</a:t>
            </a:r>
            <a:r>
              <a:rPr lang="en-US" sz="2400" dirty="0" smtClean="0"/>
              <a:t> </a:t>
            </a:r>
            <a:r>
              <a:rPr lang="en-US" sz="2400" dirty="0" err="1" smtClean="0"/>
              <a:t>permasalahannya</a:t>
            </a:r>
            <a:r>
              <a:rPr lang="en-US" sz="2400" dirty="0" smtClean="0"/>
              <a:t> </a:t>
            </a:r>
            <a:r>
              <a:rPr lang="en-US" sz="2400" dirty="0" err="1" smtClean="0"/>
              <a:t>mengapa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mengambil</a:t>
            </a:r>
            <a:r>
              <a:rPr lang="en-US" sz="2400" dirty="0" smtClean="0"/>
              <a:t> OAT (           </a:t>
            </a:r>
            <a:r>
              <a:rPr lang="id-ID" sz="2400" dirty="0" smtClean="0"/>
              <a:t>   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95800" cy="5715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n-US" sz="1800" dirty="0" smtClean="0"/>
              <a:t>3. </a:t>
            </a:r>
            <a:r>
              <a:rPr lang="en-US" sz="2400" dirty="0" err="1" smtClean="0"/>
              <a:t>Pasien</a:t>
            </a:r>
            <a:r>
              <a:rPr lang="en-US" sz="2400" dirty="0" smtClean="0"/>
              <a:t>  </a:t>
            </a:r>
            <a:r>
              <a:rPr lang="en-US" sz="2400" dirty="0" err="1" smtClean="0"/>
              <a:t>dianjurkan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datang</a:t>
            </a:r>
            <a:r>
              <a:rPr lang="en-US" sz="2400" dirty="0" smtClean="0"/>
              <a:t> </a:t>
            </a:r>
            <a:r>
              <a:rPr lang="en-US" sz="2400" dirty="0" err="1" smtClean="0"/>
              <a:t>kembali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dokter</a:t>
            </a:r>
            <a:r>
              <a:rPr lang="en-US" sz="2400" dirty="0" smtClean="0"/>
              <a:t>  </a:t>
            </a:r>
          </a:p>
          <a:p>
            <a:pPr>
              <a:buNone/>
            </a:pPr>
            <a:r>
              <a:rPr lang="en-US" sz="2400" dirty="0" smtClean="0"/>
              <a:t>      (            )</a:t>
            </a:r>
            <a:endParaRPr lang="en-US" sz="2400" dirty="0" smtClean="0">
              <a:sym typeface="Wingdings" pitchFamily="2" charset="2"/>
            </a:endParaRPr>
          </a:p>
          <a:p>
            <a:pPr lvl="1"/>
            <a:r>
              <a:rPr lang="en-US" dirty="0" err="1" smtClean="0">
                <a:sym typeface="Wingdings" pitchFamily="2" charset="2"/>
              </a:rPr>
              <a:t>apabila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ditemukan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hal</a:t>
            </a:r>
            <a:r>
              <a:rPr lang="en-US" dirty="0" smtClean="0">
                <a:sym typeface="Wingdings" pitchFamily="2" charset="2"/>
              </a:rPr>
              <a:t> lain, </a:t>
            </a:r>
            <a:r>
              <a:rPr lang="en-US" dirty="0" err="1" smtClean="0">
                <a:sym typeface="Wingdings" pitchFamily="2" charset="2"/>
              </a:rPr>
              <a:t>mis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meninggal</a:t>
            </a:r>
            <a:r>
              <a:rPr lang="en-US" dirty="0" smtClean="0">
                <a:sym typeface="Wingdings" pitchFamily="2" charset="2"/>
              </a:rPr>
              <a:t> -&gt; </a:t>
            </a:r>
            <a:r>
              <a:rPr lang="en-US" dirty="0" err="1" smtClean="0">
                <a:sym typeface="Wingdings" pitchFamily="2" charset="2"/>
              </a:rPr>
              <a:t>apotek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menginformasikan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dokter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err="1" smtClean="0">
                <a:sym typeface="Wingdings" pitchFamily="2" charset="2"/>
              </a:rPr>
              <a:t>Apabila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pasien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ingin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pindah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berobat</a:t>
            </a:r>
            <a:r>
              <a:rPr lang="en-US" dirty="0" smtClean="0">
                <a:sym typeface="Wingdings" pitchFamily="2" charset="2"/>
              </a:rPr>
              <a:t> –&gt; </a:t>
            </a:r>
            <a:r>
              <a:rPr lang="en-US" dirty="0" err="1" smtClean="0">
                <a:sym typeface="Wingdings" pitchFamily="2" charset="2"/>
              </a:rPr>
              <a:t>pasien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tetap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dianjurkan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</a:t>
            </a:r>
            <a:r>
              <a:rPr lang="en-US" dirty="0" smtClean="0">
                <a:sym typeface="Wingdings" pitchFamily="2" charset="2"/>
              </a:rPr>
              <a:t> DPS </a:t>
            </a:r>
            <a:r>
              <a:rPr lang="en-US" dirty="0" err="1" smtClean="0">
                <a:sym typeface="Wingdings" pitchFamily="2" charset="2"/>
              </a:rPr>
              <a:t>untuk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minta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rujukan</a:t>
            </a:r>
            <a:endParaRPr lang="en-US" dirty="0" smtClean="0">
              <a:sym typeface="Wingdings" pitchFamily="2" charset="2"/>
            </a:endParaRPr>
          </a:p>
          <a:p>
            <a:pPr lvl="1"/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sz="2400" dirty="0" smtClean="0">
                <a:sym typeface="Wingdings" pitchFamily="2" charset="2"/>
              </a:rPr>
              <a:t>4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. DPS </a:t>
            </a:r>
            <a:r>
              <a:rPr lang="en-US" sz="2400" dirty="0" err="1" smtClean="0">
                <a:solidFill>
                  <a:srgbClr val="FF0000"/>
                </a:solidFill>
                <a:sym typeface="Wingdings" pitchFamily="2" charset="2"/>
              </a:rPr>
              <a:t>menginformasikan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sym typeface="Wingdings" pitchFamily="2" charset="2"/>
              </a:rPr>
              <a:t>ke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sym typeface="Wingdings" pitchFamily="2" charset="2"/>
              </a:rPr>
              <a:t>puskesmas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sym typeface="Wingdings" pitchFamily="2" charset="2"/>
              </a:rPr>
              <a:t>apabila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sym typeface="Wingdings" pitchFamily="2" charset="2"/>
              </a:rPr>
              <a:t>ada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sym typeface="Wingdings" pitchFamily="2" charset="2"/>
              </a:rPr>
              <a:t>pasien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sym typeface="Wingdings" pitchFamily="2" charset="2"/>
              </a:rPr>
              <a:t>mangkir</a:t>
            </a:r>
            <a:r>
              <a:rPr lang="en-US" sz="2400" dirty="0" smtClean="0">
                <a:sym typeface="Wingdings" pitchFamily="2" charset="2"/>
              </a:rPr>
              <a:t> (             )</a:t>
            </a:r>
          </a:p>
          <a:p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609600" y="6400800"/>
            <a:ext cx="7620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609600" y="3657600"/>
            <a:ext cx="9144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dash"/>
            <a:round/>
            <a:headEnd type="arrow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5257800" y="2209800"/>
            <a:ext cx="7620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6324600" y="6553200"/>
            <a:ext cx="838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1387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3200" b="1" dirty="0" err="1" smtClean="0">
                <a:latin typeface="Segoe Print" pitchFamily="2" charset="0"/>
              </a:rPr>
              <a:t>Mekanisme</a:t>
            </a:r>
            <a:r>
              <a:rPr lang="en-US" sz="3200" b="1" dirty="0" smtClean="0">
                <a:latin typeface="Segoe Print" pitchFamily="2" charset="0"/>
              </a:rPr>
              <a:t> </a:t>
            </a:r>
            <a:r>
              <a:rPr lang="en-US" sz="3200" b="1" dirty="0" err="1" smtClean="0">
                <a:latin typeface="Segoe Print" pitchFamily="2" charset="0"/>
              </a:rPr>
              <a:t>bila</a:t>
            </a:r>
            <a:r>
              <a:rPr lang="en-US" sz="3200" b="1" dirty="0" smtClean="0">
                <a:latin typeface="Segoe Print" pitchFamily="2" charset="0"/>
              </a:rPr>
              <a:t> </a:t>
            </a:r>
            <a:r>
              <a:rPr lang="en-US" sz="3200" b="1" dirty="0" err="1" smtClean="0">
                <a:latin typeface="Segoe Print" pitchFamily="2" charset="0"/>
              </a:rPr>
              <a:t>ditemukan</a:t>
            </a:r>
            <a:r>
              <a:rPr lang="en-US" sz="3200" b="1" dirty="0" smtClean="0">
                <a:latin typeface="Segoe Print" pitchFamily="2" charset="0"/>
              </a:rPr>
              <a:t> </a:t>
            </a:r>
            <a:r>
              <a:rPr lang="en-US" sz="3200" b="1" dirty="0" err="1" smtClean="0">
                <a:latin typeface="Segoe Print" pitchFamily="2" charset="0"/>
              </a:rPr>
              <a:t>dokter</a:t>
            </a:r>
            <a:r>
              <a:rPr lang="en-US" sz="3200" b="1" dirty="0" smtClean="0">
                <a:latin typeface="Segoe Print" pitchFamily="2" charset="0"/>
              </a:rPr>
              <a:t> </a:t>
            </a:r>
            <a:r>
              <a:rPr lang="en-US" sz="3200" b="1" dirty="0" err="1" smtClean="0">
                <a:latin typeface="Segoe Print" pitchFamily="2" charset="0"/>
              </a:rPr>
              <a:t>MoU</a:t>
            </a:r>
            <a:r>
              <a:rPr lang="en-US" sz="3200" b="1" dirty="0" smtClean="0">
                <a:latin typeface="Segoe Print" pitchFamily="2" charset="0"/>
              </a:rPr>
              <a:t> </a:t>
            </a:r>
            <a:r>
              <a:rPr lang="en-US" sz="3200" b="1" dirty="0" err="1" smtClean="0">
                <a:latin typeface="Segoe Print" pitchFamily="2" charset="0"/>
              </a:rPr>
              <a:t>Resepnya</a:t>
            </a:r>
            <a:r>
              <a:rPr lang="en-US" sz="3200" b="1" dirty="0" smtClean="0">
                <a:latin typeface="Segoe Print" pitchFamily="2" charset="0"/>
              </a:rPr>
              <a:t> </a:t>
            </a:r>
            <a:r>
              <a:rPr lang="en-US" sz="3200" b="1" dirty="0" err="1" smtClean="0">
                <a:latin typeface="Segoe Print" pitchFamily="2" charset="0"/>
              </a:rPr>
              <a:t>tidak</a:t>
            </a:r>
            <a:r>
              <a:rPr lang="en-US" sz="3200" b="1" dirty="0" smtClean="0">
                <a:latin typeface="Segoe Print" pitchFamily="2" charset="0"/>
              </a:rPr>
              <a:t> </a:t>
            </a:r>
            <a:r>
              <a:rPr lang="en-US" sz="3200" b="1" dirty="0" err="1" smtClean="0">
                <a:latin typeface="Segoe Print" pitchFamily="2" charset="0"/>
              </a:rPr>
              <a:t>mengikuti</a:t>
            </a:r>
            <a:r>
              <a:rPr lang="en-US" sz="3200" b="1" dirty="0" smtClean="0">
                <a:latin typeface="Segoe Print" pitchFamily="2" charset="0"/>
              </a:rPr>
              <a:t> ISTC</a:t>
            </a:r>
            <a:endParaRPr lang="en-US" sz="3200" b="1" dirty="0"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14400"/>
            <a:ext cx="4495800" cy="59436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Apotik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konfirmasi</a:t>
            </a:r>
            <a:r>
              <a:rPr lang="en-US" dirty="0" smtClean="0"/>
              <a:t> </a:t>
            </a:r>
            <a:r>
              <a:rPr lang="en-US" dirty="0" err="1" smtClean="0"/>
              <a:t>kedokter</a:t>
            </a:r>
            <a:r>
              <a:rPr lang="en-US" dirty="0" smtClean="0"/>
              <a:t> yang </a:t>
            </a:r>
            <a:r>
              <a:rPr lang="en-US" dirty="0" err="1" smtClean="0"/>
              <a:t>bersangkutan</a:t>
            </a:r>
            <a:endParaRPr lang="en-US" dirty="0" smtClean="0"/>
          </a:p>
          <a:p>
            <a:pPr lvl="1"/>
            <a:r>
              <a:rPr lang="en-US" sz="2800" dirty="0" err="1" smtClean="0"/>
              <a:t>Bila</a:t>
            </a:r>
            <a:r>
              <a:rPr lang="en-US" sz="2800" dirty="0" smtClean="0"/>
              <a:t>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</a:t>
            </a:r>
            <a:r>
              <a:rPr lang="en-US" sz="2800" dirty="0" err="1" smtClean="0"/>
              <a:t>alasan</a:t>
            </a:r>
            <a:r>
              <a:rPr lang="en-US" sz="2800" dirty="0" smtClean="0"/>
              <a:t> </a:t>
            </a:r>
            <a:r>
              <a:rPr lang="en-US" sz="2800" dirty="0" err="1" smtClean="0"/>
              <a:t>klinis</a:t>
            </a:r>
            <a:r>
              <a:rPr lang="en-US" sz="2800" dirty="0" smtClean="0"/>
              <a:t>  yang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dipertanggungjawabkan</a:t>
            </a:r>
            <a:r>
              <a:rPr lang="en-US" sz="2800" dirty="0" smtClean="0"/>
              <a:t> -- &gt; </a:t>
            </a:r>
            <a:r>
              <a:rPr lang="en-US" sz="2800" dirty="0" err="1" smtClean="0"/>
              <a:t>diteruskan</a:t>
            </a:r>
            <a:endParaRPr lang="en-US" sz="2800" dirty="0" smtClean="0"/>
          </a:p>
          <a:p>
            <a:pPr lvl="1"/>
            <a:endParaRPr lang="en-US" sz="2800" dirty="0" smtClean="0"/>
          </a:p>
          <a:p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selambat</a:t>
            </a:r>
            <a:r>
              <a:rPr lang="en-US" dirty="0" smtClean="0"/>
              <a:t> </a:t>
            </a:r>
            <a:r>
              <a:rPr lang="en-US" dirty="0" err="1" smtClean="0"/>
              <a:t>lambatnya</a:t>
            </a:r>
            <a:r>
              <a:rPr lang="en-US" dirty="0" smtClean="0"/>
              <a:t>  </a:t>
            </a:r>
            <a:r>
              <a:rPr lang="en-US" dirty="0" err="1" smtClean="0"/>
              <a:t>dalam</a:t>
            </a:r>
            <a:r>
              <a:rPr lang="en-US" dirty="0" smtClean="0"/>
              <a:t> 2 (</a:t>
            </a:r>
            <a:r>
              <a:rPr lang="en-US" dirty="0" err="1" smtClean="0"/>
              <a:t>dua</a:t>
            </a:r>
            <a:r>
              <a:rPr lang="en-US" dirty="0" smtClean="0"/>
              <a:t>) </a:t>
            </a:r>
            <a:r>
              <a:rPr lang="en-US" dirty="0" err="1" smtClean="0"/>
              <a:t>hari</a:t>
            </a:r>
            <a:r>
              <a:rPr lang="en-US" dirty="0" smtClean="0"/>
              <a:t> </a:t>
            </a:r>
            <a:r>
              <a:rPr lang="en-US" dirty="0" err="1" smtClean="0"/>
              <a:t>apotek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melaporkan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IAI </a:t>
            </a:r>
            <a:r>
              <a:rPr lang="en-US" dirty="0" err="1" smtClean="0"/>
              <a:t>Cabang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Selambat</a:t>
            </a:r>
            <a:r>
              <a:rPr lang="en-US" dirty="0" smtClean="0"/>
              <a:t> </a:t>
            </a:r>
            <a:r>
              <a:rPr lang="en-US" dirty="0" err="1" smtClean="0"/>
              <a:t>lambatnya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2 (</a:t>
            </a:r>
            <a:r>
              <a:rPr lang="en-US" dirty="0" err="1" smtClean="0"/>
              <a:t>dua</a:t>
            </a:r>
            <a:r>
              <a:rPr lang="en-US" dirty="0" smtClean="0"/>
              <a:t> ) </a:t>
            </a:r>
            <a:r>
              <a:rPr lang="en-US" dirty="0" err="1" smtClean="0"/>
              <a:t>hari</a:t>
            </a:r>
            <a:r>
              <a:rPr lang="en-US" dirty="0" smtClean="0"/>
              <a:t> IAI </a:t>
            </a:r>
            <a:r>
              <a:rPr lang="en-US" dirty="0" err="1" smtClean="0"/>
              <a:t>cabang</a:t>
            </a:r>
            <a:r>
              <a:rPr lang="en-US" dirty="0" smtClean="0"/>
              <a:t> </a:t>
            </a:r>
            <a:r>
              <a:rPr lang="en-US" dirty="0" err="1" smtClean="0"/>
              <a:t>berkoordinasi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IDI </a:t>
            </a:r>
            <a:r>
              <a:rPr lang="en-US" dirty="0" err="1" smtClean="0"/>
              <a:t>cabang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disampaikan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IAI Daerah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990600"/>
            <a:ext cx="4648200" cy="3962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3900" b="1" dirty="0" err="1" smtClean="0"/>
              <a:t>Menjadi</a:t>
            </a:r>
            <a:r>
              <a:rPr lang="en-US" sz="3900" b="1" dirty="0" smtClean="0"/>
              <a:t> </a:t>
            </a:r>
            <a:r>
              <a:rPr lang="en-US" sz="3900" b="1" dirty="0" err="1" smtClean="0"/>
              <a:t>perhatian</a:t>
            </a:r>
            <a:r>
              <a:rPr lang="en-US" sz="3900" b="1" dirty="0" smtClean="0"/>
              <a:t> :</a:t>
            </a:r>
          </a:p>
          <a:p>
            <a:r>
              <a:rPr lang="en-US" sz="3900" dirty="0" err="1" smtClean="0"/>
              <a:t>Melakukan</a:t>
            </a:r>
            <a:r>
              <a:rPr lang="en-US" sz="3900" dirty="0" smtClean="0"/>
              <a:t> </a:t>
            </a:r>
            <a:r>
              <a:rPr lang="en-US" sz="3900" dirty="0" err="1" smtClean="0"/>
              <a:t>sosialisasi</a:t>
            </a:r>
            <a:r>
              <a:rPr lang="en-US" sz="3900" dirty="0" smtClean="0"/>
              <a:t> </a:t>
            </a:r>
            <a:r>
              <a:rPr lang="en-US" sz="3900" dirty="0" err="1" smtClean="0"/>
              <a:t>mekanisme</a:t>
            </a:r>
            <a:r>
              <a:rPr lang="en-US" sz="3900" dirty="0" smtClean="0"/>
              <a:t> </a:t>
            </a:r>
            <a:r>
              <a:rPr lang="en-US" sz="3900" dirty="0" err="1" smtClean="0"/>
              <a:t>ini</a:t>
            </a:r>
            <a:r>
              <a:rPr lang="en-US" sz="3900" dirty="0" smtClean="0"/>
              <a:t> </a:t>
            </a:r>
            <a:r>
              <a:rPr lang="en-US" sz="3900" dirty="0" err="1" smtClean="0"/>
              <a:t>ke</a:t>
            </a:r>
            <a:r>
              <a:rPr lang="en-US" sz="3900" dirty="0" smtClean="0"/>
              <a:t> </a:t>
            </a:r>
          </a:p>
          <a:p>
            <a:pPr lvl="1"/>
            <a:r>
              <a:rPr lang="en-US" sz="3900" dirty="0" smtClean="0"/>
              <a:t>IDI </a:t>
            </a:r>
            <a:r>
              <a:rPr lang="en-US" sz="3900" dirty="0" err="1" smtClean="0"/>
              <a:t>Cabang</a:t>
            </a:r>
            <a:r>
              <a:rPr lang="en-US" sz="3900" dirty="0" smtClean="0"/>
              <a:t> </a:t>
            </a:r>
          </a:p>
          <a:p>
            <a:pPr lvl="1"/>
            <a:r>
              <a:rPr lang="en-US" sz="3900" dirty="0" smtClean="0"/>
              <a:t>IAI Daerah</a:t>
            </a:r>
          </a:p>
          <a:p>
            <a:pPr lvl="1"/>
            <a:r>
              <a:rPr lang="en-US" sz="3900" dirty="0" err="1" smtClean="0"/>
              <a:t>Komite</a:t>
            </a:r>
            <a:r>
              <a:rPr lang="en-US" sz="3900" dirty="0" smtClean="0"/>
              <a:t> DOTS DIY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4495800" y="4953000"/>
            <a:ext cx="4648200" cy="1905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err="1" smtClean="0">
                <a:solidFill>
                  <a:srgbClr val="FF0000"/>
                </a:solidFill>
                <a:latin typeface="Segoe Print" pitchFamily="2" charset="0"/>
              </a:rPr>
              <a:t>Pembinaan</a:t>
            </a:r>
            <a:r>
              <a:rPr lang="en-US" sz="3600" b="1" dirty="0" smtClean="0">
                <a:solidFill>
                  <a:srgbClr val="FF0000"/>
                </a:solidFill>
                <a:latin typeface="Segoe Print" pitchFamily="2" charset="0"/>
              </a:rPr>
              <a:t> ISTC - DPS </a:t>
            </a:r>
            <a:r>
              <a:rPr lang="en-US" sz="3600" b="1" dirty="0" err="1" smtClean="0">
                <a:solidFill>
                  <a:srgbClr val="FF0000"/>
                </a:solidFill>
                <a:latin typeface="Segoe Print" pitchFamily="2" charset="0"/>
              </a:rPr>
              <a:t>oleh</a:t>
            </a:r>
            <a:r>
              <a:rPr lang="en-US" sz="3600" b="1" dirty="0" smtClean="0">
                <a:solidFill>
                  <a:srgbClr val="FF0000"/>
                </a:solidFill>
                <a:latin typeface="Segoe Print" pitchFamily="2" charset="0"/>
              </a:rPr>
              <a:t> IDI cab/</a:t>
            </a:r>
            <a:r>
              <a:rPr lang="en-US" sz="3600" b="1" dirty="0" err="1" smtClean="0">
                <a:solidFill>
                  <a:srgbClr val="FF0000"/>
                </a:solidFill>
                <a:latin typeface="Segoe Print" pitchFamily="2" charset="0"/>
              </a:rPr>
              <a:t>Wil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Segoe Print" pitchFamily="2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1600200" y="3048000"/>
            <a:ext cx="484632" cy="3048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3810000" y="5181600"/>
            <a:ext cx="826008" cy="2057400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4800" dirty="0" smtClean="0">
                <a:latin typeface="Segoe Print" pitchFamily="2" charset="0"/>
              </a:rPr>
              <a:t>PERLAKUAN </a:t>
            </a:r>
            <a:r>
              <a:rPr lang="en-US" sz="4800" dirty="0" err="1" smtClean="0">
                <a:latin typeface="Segoe Print" pitchFamily="2" charset="0"/>
              </a:rPr>
              <a:t>Apotek</a:t>
            </a:r>
            <a:r>
              <a:rPr lang="en-US" sz="4800" dirty="0" smtClean="0">
                <a:latin typeface="Segoe Print" pitchFamily="2" charset="0"/>
              </a:rPr>
              <a:t> </a:t>
            </a:r>
            <a:br>
              <a:rPr lang="en-US" sz="4800" dirty="0" smtClean="0">
                <a:latin typeface="Segoe Print" pitchFamily="2" charset="0"/>
              </a:rPr>
            </a:br>
            <a:r>
              <a:rPr lang="en-US" sz="4800" dirty="0" err="1" smtClean="0">
                <a:latin typeface="Segoe Print" pitchFamily="2" charset="0"/>
              </a:rPr>
              <a:t>terhadap</a:t>
            </a:r>
            <a:r>
              <a:rPr lang="en-US" sz="4800" dirty="0" smtClean="0">
                <a:latin typeface="Segoe Print" pitchFamily="2" charset="0"/>
              </a:rPr>
              <a:t> </a:t>
            </a:r>
            <a:r>
              <a:rPr lang="en-US" sz="4800" dirty="0" err="1" smtClean="0">
                <a:latin typeface="Segoe Print" pitchFamily="2" charset="0"/>
              </a:rPr>
              <a:t>pasien</a:t>
            </a:r>
            <a:r>
              <a:rPr lang="en-US" sz="4800" dirty="0" smtClean="0">
                <a:latin typeface="Segoe Print" pitchFamily="2" charset="0"/>
              </a:rPr>
              <a:t> TB</a:t>
            </a:r>
            <a:endParaRPr lang="en-US" sz="4800" dirty="0">
              <a:latin typeface="Segoe Print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447800"/>
            <a:ext cx="4497388" cy="72707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 err="1" smtClean="0"/>
              <a:t>Dokter</a:t>
            </a:r>
            <a:r>
              <a:rPr lang="en-US" sz="3600" dirty="0" smtClean="0"/>
              <a:t> dg </a:t>
            </a:r>
            <a:r>
              <a:rPr lang="en-US" sz="3600" dirty="0" err="1" smtClean="0"/>
              <a:t>MoU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174874"/>
            <a:ext cx="4497388" cy="468312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err="1" smtClean="0"/>
              <a:t>Didokumentasikan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</a:t>
            </a:r>
            <a:r>
              <a:rPr lang="en-US" sz="4000" dirty="0" err="1" smtClean="0"/>
              <a:t>selanjutnya</a:t>
            </a:r>
            <a:r>
              <a:rPr lang="en-US" sz="4000" dirty="0" smtClean="0"/>
              <a:t> </a:t>
            </a:r>
            <a:r>
              <a:rPr lang="en-US" sz="4000" dirty="0" err="1" smtClean="0"/>
              <a:t>mengikuti</a:t>
            </a:r>
            <a:r>
              <a:rPr lang="en-US" sz="4000" dirty="0" smtClean="0"/>
              <a:t> </a:t>
            </a:r>
            <a:r>
              <a:rPr lang="en-US" sz="4000" dirty="0" err="1" smtClean="0"/>
              <a:t>alur</a:t>
            </a:r>
            <a:r>
              <a:rPr lang="en-US" sz="4000" dirty="0" smtClean="0"/>
              <a:t> </a:t>
            </a:r>
            <a:r>
              <a:rPr lang="en-US" sz="4000" dirty="0" err="1" smtClean="0"/>
              <a:t>formulir</a:t>
            </a:r>
            <a:r>
              <a:rPr lang="en-US" sz="4000" dirty="0" smtClean="0"/>
              <a:t> TB yang </a:t>
            </a:r>
            <a:r>
              <a:rPr lang="en-US" sz="4000" dirty="0" err="1" smtClean="0"/>
              <a:t>digunakan</a:t>
            </a:r>
            <a:endParaRPr lang="en-US" sz="40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447800"/>
            <a:ext cx="4648200" cy="71596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 err="1" smtClean="0"/>
              <a:t>Dokter</a:t>
            </a:r>
            <a:r>
              <a:rPr lang="en-US" sz="3600" dirty="0" smtClean="0"/>
              <a:t> </a:t>
            </a:r>
            <a:r>
              <a:rPr lang="en-US" sz="3600" dirty="0" err="1" smtClean="0"/>
              <a:t>Diluar</a:t>
            </a:r>
            <a:r>
              <a:rPr lang="en-US" sz="3600" dirty="0" smtClean="0"/>
              <a:t> </a:t>
            </a:r>
            <a:r>
              <a:rPr lang="en-US" sz="3600" dirty="0" err="1" smtClean="0"/>
              <a:t>MoU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2174874"/>
            <a:ext cx="4648201" cy="468312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600" dirty="0" err="1" smtClean="0"/>
              <a:t>Anamnesa</a:t>
            </a:r>
            <a:r>
              <a:rPr lang="en-US" sz="3600" dirty="0" smtClean="0"/>
              <a:t> </a:t>
            </a:r>
            <a:r>
              <a:rPr lang="en-US" sz="3600" dirty="0" err="1" smtClean="0"/>
              <a:t>pasien</a:t>
            </a:r>
            <a:endParaRPr lang="en-US" sz="3600" dirty="0" smtClean="0"/>
          </a:p>
          <a:p>
            <a:r>
              <a:rPr lang="en-US" sz="3600" dirty="0" err="1" smtClean="0"/>
              <a:t>Hubungi</a:t>
            </a:r>
            <a:r>
              <a:rPr lang="en-US" sz="3600" dirty="0" smtClean="0"/>
              <a:t> </a:t>
            </a:r>
            <a:r>
              <a:rPr lang="en-US" sz="3600" dirty="0" err="1" smtClean="0"/>
              <a:t>dokter</a:t>
            </a:r>
            <a:r>
              <a:rPr lang="en-US" sz="3600" dirty="0" smtClean="0"/>
              <a:t> </a:t>
            </a:r>
            <a:r>
              <a:rPr lang="en-US" sz="3600" dirty="0" err="1" smtClean="0"/>
              <a:t>untuk</a:t>
            </a:r>
            <a:r>
              <a:rPr lang="en-US" sz="3600" dirty="0" smtClean="0"/>
              <a:t> </a:t>
            </a:r>
            <a:r>
              <a:rPr lang="en-US" sz="3600" dirty="0" err="1" smtClean="0"/>
              <a:t>mencari</a:t>
            </a:r>
            <a:r>
              <a:rPr lang="en-US" sz="3600" dirty="0" smtClean="0"/>
              <a:t> </a:t>
            </a:r>
            <a:r>
              <a:rPr lang="en-US" sz="3600" dirty="0" err="1" smtClean="0"/>
              <a:t>informasi</a:t>
            </a:r>
            <a:endParaRPr lang="en-US" sz="3600" dirty="0" smtClean="0"/>
          </a:p>
          <a:p>
            <a:r>
              <a:rPr lang="en-US" sz="3600" dirty="0" err="1" smtClean="0"/>
              <a:t>Didokumentasikan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selanjutnya</a:t>
            </a:r>
            <a:r>
              <a:rPr lang="en-US" sz="3600" dirty="0" smtClean="0"/>
              <a:t> </a:t>
            </a:r>
            <a:r>
              <a:rPr lang="en-US" sz="3600" dirty="0" err="1" smtClean="0"/>
              <a:t>mengikuti</a:t>
            </a:r>
            <a:r>
              <a:rPr lang="en-US" sz="3600" dirty="0" smtClean="0"/>
              <a:t> </a:t>
            </a:r>
            <a:r>
              <a:rPr lang="en-US" sz="3600" dirty="0" err="1" smtClean="0"/>
              <a:t>alur</a:t>
            </a:r>
            <a:r>
              <a:rPr lang="en-US" sz="3600" dirty="0" smtClean="0"/>
              <a:t> </a:t>
            </a:r>
            <a:r>
              <a:rPr lang="en-US" sz="3600" dirty="0" err="1" smtClean="0"/>
              <a:t>formulir</a:t>
            </a:r>
            <a:r>
              <a:rPr lang="en-US" sz="3600" dirty="0" smtClean="0"/>
              <a:t> TB yang </a:t>
            </a:r>
            <a:r>
              <a:rPr lang="en-US" sz="3600" dirty="0" err="1" smtClean="0"/>
              <a:t>digunakan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sz="4000" dirty="0" err="1" smtClean="0">
                <a:latin typeface="Segoe Print" pitchFamily="2" charset="0"/>
              </a:rPr>
              <a:t>Validasi</a:t>
            </a:r>
            <a:r>
              <a:rPr lang="en-US" sz="4000" dirty="0" smtClean="0">
                <a:latin typeface="Segoe Print" pitchFamily="2" charset="0"/>
              </a:rPr>
              <a:t> data </a:t>
            </a:r>
            <a:r>
              <a:rPr lang="en-US" sz="4000" dirty="0" err="1" smtClean="0">
                <a:latin typeface="Segoe Print" pitchFamily="2" charset="0"/>
              </a:rPr>
              <a:t>antara</a:t>
            </a:r>
            <a:r>
              <a:rPr lang="en-US" sz="4000" dirty="0" smtClean="0">
                <a:latin typeface="Segoe Print" pitchFamily="2" charset="0"/>
              </a:rPr>
              <a:t> </a:t>
            </a:r>
            <a:r>
              <a:rPr lang="en-US" sz="4000" dirty="0" err="1" smtClean="0">
                <a:latin typeface="Segoe Print" pitchFamily="2" charset="0"/>
              </a:rPr>
              <a:t>Apotek</a:t>
            </a:r>
            <a:r>
              <a:rPr lang="en-US" sz="4000" dirty="0" smtClean="0">
                <a:latin typeface="Segoe Print" pitchFamily="2" charset="0"/>
              </a:rPr>
              <a:t>, </a:t>
            </a:r>
            <a:r>
              <a:rPr lang="en-US" sz="4000" dirty="0" err="1" smtClean="0">
                <a:latin typeface="Segoe Print" pitchFamily="2" charset="0"/>
              </a:rPr>
              <a:t>puskesmas</a:t>
            </a:r>
            <a:r>
              <a:rPr lang="en-US" sz="4000" dirty="0" smtClean="0">
                <a:latin typeface="Segoe Print" pitchFamily="2" charset="0"/>
              </a:rPr>
              <a:t>, DPS </a:t>
            </a:r>
            <a:r>
              <a:rPr lang="en-US" sz="4000" dirty="0" err="1" smtClean="0">
                <a:latin typeface="Segoe Print" pitchFamily="2" charset="0"/>
              </a:rPr>
              <a:t>dilaksaakan</a:t>
            </a:r>
            <a:r>
              <a:rPr lang="en-US" sz="4000" dirty="0" smtClean="0">
                <a:latin typeface="Segoe Print" pitchFamily="2" charset="0"/>
              </a:rPr>
              <a:t> 1 x / </a:t>
            </a:r>
            <a:r>
              <a:rPr lang="en-US" sz="4000" dirty="0" err="1" smtClean="0">
                <a:latin typeface="Segoe Print" pitchFamily="2" charset="0"/>
              </a:rPr>
              <a:t>bulan</a:t>
            </a:r>
            <a:r>
              <a:rPr lang="en-US" sz="4000" dirty="0" smtClean="0">
                <a:latin typeface="Segoe Print" pitchFamily="2" charset="0"/>
              </a:rPr>
              <a:t> </a:t>
            </a:r>
            <a:endParaRPr lang="en-US" sz="4000" dirty="0">
              <a:latin typeface="Segoe Print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524000"/>
            <a:ext cx="4497388" cy="65087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4000" dirty="0" smtClean="0"/>
              <a:t>yang </a:t>
            </a:r>
            <a:r>
              <a:rPr lang="en-US" sz="4000" dirty="0" err="1" smtClean="0"/>
              <a:t>divalidasi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133600"/>
            <a:ext cx="4497388" cy="4724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OAT</a:t>
            </a:r>
          </a:p>
          <a:p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Mangkir</a:t>
            </a:r>
            <a:r>
              <a:rPr lang="en-US" dirty="0" smtClean="0"/>
              <a:t> &amp; DO</a:t>
            </a:r>
          </a:p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pengobatan</a:t>
            </a:r>
            <a:endParaRPr lang="en-US" dirty="0" smtClean="0"/>
          </a:p>
          <a:p>
            <a:r>
              <a:rPr lang="en-US" dirty="0" smtClean="0"/>
              <a:t>OAT</a:t>
            </a:r>
          </a:p>
          <a:p>
            <a:r>
              <a:rPr lang="en-US" dirty="0" err="1" smtClean="0"/>
              <a:t>Suspek</a:t>
            </a:r>
            <a:r>
              <a:rPr lang="en-US" dirty="0" smtClean="0"/>
              <a:t> yang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apotek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DPS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dirujuk</a:t>
            </a:r>
            <a:endParaRPr lang="en-US" dirty="0" smtClean="0"/>
          </a:p>
          <a:p>
            <a:r>
              <a:rPr lang="en-US" dirty="0" err="1" smtClean="0"/>
              <a:t>Pasien</a:t>
            </a:r>
            <a:r>
              <a:rPr lang="en-US" dirty="0" smtClean="0"/>
              <a:t> TB yang </a:t>
            </a:r>
            <a:r>
              <a:rPr lang="en-US" dirty="0" err="1" smtClean="0"/>
              <a:t>ditemukan</a:t>
            </a:r>
            <a:r>
              <a:rPr lang="en-US" dirty="0" smtClean="0"/>
              <a:t> DPS, </a:t>
            </a:r>
            <a:r>
              <a:rPr lang="en-US" dirty="0" err="1" smtClean="0"/>
              <a:t>dirujuk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diobati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DPS</a:t>
            </a:r>
          </a:p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pengobatan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1" y="1524000"/>
            <a:ext cx="4724400" cy="60959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400" dirty="0" smtClean="0"/>
              <a:t>Form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1" y="2133600"/>
            <a:ext cx="4648200" cy="47244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800" dirty="0" smtClean="0"/>
              <a:t>Form </a:t>
            </a:r>
            <a:r>
              <a:rPr lang="en-US" sz="2800" dirty="0" err="1" smtClean="0"/>
              <a:t>permintaan</a:t>
            </a:r>
            <a:r>
              <a:rPr lang="en-US" sz="2800" dirty="0" smtClean="0"/>
              <a:t> OAT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puskesmas</a:t>
            </a:r>
            <a:endParaRPr lang="en-US" sz="2800" dirty="0" smtClean="0"/>
          </a:p>
          <a:p>
            <a:r>
              <a:rPr lang="en-US" sz="2800" dirty="0" smtClean="0"/>
              <a:t>TB-06 </a:t>
            </a:r>
            <a:r>
              <a:rPr lang="en-US" sz="2800" dirty="0" err="1" smtClean="0"/>
              <a:t>bayangan</a:t>
            </a:r>
            <a:r>
              <a:rPr lang="en-US" sz="2800" dirty="0" smtClean="0"/>
              <a:t> &amp; </a:t>
            </a:r>
            <a:r>
              <a:rPr lang="en-US" sz="2800" dirty="0" err="1" smtClean="0"/>
              <a:t>utama</a:t>
            </a:r>
            <a:endParaRPr lang="en-US" sz="2800" dirty="0" smtClean="0"/>
          </a:p>
          <a:p>
            <a:r>
              <a:rPr lang="en-US" sz="2800" dirty="0" smtClean="0"/>
              <a:t>TB 03</a:t>
            </a:r>
          </a:p>
          <a:p>
            <a:r>
              <a:rPr lang="en-US" sz="2800" dirty="0" smtClean="0"/>
              <a:t>TB – 01</a:t>
            </a:r>
          </a:p>
          <a:p>
            <a:r>
              <a:rPr lang="en-US" sz="2800" dirty="0" smtClean="0"/>
              <a:t>Monitoring </a:t>
            </a:r>
            <a:r>
              <a:rPr lang="en-US" sz="2800" dirty="0" err="1" smtClean="0"/>
              <a:t>pengobatan</a:t>
            </a:r>
            <a:endParaRPr lang="en-US" sz="2800" dirty="0" smtClean="0"/>
          </a:p>
          <a:p>
            <a:r>
              <a:rPr lang="en-US" sz="2800" dirty="0" err="1" smtClean="0"/>
              <a:t>Buku</a:t>
            </a:r>
            <a:r>
              <a:rPr lang="en-US" sz="2800" dirty="0" smtClean="0"/>
              <a:t> </a:t>
            </a:r>
            <a:r>
              <a:rPr lang="en-US" sz="2800" dirty="0" err="1" smtClean="0"/>
              <a:t>rujukan</a:t>
            </a:r>
            <a:endParaRPr lang="en-US" sz="2800" dirty="0" smtClean="0"/>
          </a:p>
          <a:p>
            <a:r>
              <a:rPr lang="en-US" sz="2800" dirty="0" err="1" smtClean="0"/>
              <a:t>Buku</a:t>
            </a:r>
            <a:r>
              <a:rPr lang="en-US" sz="2800" dirty="0" smtClean="0"/>
              <a:t> </a:t>
            </a:r>
            <a:r>
              <a:rPr lang="en-US" sz="2800" dirty="0" err="1" smtClean="0"/>
              <a:t>mangkir</a:t>
            </a:r>
            <a:endParaRPr lang="en-US" sz="28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4000" dirty="0" smtClean="0">
                <a:latin typeface="Segoe Print" pitchFamily="2" charset="0"/>
              </a:rPr>
              <a:t>PELAPORAN </a:t>
            </a:r>
            <a:r>
              <a:rPr lang="en-US" sz="4000" dirty="0" err="1" smtClean="0">
                <a:latin typeface="Segoe Print" pitchFamily="2" charset="0"/>
              </a:rPr>
              <a:t>dari</a:t>
            </a:r>
            <a:r>
              <a:rPr lang="en-US" sz="4000" dirty="0" smtClean="0">
                <a:latin typeface="Segoe Print" pitchFamily="2" charset="0"/>
              </a:rPr>
              <a:t> </a:t>
            </a:r>
            <a:r>
              <a:rPr lang="en-US" sz="4000" dirty="0" err="1" smtClean="0">
                <a:latin typeface="Segoe Print" pitchFamily="2" charset="0"/>
              </a:rPr>
              <a:t>Apotek</a:t>
            </a:r>
            <a:endParaRPr lang="en-US" sz="4000" dirty="0">
              <a:latin typeface="Segoe Print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62000"/>
            <a:ext cx="4497388" cy="914400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 err="1" smtClean="0"/>
              <a:t>Ke</a:t>
            </a:r>
            <a:r>
              <a:rPr lang="en-US" sz="3600" dirty="0" smtClean="0"/>
              <a:t> </a:t>
            </a:r>
            <a:r>
              <a:rPr lang="en-US" sz="3600" dirty="0" err="1" smtClean="0"/>
              <a:t>Puskesmas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676400"/>
            <a:ext cx="4497388" cy="5181600"/>
          </a:xfrm>
          <a:solidFill>
            <a:srgbClr val="92D050"/>
          </a:solidFill>
        </p:spPr>
        <p:txBody>
          <a:bodyPr>
            <a:normAutofit fontScale="92500"/>
          </a:bodyPr>
          <a:lstStyle/>
          <a:p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yang </a:t>
            </a:r>
            <a:r>
              <a:rPr lang="en-US" dirty="0" err="1" smtClean="0"/>
              <a:t>mengambil</a:t>
            </a:r>
            <a:r>
              <a:rPr lang="en-US" dirty="0" smtClean="0"/>
              <a:t> OAT </a:t>
            </a:r>
            <a:r>
              <a:rPr lang="en-US" dirty="0" err="1" smtClean="0"/>
              <a:t>di</a:t>
            </a:r>
            <a:r>
              <a:rPr lang="en-US" dirty="0" smtClean="0"/>
              <a:t> DPS/ </a:t>
            </a:r>
            <a:r>
              <a:rPr lang="en-US" dirty="0" err="1" smtClean="0"/>
              <a:t>apotek</a:t>
            </a:r>
            <a:endParaRPr lang="en-US" dirty="0" smtClean="0"/>
          </a:p>
          <a:p>
            <a:pPr lvl="1"/>
            <a:r>
              <a:rPr lang="en-US" sz="2400" dirty="0" err="1" smtClean="0"/>
              <a:t>Sesuai</a:t>
            </a:r>
            <a:r>
              <a:rPr lang="en-US" sz="2400" dirty="0" smtClean="0"/>
              <a:t> ISTC - DOTS</a:t>
            </a:r>
          </a:p>
          <a:p>
            <a:pPr lvl="2"/>
            <a:r>
              <a:rPr lang="en-US" sz="2400" dirty="0" smtClean="0"/>
              <a:t> OAT program </a:t>
            </a:r>
            <a:r>
              <a:rPr lang="en-US" sz="2400" dirty="0" err="1" smtClean="0"/>
              <a:t>maupun</a:t>
            </a:r>
            <a:endParaRPr lang="en-US" sz="2400" dirty="0" smtClean="0"/>
          </a:p>
          <a:p>
            <a:pPr lvl="2"/>
            <a:r>
              <a:rPr lang="en-US" sz="2400" dirty="0" smtClean="0"/>
              <a:t> non program</a:t>
            </a:r>
          </a:p>
          <a:p>
            <a:pPr lvl="1"/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ISTC – non DOTS</a:t>
            </a:r>
          </a:p>
          <a:p>
            <a:r>
              <a:rPr lang="en-US" dirty="0" err="1" smtClean="0"/>
              <a:t>Penggunaan</a:t>
            </a:r>
            <a:r>
              <a:rPr lang="en-US" dirty="0" smtClean="0"/>
              <a:t> OAT program/non program</a:t>
            </a:r>
          </a:p>
          <a:p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mangkir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DO</a:t>
            </a:r>
          </a:p>
          <a:p>
            <a:r>
              <a:rPr lang="en-US" dirty="0" err="1" smtClean="0"/>
              <a:t>Suspek</a:t>
            </a:r>
            <a:r>
              <a:rPr lang="en-US" dirty="0" smtClean="0"/>
              <a:t> yang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dikirim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endParaRPr lang="en-US" dirty="0" smtClean="0"/>
          </a:p>
          <a:p>
            <a:r>
              <a:rPr lang="en-US" dirty="0" err="1" smtClean="0"/>
              <a:t>Pemetaan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tinggal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</a:p>
          <a:p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762000"/>
            <a:ext cx="4648200" cy="914400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endParaRPr lang="id-ID" sz="2800" dirty="0" smtClean="0"/>
          </a:p>
          <a:p>
            <a:pPr algn="ctr"/>
            <a:endParaRPr lang="id-ID" sz="2800" dirty="0" smtClean="0"/>
          </a:p>
          <a:p>
            <a:pPr algn="ctr"/>
            <a:endParaRPr lang="id-ID" sz="2800" dirty="0" smtClean="0"/>
          </a:p>
          <a:p>
            <a:pPr algn="ctr"/>
            <a:endParaRPr lang="id-ID" sz="2800" dirty="0" smtClean="0"/>
          </a:p>
          <a:p>
            <a:pPr algn="ctr"/>
            <a:r>
              <a:rPr lang="en-US" sz="2800" dirty="0" err="1" smtClean="0"/>
              <a:t>Ke</a:t>
            </a:r>
            <a:r>
              <a:rPr lang="en-US" sz="2800" dirty="0" smtClean="0"/>
              <a:t> IAI </a:t>
            </a:r>
            <a:r>
              <a:rPr lang="en-US" sz="2800" dirty="0" err="1" smtClean="0"/>
              <a:t>Cabang</a:t>
            </a:r>
            <a:r>
              <a:rPr lang="en-US" sz="2800" dirty="0" smtClean="0"/>
              <a:t> – </a:t>
            </a:r>
            <a:r>
              <a:rPr lang="en-US" sz="2800" dirty="0" err="1" smtClean="0"/>
              <a:t>khusus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apoteker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1676400"/>
            <a:ext cx="4648200" cy="5181600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r>
              <a:rPr lang="en-US" sz="2800" dirty="0" err="1" smtClean="0"/>
              <a:t>Semua</a:t>
            </a:r>
            <a:r>
              <a:rPr lang="en-US" sz="2800" dirty="0" smtClean="0"/>
              <a:t> </a:t>
            </a:r>
            <a:r>
              <a:rPr lang="en-US" sz="2800" dirty="0" err="1" smtClean="0"/>
              <a:t>apotek</a:t>
            </a:r>
            <a:r>
              <a:rPr lang="en-US" sz="2800" dirty="0" smtClean="0"/>
              <a:t> </a:t>
            </a:r>
            <a:r>
              <a:rPr lang="en-US" sz="2800" dirty="0" err="1" smtClean="0"/>
              <a:t>melaporkan</a:t>
            </a:r>
            <a:r>
              <a:rPr lang="en-US" sz="2800" dirty="0" smtClean="0"/>
              <a:t> </a:t>
            </a:r>
            <a:r>
              <a:rPr lang="en-US" sz="2800" dirty="0" err="1" smtClean="0"/>
              <a:t>kegiatan</a:t>
            </a:r>
            <a:r>
              <a:rPr lang="en-US" sz="2800" dirty="0" smtClean="0"/>
              <a:t> Program TB </a:t>
            </a:r>
            <a:r>
              <a:rPr lang="en-US" sz="2800" dirty="0" err="1" smtClean="0"/>
              <a:t>kepada</a:t>
            </a:r>
            <a:r>
              <a:rPr lang="en-US" sz="2800" dirty="0" smtClean="0"/>
              <a:t> IAI </a:t>
            </a:r>
            <a:r>
              <a:rPr lang="en-US" sz="2800" dirty="0" err="1" smtClean="0"/>
              <a:t>Cabang</a:t>
            </a:r>
            <a:endParaRPr lang="en-US" sz="2800" dirty="0" smtClean="0"/>
          </a:p>
          <a:p>
            <a:r>
              <a:rPr lang="en-US" sz="2800" dirty="0" smtClean="0"/>
              <a:t>IAI </a:t>
            </a:r>
            <a:r>
              <a:rPr lang="en-US" sz="2800" dirty="0" err="1" smtClean="0"/>
              <a:t>Cabang</a:t>
            </a:r>
            <a:r>
              <a:rPr lang="en-US" sz="2800" dirty="0" smtClean="0"/>
              <a:t> </a:t>
            </a:r>
            <a:r>
              <a:rPr lang="en-US" sz="2800" dirty="0" err="1" smtClean="0"/>
              <a:t>menganalisa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bahan</a:t>
            </a:r>
            <a:r>
              <a:rPr lang="en-US" sz="2800" dirty="0" smtClean="0"/>
              <a:t> 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pertemuan</a:t>
            </a:r>
            <a:r>
              <a:rPr lang="en-US" sz="2800" dirty="0" smtClean="0"/>
              <a:t> Tim PPM </a:t>
            </a:r>
            <a:r>
              <a:rPr lang="en-US" sz="2800" dirty="0" err="1" smtClean="0"/>
              <a:t>Kab</a:t>
            </a:r>
            <a:r>
              <a:rPr lang="en-US" sz="2800" dirty="0" smtClean="0"/>
              <a:t>/Kota</a:t>
            </a:r>
          </a:p>
          <a:p>
            <a:r>
              <a:rPr lang="en-US" sz="2800" dirty="0" err="1" smtClean="0"/>
              <a:t>Hasil</a:t>
            </a:r>
            <a:r>
              <a:rPr lang="en-US" sz="2800" dirty="0" smtClean="0"/>
              <a:t> </a:t>
            </a:r>
            <a:r>
              <a:rPr lang="en-US" sz="2800" dirty="0" err="1" smtClean="0"/>
              <a:t>analisa</a:t>
            </a:r>
            <a:r>
              <a:rPr lang="en-US" sz="2800" dirty="0" smtClean="0"/>
              <a:t> IAI </a:t>
            </a:r>
            <a:r>
              <a:rPr lang="en-US" sz="2800" dirty="0" err="1" smtClean="0"/>
              <a:t>cabang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hasil</a:t>
            </a:r>
            <a:r>
              <a:rPr lang="en-US" sz="2800" dirty="0" smtClean="0"/>
              <a:t> </a:t>
            </a:r>
            <a:r>
              <a:rPr lang="en-US" sz="2800" dirty="0" err="1" smtClean="0"/>
              <a:t>rapat</a:t>
            </a:r>
            <a:r>
              <a:rPr lang="en-US" sz="2800" dirty="0" smtClean="0"/>
              <a:t> Tim PPM  yang </a:t>
            </a:r>
            <a:r>
              <a:rPr lang="en-US" sz="2800" dirty="0" err="1" smtClean="0"/>
              <a:t>berhubungan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apotek</a:t>
            </a:r>
            <a:r>
              <a:rPr lang="en-US" sz="2800" dirty="0" smtClean="0"/>
              <a:t> </a:t>
            </a:r>
            <a:r>
              <a:rPr lang="en-US" sz="2800" dirty="0" err="1" smtClean="0"/>
              <a:t>dikirimkan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IAI Daerah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dirty="0" smtClean="0">
                <a:latin typeface="Segoe Print" pitchFamily="2" charset="0"/>
              </a:rPr>
              <a:t>PELAPORAN </a:t>
            </a:r>
            <a:r>
              <a:rPr lang="en-US" dirty="0" err="1" smtClean="0">
                <a:latin typeface="Segoe Print" pitchFamily="2" charset="0"/>
              </a:rPr>
              <a:t>dari</a:t>
            </a:r>
            <a:r>
              <a:rPr lang="en-US" dirty="0" smtClean="0">
                <a:latin typeface="Segoe Print" pitchFamily="2" charset="0"/>
              </a:rPr>
              <a:t> DPS</a:t>
            </a:r>
            <a:endParaRPr lang="en-US" dirty="0">
              <a:latin typeface="Segoe Print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685800"/>
            <a:ext cx="4497388" cy="762000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 err="1" smtClean="0"/>
              <a:t>Ke</a:t>
            </a:r>
            <a:r>
              <a:rPr lang="en-US" sz="3600" dirty="0" smtClean="0"/>
              <a:t> </a:t>
            </a:r>
            <a:r>
              <a:rPr lang="en-US" sz="3600" dirty="0" err="1" smtClean="0"/>
              <a:t>Puskesmas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447800"/>
            <a:ext cx="4648200" cy="5410200"/>
          </a:xfrm>
          <a:solidFill>
            <a:srgbClr val="92D050"/>
          </a:solidFill>
        </p:spPr>
        <p:txBody>
          <a:bodyPr/>
          <a:lstStyle/>
          <a:p>
            <a:r>
              <a:rPr lang="en-US" sz="2800" dirty="0" err="1" smtClean="0"/>
              <a:t>Suspek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ditemukan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dirujuk</a:t>
            </a:r>
            <a:endParaRPr lang="en-US" sz="2800" dirty="0" smtClean="0"/>
          </a:p>
          <a:p>
            <a:r>
              <a:rPr lang="en-US" sz="2800" dirty="0" err="1" smtClean="0"/>
              <a:t>Pasien</a:t>
            </a:r>
            <a:r>
              <a:rPr lang="en-US" sz="2800" dirty="0" smtClean="0"/>
              <a:t> TB yang </a:t>
            </a:r>
            <a:r>
              <a:rPr lang="en-US" sz="2800" dirty="0" err="1" smtClean="0"/>
              <a:t>ditemukan</a:t>
            </a:r>
            <a:endParaRPr lang="en-US" sz="2800" dirty="0" smtClean="0"/>
          </a:p>
          <a:p>
            <a:r>
              <a:rPr lang="en-US" sz="2800" dirty="0" err="1" smtClean="0"/>
              <a:t>Pasien</a:t>
            </a:r>
            <a:r>
              <a:rPr lang="en-US" sz="2800" dirty="0" smtClean="0"/>
              <a:t> TB yang </a:t>
            </a:r>
            <a:r>
              <a:rPr lang="en-US" sz="2800" dirty="0" err="1" smtClean="0"/>
              <a:t>dirujuk</a:t>
            </a:r>
            <a:endParaRPr lang="en-US" sz="2800" dirty="0" smtClean="0"/>
          </a:p>
          <a:p>
            <a:r>
              <a:rPr lang="en-US" sz="2800" dirty="0" err="1" smtClean="0"/>
              <a:t>Pasien</a:t>
            </a:r>
            <a:r>
              <a:rPr lang="en-US" sz="2800" dirty="0" smtClean="0"/>
              <a:t> TB yang </a:t>
            </a:r>
            <a:r>
              <a:rPr lang="en-US" sz="2800" dirty="0" err="1" smtClean="0"/>
              <a:t>diobati</a:t>
            </a:r>
            <a:endParaRPr lang="en-US" sz="2800" dirty="0" smtClean="0"/>
          </a:p>
          <a:p>
            <a:r>
              <a:rPr lang="en-US" sz="2800" dirty="0" err="1" smtClean="0"/>
              <a:t>Penggunaan</a:t>
            </a:r>
            <a:r>
              <a:rPr lang="en-US" sz="2800" dirty="0" smtClean="0"/>
              <a:t> OAT program/non program</a:t>
            </a:r>
          </a:p>
          <a:p>
            <a:r>
              <a:rPr lang="en-US" sz="2800" dirty="0" err="1" smtClean="0"/>
              <a:t>Pasien</a:t>
            </a:r>
            <a:r>
              <a:rPr lang="en-US" sz="2800" dirty="0" smtClean="0"/>
              <a:t> </a:t>
            </a:r>
            <a:r>
              <a:rPr lang="en-US" sz="2800" dirty="0" err="1" smtClean="0"/>
              <a:t>mangkir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DO</a:t>
            </a:r>
          </a:p>
          <a:p>
            <a:endParaRPr lang="en-US" sz="2800" dirty="0" smtClean="0"/>
          </a:p>
          <a:p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685800"/>
            <a:ext cx="4724400" cy="762000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 err="1" smtClean="0"/>
              <a:t>Ke</a:t>
            </a:r>
            <a:r>
              <a:rPr lang="en-US" sz="3600" dirty="0" smtClean="0"/>
              <a:t> IDI </a:t>
            </a:r>
            <a:r>
              <a:rPr lang="en-US" sz="3600" dirty="0" err="1" smtClean="0"/>
              <a:t>Cabang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447800"/>
            <a:ext cx="4495800" cy="5410200"/>
          </a:xfrm>
          <a:solidFill>
            <a:srgbClr val="92D050"/>
          </a:solidFill>
        </p:spPr>
        <p:txBody>
          <a:bodyPr>
            <a:normAutofit fontScale="92500" lnSpcReduction="20000"/>
          </a:bodyPr>
          <a:lstStyle/>
          <a:p>
            <a:r>
              <a:rPr lang="en-US" sz="2800" dirty="0" err="1" smtClean="0"/>
              <a:t>Semua</a:t>
            </a:r>
            <a:r>
              <a:rPr lang="en-US" sz="2800" dirty="0" smtClean="0"/>
              <a:t> DPS </a:t>
            </a:r>
            <a:r>
              <a:rPr lang="en-US" sz="2800" dirty="0" err="1" smtClean="0"/>
              <a:t>melaporkan</a:t>
            </a:r>
            <a:r>
              <a:rPr lang="en-US" sz="2800" dirty="0" smtClean="0"/>
              <a:t> </a:t>
            </a:r>
            <a:r>
              <a:rPr lang="en-US" sz="2800" dirty="0" err="1" smtClean="0"/>
              <a:t>kegiatan</a:t>
            </a:r>
            <a:r>
              <a:rPr lang="en-US" sz="2800" dirty="0" smtClean="0"/>
              <a:t> Program TB </a:t>
            </a:r>
            <a:r>
              <a:rPr lang="en-US" sz="2800" dirty="0" err="1" smtClean="0"/>
              <a:t>kepada</a:t>
            </a:r>
            <a:r>
              <a:rPr lang="en-US" sz="2800" dirty="0" smtClean="0"/>
              <a:t> IDI </a:t>
            </a:r>
            <a:r>
              <a:rPr lang="en-US" sz="2800" dirty="0" err="1" smtClean="0"/>
              <a:t>Cabang</a:t>
            </a:r>
            <a:r>
              <a:rPr lang="en-US" sz="2800" dirty="0" smtClean="0"/>
              <a:t>, </a:t>
            </a:r>
            <a:r>
              <a:rPr lang="en-US" sz="2800" dirty="0" err="1" smtClean="0"/>
              <a:t>sesuai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dilaporkan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puskesmas</a:t>
            </a:r>
            <a:r>
              <a:rPr lang="en-US" sz="2800" dirty="0" smtClean="0"/>
              <a:t>, </a:t>
            </a:r>
            <a:r>
              <a:rPr lang="en-US" sz="2800" dirty="0" err="1" smtClean="0"/>
              <a:t>kecuali</a:t>
            </a:r>
            <a:r>
              <a:rPr lang="en-US" sz="2800" dirty="0" smtClean="0"/>
              <a:t> </a:t>
            </a:r>
            <a:r>
              <a:rPr lang="en-US" sz="2800" dirty="0" err="1" smtClean="0"/>
              <a:t>mengenai</a:t>
            </a:r>
            <a:r>
              <a:rPr lang="en-US" sz="2800" dirty="0" smtClean="0"/>
              <a:t> </a:t>
            </a:r>
            <a:r>
              <a:rPr lang="en-US" sz="2800" dirty="0" err="1" smtClean="0"/>
              <a:t>pengambilan</a:t>
            </a:r>
            <a:r>
              <a:rPr lang="en-US" sz="2800" dirty="0" smtClean="0"/>
              <a:t> OAT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puskesmas</a:t>
            </a:r>
            <a:endParaRPr lang="en-US" sz="2800" dirty="0" smtClean="0"/>
          </a:p>
          <a:p>
            <a:r>
              <a:rPr lang="en-US" sz="2800" dirty="0" smtClean="0"/>
              <a:t>IDI </a:t>
            </a:r>
            <a:r>
              <a:rPr lang="en-US" sz="2800" dirty="0" err="1" smtClean="0"/>
              <a:t>Cabang</a:t>
            </a:r>
            <a:r>
              <a:rPr lang="en-US" sz="2800" dirty="0" smtClean="0"/>
              <a:t> </a:t>
            </a:r>
            <a:r>
              <a:rPr lang="en-US" sz="2800" dirty="0" err="1" smtClean="0"/>
              <a:t>menganalisa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bahan</a:t>
            </a:r>
            <a:r>
              <a:rPr lang="en-US" sz="2800" dirty="0" smtClean="0"/>
              <a:t> 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pertemuan</a:t>
            </a:r>
            <a:r>
              <a:rPr lang="en-US" sz="2800" dirty="0" smtClean="0"/>
              <a:t> Tim PPM </a:t>
            </a:r>
            <a:r>
              <a:rPr lang="en-US" sz="2800" dirty="0" err="1" smtClean="0"/>
              <a:t>Kab</a:t>
            </a:r>
            <a:r>
              <a:rPr lang="en-US" sz="2800" dirty="0" smtClean="0"/>
              <a:t>/Kota</a:t>
            </a:r>
          </a:p>
          <a:p>
            <a:r>
              <a:rPr lang="en-US" sz="2800" dirty="0" err="1" smtClean="0"/>
              <a:t>Hasil</a:t>
            </a:r>
            <a:r>
              <a:rPr lang="en-US" sz="2800" dirty="0" smtClean="0"/>
              <a:t> </a:t>
            </a:r>
            <a:r>
              <a:rPr lang="en-US" sz="2800" dirty="0" err="1" smtClean="0"/>
              <a:t>analisa</a:t>
            </a:r>
            <a:r>
              <a:rPr lang="en-US" sz="2800" dirty="0" smtClean="0"/>
              <a:t> IDI </a:t>
            </a:r>
            <a:r>
              <a:rPr lang="en-US" sz="2800" dirty="0" err="1" smtClean="0"/>
              <a:t>cabang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hasil</a:t>
            </a:r>
            <a:r>
              <a:rPr lang="en-US" sz="2800" dirty="0" smtClean="0"/>
              <a:t> </a:t>
            </a:r>
            <a:r>
              <a:rPr lang="en-US" sz="2800" dirty="0" err="1" smtClean="0"/>
              <a:t>rapat</a:t>
            </a:r>
            <a:r>
              <a:rPr lang="en-US" sz="2800" dirty="0" smtClean="0"/>
              <a:t> Tim PPM  yang </a:t>
            </a:r>
            <a:r>
              <a:rPr lang="en-US" sz="2800" dirty="0" err="1" smtClean="0"/>
              <a:t>berhubungan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DPS </a:t>
            </a:r>
            <a:r>
              <a:rPr lang="en-US" sz="2800" dirty="0" err="1" smtClean="0"/>
              <a:t>dikirimkan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IDI Wilayah,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medapatkan</a:t>
            </a:r>
            <a:r>
              <a:rPr lang="en-US" sz="2800" dirty="0" smtClean="0"/>
              <a:t> reward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6" grpId="0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Segoe Print" pitchFamily="2" charset="0"/>
              </a:rPr>
              <a:t>Kesepakatan</a:t>
            </a:r>
            <a:r>
              <a:rPr lang="en-US" sz="3600" dirty="0" smtClean="0">
                <a:solidFill>
                  <a:schemeClr val="tx1"/>
                </a:solidFill>
                <a:latin typeface="Segoe Print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egoe Print" pitchFamily="2" charset="0"/>
              </a:rPr>
              <a:t>bersama</a:t>
            </a:r>
            <a:r>
              <a:rPr lang="en-US" sz="3600" dirty="0" smtClean="0">
                <a:solidFill>
                  <a:schemeClr val="tx1"/>
                </a:solidFill>
                <a:latin typeface="Segoe Print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egoe Print" pitchFamily="2" charset="0"/>
              </a:rPr>
              <a:t>hasil</a:t>
            </a:r>
            <a:r>
              <a:rPr lang="en-US" sz="3600" dirty="0" smtClean="0">
                <a:solidFill>
                  <a:schemeClr val="tx1"/>
                </a:solidFill>
                <a:latin typeface="Segoe Print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egoe Print" pitchFamily="2" charset="0"/>
              </a:rPr>
              <a:t>rapat</a:t>
            </a:r>
            <a:r>
              <a:rPr lang="en-US" sz="3600" dirty="0" smtClean="0">
                <a:solidFill>
                  <a:schemeClr val="tx1"/>
                </a:solidFill>
                <a:latin typeface="Segoe Print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Segoe Print" pitchFamily="2" charset="0"/>
              </a:rPr>
              <a:t>tgl</a:t>
            </a:r>
            <a:r>
              <a:rPr lang="en-US" sz="3600" dirty="0" smtClean="0">
                <a:solidFill>
                  <a:schemeClr val="tx1"/>
                </a:solidFill>
                <a:latin typeface="Segoe Print" pitchFamily="2" charset="0"/>
              </a:rPr>
              <a:t> 21 </a:t>
            </a:r>
            <a:r>
              <a:rPr lang="en-US" sz="3600" dirty="0" err="1" smtClean="0">
                <a:solidFill>
                  <a:schemeClr val="tx1"/>
                </a:solidFill>
                <a:latin typeface="Segoe Print" pitchFamily="2" charset="0"/>
              </a:rPr>
              <a:t>Januari</a:t>
            </a:r>
            <a:r>
              <a:rPr lang="en-US" sz="3600" dirty="0" smtClean="0">
                <a:solidFill>
                  <a:schemeClr val="tx1"/>
                </a:solidFill>
                <a:latin typeface="Segoe Print" pitchFamily="2" charset="0"/>
              </a:rPr>
              <a:t> 2013</a:t>
            </a:r>
            <a:endParaRPr lang="en-US" sz="3600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914400"/>
            <a:ext cx="4497388" cy="6096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IAI DAERAH</a:t>
            </a: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0" y="2819400"/>
          <a:ext cx="4497388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7388"/>
              </a:tblGrid>
              <a:tr h="1303773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Melakukan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sosialisasi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&amp;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pembinaan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kepada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anggota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797658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Memberikan</a:t>
                      </a:r>
                      <a:r>
                        <a:rPr lang="en-US" sz="2000" dirty="0" smtClean="0"/>
                        <a:t> reward – 4 SKP /</a:t>
                      </a:r>
                      <a:r>
                        <a:rPr lang="en-US" sz="2000" dirty="0" err="1" smtClean="0"/>
                        <a:t>bln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1139511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Menyediakan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kotak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obat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harian</a:t>
                      </a:r>
                      <a:r>
                        <a:rPr lang="en-US" sz="2000" dirty="0" smtClean="0"/>
                        <a:t> – 2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mgg</a:t>
                      </a:r>
                      <a:r>
                        <a:rPr lang="en-US" sz="2000" baseline="0" dirty="0" smtClean="0"/>
                        <a:t> – </a:t>
                      </a:r>
                      <a:r>
                        <a:rPr lang="en-US" sz="2000" baseline="0" dirty="0" err="1" smtClean="0"/>
                        <a:t>untuk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semua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pasien</a:t>
                      </a:r>
                      <a:r>
                        <a:rPr lang="en-US" sz="2000" baseline="0" dirty="0" smtClean="0"/>
                        <a:t> TB DPS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797658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Mengadakan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pertemuan</a:t>
                      </a:r>
                      <a:r>
                        <a:rPr lang="en-US" sz="2000" dirty="0" smtClean="0"/>
                        <a:t>  </a:t>
                      </a:r>
                      <a:r>
                        <a:rPr lang="en-US" sz="2000" dirty="0" err="1" smtClean="0"/>
                        <a:t>berkala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antara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pengurus</a:t>
                      </a:r>
                      <a:r>
                        <a:rPr lang="en-US" sz="2000" dirty="0" smtClean="0"/>
                        <a:t> IAI </a:t>
                      </a:r>
                      <a:r>
                        <a:rPr lang="en-US" sz="2000" dirty="0" err="1" smtClean="0"/>
                        <a:t>dan</a:t>
                      </a:r>
                      <a:r>
                        <a:rPr lang="en-US" sz="2000" dirty="0" smtClean="0"/>
                        <a:t> IDI 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914400"/>
            <a:ext cx="4648200" cy="6096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IDI WILAYAH</a:t>
            </a: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</p:nvPr>
        </p:nvGraphicFramePr>
        <p:xfrm>
          <a:off x="4495801" y="2819400"/>
          <a:ext cx="46482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00"/>
              </a:tblGrid>
              <a:tr h="1303773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Melakukan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sosialisasi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&amp;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pembinaan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kepada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anggota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8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797658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Memberikan</a:t>
                      </a:r>
                      <a:r>
                        <a:rPr lang="en-US" sz="2000" dirty="0" smtClean="0"/>
                        <a:t> reward – </a:t>
                      </a:r>
                      <a:r>
                        <a:rPr lang="en-US" sz="2000" dirty="0" err="1" smtClean="0"/>
                        <a:t>sesuai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pemilihan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opsi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dengan</a:t>
                      </a:r>
                      <a:r>
                        <a:rPr lang="en-US" sz="2000" dirty="0" smtClean="0"/>
                        <a:t> SK </a:t>
                      </a:r>
                      <a:r>
                        <a:rPr lang="en-US" sz="2000" dirty="0" err="1" smtClean="0"/>
                        <a:t>dari</a:t>
                      </a:r>
                      <a:r>
                        <a:rPr lang="en-US" sz="2000" dirty="0" smtClean="0"/>
                        <a:t> IDI Wilayah</a:t>
                      </a:r>
                      <a:endParaRPr lang="en-US" sz="2000" dirty="0"/>
                    </a:p>
                  </a:txBody>
                  <a:tcPr/>
                </a:tc>
              </a:tr>
              <a:tr h="1139511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Memberikan</a:t>
                      </a:r>
                      <a:r>
                        <a:rPr lang="en-US" sz="2000" dirty="0" smtClean="0"/>
                        <a:t> branding </a:t>
                      </a:r>
                      <a:r>
                        <a:rPr lang="en-US" sz="2000" dirty="0" err="1" smtClean="0"/>
                        <a:t>pelayanan</a:t>
                      </a:r>
                      <a:r>
                        <a:rPr lang="en-US" sz="2000" dirty="0" smtClean="0"/>
                        <a:t> TB , </a:t>
                      </a:r>
                      <a:r>
                        <a:rPr lang="en-US" sz="2000" dirty="0" err="1" smtClean="0"/>
                        <a:t>ditempat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praktik</a:t>
                      </a:r>
                      <a:r>
                        <a:rPr lang="en-US" sz="2000" dirty="0" smtClean="0"/>
                        <a:t> DPS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797658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Menyetujui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 bwMode="auto">
          <a:xfrm>
            <a:off x="381000" y="1295400"/>
            <a:ext cx="8458200" cy="14478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Berkolaborasi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dalam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menanggulangi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TB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dengan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melaksanakan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PPM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berkualitas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p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 descr="Slide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019801"/>
            <a:ext cx="9144000" cy="76944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Segoe Print" pitchFamily="2" charset="0"/>
              </a:rPr>
              <a:t>PEDULIKAH APOTEKER???? </a:t>
            </a:r>
            <a:endParaRPr lang="en-US" sz="4400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err="1" smtClean="0">
                <a:latin typeface="Segoe Print" pitchFamily="2" charset="0"/>
              </a:rPr>
              <a:t>Membangun</a:t>
            </a:r>
            <a:r>
              <a:rPr lang="en-US" dirty="0" smtClean="0">
                <a:latin typeface="Segoe Print" pitchFamily="2" charset="0"/>
              </a:rPr>
              <a:t> Model</a:t>
            </a:r>
            <a:endParaRPr lang="en-US" dirty="0"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6600" dirty="0" smtClean="0"/>
              <a:t>Model </a:t>
            </a:r>
            <a:r>
              <a:rPr lang="en-US" sz="6600" dirty="0" err="1" smtClean="0"/>
              <a:t>Kolaborasi</a:t>
            </a:r>
            <a:r>
              <a:rPr lang="en-US" sz="6600" dirty="0" smtClean="0"/>
              <a:t> DPS-</a:t>
            </a:r>
            <a:r>
              <a:rPr lang="en-US" sz="6600" dirty="0" err="1" smtClean="0"/>
              <a:t>Apoteker</a:t>
            </a:r>
            <a:endParaRPr lang="en-US" sz="6600" dirty="0" smtClean="0"/>
          </a:p>
          <a:p>
            <a:r>
              <a:rPr lang="en-US" sz="6600" dirty="0" smtClean="0"/>
              <a:t>Model KIE, HOME </a:t>
            </a:r>
            <a:r>
              <a:rPr lang="en-US" sz="6600" dirty="0" smtClean="0"/>
              <a:t>Care</a:t>
            </a:r>
            <a:endParaRPr lang="en-US" sz="6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sz="5400" b="1" dirty="0" err="1" smtClean="0">
                <a:latin typeface="Segoe Print" pitchFamily="2" charset="0"/>
              </a:rPr>
              <a:t>Pelayanan</a:t>
            </a:r>
            <a:r>
              <a:rPr lang="en-US" sz="5400" b="1" dirty="0" smtClean="0">
                <a:latin typeface="Segoe Print" pitchFamily="2" charset="0"/>
              </a:rPr>
              <a:t> OAT </a:t>
            </a:r>
            <a:r>
              <a:rPr lang="en-US" sz="5400" b="1" dirty="0" err="1" smtClean="0">
                <a:latin typeface="Segoe Print" pitchFamily="2" charset="0"/>
              </a:rPr>
              <a:t>Oleh</a:t>
            </a:r>
            <a:r>
              <a:rPr lang="en-US" sz="5400" b="1" dirty="0" smtClean="0">
                <a:latin typeface="Segoe Print" pitchFamily="2" charset="0"/>
              </a:rPr>
              <a:t> </a:t>
            </a:r>
            <a:r>
              <a:rPr lang="en-US" sz="5400" b="1" dirty="0" err="1" smtClean="0">
                <a:latin typeface="Segoe Print" pitchFamily="2" charset="0"/>
              </a:rPr>
              <a:t>apoteker</a:t>
            </a:r>
            <a:endParaRPr lang="en-US" sz="5400" b="1" dirty="0"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600" dirty="0" err="1" smtClean="0">
                <a:latin typeface="Segoe Print" pitchFamily="2" charset="0"/>
              </a:rPr>
              <a:t>Siapa</a:t>
            </a:r>
            <a:r>
              <a:rPr lang="en-US" sz="6600" dirty="0" smtClean="0">
                <a:latin typeface="Segoe Print" pitchFamily="2" charset="0"/>
              </a:rPr>
              <a:t> yang </a:t>
            </a:r>
            <a:r>
              <a:rPr lang="en-US" sz="6600" dirty="0" err="1" smtClean="0">
                <a:latin typeface="Segoe Print" pitchFamily="2" charset="0"/>
              </a:rPr>
              <a:t>berani</a:t>
            </a:r>
            <a:r>
              <a:rPr lang="en-US" sz="6600" dirty="0" smtClean="0">
                <a:latin typeface="Segoe Print" pitchFamily="2" charset="0"/>
              </a:rPr>
              <a:t> </a:t>
            </a:r>
            <a:r>
              <a:rPr lang="en-US" sz="6600" dirty="0" err="1" smtClean="0">
                <a:latin typeface="Segoe Print" pitchFamily="2" charset="0"/>
              </a:rPr>
              <a:t>memulai</a:t>
            </a:r>
            <a:r>
              <a:rPr lang="en-US" sz="6600" dirty="0" smtClean="0">
                <a:latin typeface="Segoe Print" pitchFamily="2" charset="0"/>
              </a:rPr>
              <a:t> </a:t>
            </a:r>
            <a:r>
              <a:rPr lang="en-US" sz="6600" dirty="0" err="1" smtClean="0">
                <a:latin typeface="Segoe Print" pitchFamily="2" charset="0"/>
              </a:rPr>
              <a:t>dia</a:t>
            </a:r>
            <a:r>
              <a:rPr lang="en-US" sz="6600" dirty="0" smtClean="0">
                <a:latin typeface="Segoe Print" pitchFamily="2" charset="0"/>
              </a:rPr>
              <a:t> </a:t>
            </a:r>
            <a:r>
              <a:rPr lang="en-US" sz="6600" dirty="0" err="1" smtClean="0">
                <a:latin typeface="Segoe Print" pitchFamily="2" charset="0"/>
              </a:rPr>
              <a:t>harus</a:t>
            </a:r>
            <a:r>
              <a:rPr lang="en-US" sz="6600" dirty="0" smtClean="0">
                <a:latin typeface="Segoe Print" pitchFamily="2" charset="0"/>
              </a:rPr>
              <a:t> yang </a:t>
            </a:r>
            <a:r>
              <a:rPr lang="en-US" sz="6600" dirty="0" err="1" smtClean="0">
                <a:latin typeface="Segoe Print" pitchFamily="2" charset="0"/>
              </a:rPr>
              <a:t>mengakhiri</a:t>
            </a:r>
            <a:r>
              <a:rPr lang="en-US" sz="6600" dirty="0" smtClean="0">
                <a:latin typeface="Segoe Print" pitchFamily="2" charset="0"/>
              </a:rPr>
              <a:t> </a:t>
            </a:r>
            <a:r>
              <a:rPr lang="en-US" sz="6600" dirty="0" err="1" smtClean="0">
                <a:latin typeface="Segoe Print" pitchFamily="2" charset="0"/>
              </a:rPr>
              <a:t>dengan</a:t>
            </a:r>
            <a:r>
              <a:rPr lang="en-US" sz="6600" dirty="0" smtClean="0">
                <a:latin typeface="Segoe Print" pitchFamily="2" charset="0"/>
              </a:rPr>
              <a:t> </a:t>
            </a:r>
            <a:r>
              <a:rPr lang="en-US" sz="7200" b="1" i="1" dirty="0" err="1" smtClean="0">
                <a:latin typeface="Segoe Print" pitchFamily="2" charset="0"/>
              </a:rPr>
              <a:t>jaminan</a:t>
            </a:r>
            <a:r>
              <a:rPr lang="en-US" sz="7200" b="1" i="1" dirty="0" smtClean="0">
                <a:latin typeface="Segoe Print" pitchFamily="2" charset="0"/>
              </a:rPr>
              <a:t> </a:t>
            </a:r>
            <a:r>
              <a:rPr lang="en-US" sz="7200" b="1" i="1" dirty="0" err="1" smtClean="0">
                <a:latin typeface="Segoe Print" pitchFamily="2" charset="0"/>
              </a:rPr>
              <a:t>kesembuhan</a:t>
            </a:r>
            <a:r>
              <a:rPr lang="en-US" sz="7200" b="1" i="1" dirty="0" smtClean="0"/>
              <a:t>.</a:t>
            </a:r>
            <a:endParaRPr lang="en-US" sz="7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3200400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b="1" dirty="0" smtClean="0">
                <a:solidFill>
                  <a:schemeClr val="tx1"/>
                </a:solidFill>
                <a:latin typeface="Segoe Print" pitchFamily="2" charset="0"/>
              </a:rPr>
              <a:t>IMPLEMENTASI PPM DIY  </a:t>
            </a:r>
            <a:br>
              <a:rPr lang="en-US" sz="6600" b="1" dirty="0" smtClean="0">
                <a:solidFill>
                  <a:schemeClr val="tx1"/>
                </a:solidFill>
                <a:latin typeface="Segoe Print" pitchFamily="2" charset="0"/>
              </a:rPr>
            </a:br>
            <a:r>
              <a:rPr lang="en-US" sz="6600" b="1" dirty="0" err="1" smtClean="0">
                <a:solidFill>
                  <a:schemeClr val="tx1"/>
                </a:solidFill>
                <a:latin typeface="Segoe Print" pitchFamily="2" charset="0"/>
              </a:rPr>
              <a:t>di</a:t>
            </a:r>
            <a:r>
              <a:rPr lang="en-US" sz="6600" b="1" dirty="0" smtClean="0">
                <a:solidFill>
                  <a:schemeClr val="tx1"/>
                </a:solidFill>
                <a:latin typeface="Segoe Print" pitchFamily="2" charset="0"/>
              </a:rPr>
              <a:t> 3 – </a:t>
            </a:r>
            <a:r>
              <a:rPr lang="en-US" sz="6600" b="1" dirty="0" err="1" smtClean="0">
                <a:solidFill>
                  <a:schemeClr val="tx1"/>
                </a:solidFill>
                <a:latin typeface="Segoe Print" pitchFamily="2" charset="0"/>
              </a:rPr>
              <a:t>Kabupaten</a:t>
            </a:r>
            <a:r>
              <a:rPr lang="en-US" sz="6600" b="1" dirty="0" smtClean="0">
                <a:solidFill>
                  <a:schemeClr val="tx1"/>
                </a:solidFill>
                <a:latin typeface="Segoe Print" pitchFamily="2" charset="0"/>
              </a:rPr>
              <a:t> </a:t>
            </a:r>
            <a:endParaRPr lang="en-US" sz="6600" b="1" dirty="0">
              <a:solidFill>
                <a:schemeClr val="tx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3048000" y="533400"/>
            <a:ext cx="2590800" cy="830997"/>
          </a:xfrm>
          <a:prstGeom prst="rect">
            <a:avLst/>
          </a:prstGeom>
          <a:solidFill>
            <a:srgbClr val="00B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atin typeface="+mn-lt"/>
                <a:cs typeface="+mn-cs"/>
              </a:rPr>
              <a:t>PPM DIY</a:t>
            </a:r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2590800" y="2133600"/>
            <a:ext cx="3740150" cy="4000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  <a:cs typeface="+mn-cs"/>
              </a:rPr>
              <a:t>SOSIALISASI PROV</a:t>
            </a:r>
            <a:r>
              <a:rPr lang="en-US" sz="2000" dirty="0">
                <a:latin typeface="+mn-lt"/>
                <a:cs typeface="+mn-cs"/>
              </a:rPr>
              <a:t>. (MARET 2012)</a:t>
            </a: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2428874" y="3159125"/>
            <a:ext cx="4048125" cy="4000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  <a:cs typeface="+mn-cs"/>
              </a:rPr>
              <a:t>ASSESSMENT DI 3 KAB (JUNI 2012.</a:t>
            </a: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357188" y="5029200"/>
            <a:ext cx="2693987" cy="400050"/>
          </a:xfrm>
          <a:prstGeom prst="rect">
            <a:avLst/>
          </a:prstGeom>
          <a:solidFill>
            <a:srgbClr val="92D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  <a:cs typeface="+mn-cs"/>
              </a:rPr>
              <a:t>SOSIALISASI (JULI 2012)</a:t>
            </a:r>
          </a:p>
        </p:txBody>
      </p:sp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4786313" y="4743450"/>
            <a:ext cx="4071937" cy="646113"/>
          </a:xfrm>
          <a:prstGeom prst="rect">
            <a:avLst/>
          </a:prstGeom>
          <a:solidFill>
            <a:srgbClr val="92D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PERT. STAKE HOLDER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PEMBENTUKKAN TIM ( AGUSTUS 2012)</a:t>
            </a:r>
          </a:p>
        </p:txBody>
      </p:sp>
      <p:sp>
        <p:nvSpPr>
          <p:cNvPr id="46087" name="Down Arrow 7"/>
          <p:cNvSpPr>
            <a:spLocks noChangeArrowheads="1"/>
          </p:cNvSpPr>
          <p:nvPr/>
        </p:nvSpPr>
        <p:spPr bwMode="auto">
          <a:xfrm>
            <a:off x="3429000" y="1524000"/>
            <a:ext cx="1719262" cy="620712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accent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d-ID">
              <a:latin typeface="Calibri" pitchFamily="34" charset="0"/>
            </a:endParaRPr>
          </a:p>
        </p:txBody>
      </p:sp>
      <p:sp>
        <p:nvSpPr>
          <p:cNvPr id="46088" name="Down Arrow 8"/>
          <p:cNvSpPr>
            <a:spLocks noChangeArrowheads="1"/>
          </p:cNvSpPr>
          <p:nvPr/>
        </p:nvSpPr>
        <p:spPr bwMode="auto">
          <a:xfrm>
            <a:off x="3581400" y="2514600"/>
            <a:ext cx="1414462" cy="620713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accent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d-ID">
              <a:latin typeface="Calibri" pitchFamily="34" charset="0"/>
            </a:endParaRPr>
          </a:p>
        </p:txBody>
      </p:sp>
      <p:sp>
        <p:nvSpPr>
          <p:cNvPr id="46089" name="Down Arrow 10"/>
          <p:cNvSpPr>
            <a:spLocks noChangeArrowheads="1"/>
          </p:cNvSpPr>
          <p:nvPr/>
        </p:nvSpPr>
        <p:spPr bwMode="auto">
          <a:xfrm rot="2256044">
            <a:off x="1923324" y="3775435"/>
            <a:ext cx="1031056" cy="1160389"/>
          </a:xfrm>
          <a:prstGeom prst="downArrow">
            <a:avLst>
              <a:gd name="adj1" fmla="val 50000"/>
              <a:gd name="adj2" fmla="val 50094"/>
            </a:avLst>
          </a:prstGeom>
          <a:solidFill>
            <a:schemeClr val="accent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d-ID">
              <a:latin typeface="Calibri" pitchFamily="34" charset="0"/>
            </a:endParaRPr>
          </a:p>
        </p:txBody>
      </p:sp>
      <p:sp>
        <p:nvSpPr>
          <p:cNvPr id="46090" name="Right Arrow 11"/>
          <p:cNvSpPr>
            <a:spLocks noChangeArrowheads="1"/>
          </p:cNvSpPr>
          <p:nvPr/>
        </p:nvSpPr>
        <p:spPr bwMode="auto">
          <a:xfrm>
            <a:off x="3352800" y="4648200"/>
            <a:ext cx="1357312" cy="1169988"/>
          </a:xfrm>
          <a:prstGeom prst="rightArrow">
            <a:avLst>
              <a:gd name="adj1" fmla="val 50000"/>
              <a:gd name="adj2" fmla="val 5001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d-ID">
              <a:latin typeface="Calibri" pitchFamily="34" charset="0"/>
            </a:endParaRPr>
          </a:p>
        </p:txBody>
      </p:sp>
      <p:sp>
        <p:nvSpPr>
          <p:cNvPr id="22539" name="TextBox 12"/>
          <p:cNvSpPr txBox="1">
            <a:spLocks noChangeArrowheads="1"/>
          </p:cNvSpPr>
          <p:nvPr/>
        </p:nvSpPr>
        <p:spPr bwMode="auto">
          <a:xfrm>
            <a:off x="4572000" y="6243638"/>
            <a:ext cx="4292600" cy="400050"/>
          </a:xfrm>
          <a:prstGeom prst="rect">
            <a:avLst/>
          </a:prstGeom>
          <a:solidFill>
            <a:srgbClr val="92D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  <a:cs typeface="+mn-cs"/>
              </a:rPr>
              <a:t>PENYUSUNAN RENC.KERJA (</a:t>
            </a:r>
            <a:r>
              <a:rPr lang="en-US" sz="2000" dirty="0">
                <a:latin typeface="+mn-lt"/>
                <a:cs typeface="+mn-cs"/>
              </a:rPr>
              <a:t>NOV.2012)</a:t>
            </a:r>
          </a:p>
        </p:txBody>
      </p:sp>
      <p:sp>
        <p:nvSpPr>
          <p:cNvPr id="46092" name="Down Arrow 13"/>
          <p:cNvSpPr>
            <a:spLocks noChangeArrowheads="1"/>
          </p:cNvSpPr>
          <p:nvPr/>
        </p:nvSpPr>
        <p:spPr bwMode="auto">
          <a:xfrm>
            <a:off x="6096000" y="5486400"/>
            <a:ext cx="1422400" cy="785813"/>
          </a:xfrm>
          <a:prstGeom prst="downArrow">
            <a:avLst>
              <a:gd name="adj1" fmla="val 50000"/>
              <a:gd name="adj2" fmla="val 5004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d-ID">
              <a:latin typeface="Calibri" pitchFamily="34" charset="0"/>
            </a:endParaRPr>
          </a:p>
        </p:txBody>
      </p:sp>
      <p:sp>
        <p:nvSpPr>
          <p:cNvPr id="46094" name="TextBox 14"/>
          <p:cNvSpPr txBox="1">
            <a:spLocks noChangeArrowheads="1"/>
          </p:cNvSpPr>
          <p:nvPr/>
        </p:nvSpPr>
        <p:spPr bwMode="auto">
          <a:xfrm>
            <a:off x="0" y="119063"/>
            <a:ext cx="3932238" cy="5238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TAHAP : PERSIAPAN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153400" cy="923330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atin typeface="Segoe Print" pitchFamily="2" charset="0"/>
              </a:rPr>
              <a:t>PPM </a:t>
            </a:r>
            <a:r>
              <a:rPr lang="id-ID" sz="5400" b="1" dirty="0">
                <a:latin typeface="Segoe Print" pitchFamily="2" charset="0"/>
              </a:rPr>
              <a:t> </a:t>
            </a:r>
            <a:r>
              <a:rPr lang="en-US" sz="5400" b="1" dirty="0">
                <a:latin typeface="Segoe Print" pitchFamily="2" charset="0"/>
              </a:rPr>
              <a:t>GUN</a:t>
            </a:r>
            <a:r>
              <a:rPr lang="id-ID" sz="5400" b="1" dirty="0">
                <a:latin typeface="Segoe Print" pitchFamily="2" charset="0"/>
              </a:rPr>
              <a:t>UNGKIDUL</a:t>
            </a:r>
            <a:endParaRPr lang="en-US" sz="5400" b="1" dirty="0">
              <a:latin typeface="Segoe Print" pitchFamily="2" charset="0"/>
            </a:endParaRPr>
          </a:p>
        </p:txBody>
      </p:sp>
      <p:sp>
        <p:nvSpPr>
          <p:cNvPr id="47107" name="Down Arrow 2"/>
          <p:cNvSpPr>
            <a:spLocks noChangeArrowheads="1"/>
          </p:cNvSpPr>
          <p:nvPr/>
        </p:nvSpPr>
        <p:spPr bwMode="auto">
          <a:xfrm>
            <a:off x="2286000" y="1524000"/>
            <a:ext cx="4114800" cy="1905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d-ID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441680"/>
            <a:ext cx="9144000" cy="3416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+mn-lt"/>
                <a:cs typeface="+mn-cs"/>
              </a:rPr>
              <a:t>UNSUR LIN-TOR (SK TIM ADA)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+mn-lt"/>
                <a:cs typeface="+mn-cs"/>
              </a:rPr>
              <a:t>IDI </a:t>
            </a:r>
            <a:r>
              <a:rPr lang="id-ID" sz="3600" b="1" dirty="0">
                <a:latin typeface="+mn-lt"/>
                <a:cs typeface="+mn-cs"/>
              </a:rPr>
              <a:t>		</a:t>
            </a:r>
            <a:r>
              <a:rPr lang="en-US" sz="3600" b="1" dirty="0">
                <a:latin typeface="+mn-lt"/>
                <a:cs typeface="+mn-cs"/>
              </a:rPr>
              <a:t>: SESEPUH BERPERANAN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+mn-lt"/>
                <a:cs typeface="+mn-cs"/>
              </a:rPr>
              <a:t>TAHAP I </a:t>
            </a:r>
            <a:r>
              <a:rPr lang="id-ID" sz="3600" b="1" dirty="0">
                <a:latin typeface="+mn-lt"/>
                <a:cs typeface="+mn-cs"/>
              </a:rPr>
              <a:t>	</a:t>
            </a:r>
            <a:r>
              <a:rPr lang="en-US" sz="3600" b="1" dirty="0">
                <a:latin typeface="+mn-lt"/>
                <a:cs typeface="+mn-cs"/>
              </a:rPr>
              <a:t>: KEC. WONOSARI (</a:t>
            </a:r>
            <a:r>
              <a:rPr lang="en-US" sz="3600" b="1" dirty="0" err="1">
                <a:latin typeface="+mn-lt"/>
                <a:cs typeface="+mn-cs"/>
              </a:rPr>
              <a:t>dan</a:t>
            </a:r>
            <a:r>
              <a:rPr lang="en-US" sz="3600" b="1" dirty="0">
                <a:latin typeface="+mn-lt"/>
                <a:cs typeface="+mn-cs"/>
              </a:rPr>
              <a:t> </a:t>
            </a:r>
            <a:r>
              <a:rPr lang="en-US" sz="3600" b="1" dirty="0" err="1">
                <a:latin typeface="+mn-lt"/>
                <a:cs typeface="+mn-cs"/>
              </a:rPr>
              <a:t>sekitarnya</a:t>
            </a:r>
            <a:r>
              <a:rPr lang="en-US" sz="3600" b="1" dirty="0">
                <a:latin typeface="+mn-lt"/>
                <a:cs typeface="+mn-cs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+mn-lt"/>
                <a:cs typeface="+mn-cs"/>
              </a:rPr>
              <a:t>DPS      </a:t>
            </a:r>
            <a:r>
              <a:rPr lang="id-ID" sz="3600" b="1" dirty="0">
                <a:latin typeface="+mn-lt"/>
                <a:cs typeface="+mn-cs"/>
              </a:rPr>
              <a:t>	</a:t>
            </a:r>
            <a:r>
              <a:rPr lang="en-US" sz="3600" b="1" dirty="0">
                <a:latin typeface="+mn-lt"/>
                <a:cs typeface="+mn-cs"/>
              </a:rPr>
              <a:t>: SUDAH MELAPOR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+mn-lt"/>
                <a:cs typeface="+mn-cs"/>
              </a:rPr>
              <a:t>LAB RS   </a:t>
            </a:r>
            <a:r>
              <a:rPr lang="id-ID" sz="3600" b="1" dirty="0">
                <a:latin typeface="+mn-lt"/>
                <a:cs typeface="+mn-cs"/>
              </a:rPr>
              <a:t>	</a:t>
            </a:r>
            <a:r>
              <a:rPr lang="en-US" sz="3600" b="1" dirty="0">
                <a:latin typeface="+mn-lt"/>
                <a:cs typeface="+mn-cs"/>
              </a:rPr>
              <a:t>: BERPERANAN SBG LAB RUJUKAN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+mn-lt"/>
                <a:cs typeface="+mn-cs"/>
              </a:rPr>
              <a:t>PROSES PEMETAAN (DPS, </a:t>
            </a:r>
            <a:r>
              <a:rPr lang="en-US" sz="3600" b="1" dirty="0" err="1">
                <a:latin typeface="+mn-lt"/>
                <a:cs typeface="+mn-cs"/>
              </a:rPr>
              <a:t>Apotek</a:t>
            </a:r>
            <a:r>
              <a:rPr lang="en-US" sz="3600" b="1" dirty="0">
                <a:latin typeface="+mn-lt"/>
                <a:cs typeface="+mn-cs"/>
              </a:rPr>
              <a:t> </a:t>
            </a:r>
            <a:r>
              <a:rPr lang="en-US" sz="3600" b="1" dirty="0" err="1">
                <a:latin typeface="+mn-lt"/>
                <a:cs typeface="+mn-cs"/>
              </a:rPr>
              <a:t>dll</a:t>
            </a:r>
            <a:r>
              <a:rPr lang="en-US" sz="3600" b="1" dirty="0">
                <a:latin typeface="+mn-lt"/>
                <a:cs typeface="+mn-c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7107" grpId="0" animBg="1"/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"/>
            <a:ext cx="6324600" cy="1015663"/>
          </a:xfrm>
          <a:prstGeom prst="rect">
            <a:avLst/>
          </a:prstGeom>
          <a:solidFill>
            <a:srgbClr val="00B050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tx1">
                    <a:lumMod val="95000"/>
                  </a:schemeClr>
                </a:solidFill>
                <a:latin typeface="Segoe Print" pitchFamily="2" charset="0"/>
              </a:rPr>
              <a:t>PPM BANTUL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441680"/>
            <a:ext cx="9144000" cy="3416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atin typeface="+mn-lt"/>
                <a:cs typeface="+mn-cs"/>
              </a:rPr>
              <a:t>Masing-masing</a:t>
            </a:r>
            <a:r>
              <a:rPr lang="en-US" sz="5400" b="1" dirty="0">
                <a:latin typeface="+mn-lt"/>
                <a:cs typeface="+mn-cs"/>
              </a:rPr>
              <a:t> </a:t>
            </a:r>
            <a:r>
              <a:rPr lang="en-US" sz="5400" b="1" dirty="0" err="1">
                <a:latin typeface="+mn-lt"/>
                <a:cs typeface="+mn-cs"/>
              </a:rPr>
              <a:t>Kec</a:t>
            </a:r>
            <a:endParaRPr lang="en-US" sz="54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5400" b="1" dirty="0">
                <a:latin typeface="+mn-lt"/>
                <a:cs typeface="+mn-cs"/>
              </a:rPr>
              <a:t>1 </a:t>
            </a:r>
            <a:r>
              <a:rPr lang="en-US" sz="5400" b="1" dirty="0" err="1">
                <a:latin typeface="+mn-lt"/>
                <a:cs typeface="+mn-cs"/>
              </a:rPr>
              <a:t>Puskesmas</a:t>
            </a:r>
            <a:endParaRPr lang="en-US" sz="54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5400" b="1" dirty="0">
                <a:latin typeface="+mn-lt"/>
                <a:cs typeface="+mn-cs"/>
              </a:rPr>
              <a:t>2 DPS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5400" b="1" dirty="0">
                <a:latin typeface="+mn-lt"/>
                <a:cs typeface="+mn-cs"/>
              </a:rPr>
              <a:t>1 </a:t>
            </a:r>
            <a:r>
              <a:rPr lang="en-US" sz="5400" b="1" dirty="0" err="1">
                <a:latin typeface="+mn-lt"/>
                <a:cs typeface="+mn-cs"/>
              </a:rPr>
              <a:t>Apotek</a:t>
            </a:r>
            <a:r>
              <a:rPr lang="en-US" sz="5400" b="1" dirty="0">
                <a:latin typeface="+mn-lt"/>
                <a:cs typeface="+mn-cs"/>
              </a:rPr>
              <a:t>/</a:t>
            </a:r>
            <a:r>
              <a:rPr lang="en-US" sz="5400" b="1" dirty="0" err="1">
                <a:latin typeface="+mn-lt"/>
                <a:cs typeface="+mn-cs"/>
              </a:rPr>
              <a:t>apotek</a:t>
            </a:r>
            <a:r>
              <a:rPr lang="en-US" sz="5400" b="1" dirty="0">
                <a:latin typeface="+mn-lt"/>
                <a:cs typeface="+mn-cs"/>
              </a:rPr>
              <a:t> </a:t>
            </a:r>
            <a:r>
              <a:rPr lang="en-US" sz="5400" b="1" dirty="0" err="1">
                <a:latin typeface="+mn-lt"/>
                <a:cs typeface="+mn-cs"/>
              </a:rPr>
              <a:t>bersama</a:t>
            </a:r>
            <a:endParaRPr lang="en-US" sz="5400" b="1" dirty="0">
              <a:latin typeface="+mn-lt"/>
              <a:cs typeface="+mn-cs"/>
            </a:endParaRPr>
          </a:p>
        </p:txBody>
      </p:sp>
      <p:sp>
        <p:nvSpPr>
          <p:cNvPr id="5" name="Down Arrow 4"/>
          <p:cNvSpPr>
            <a:spLocks noChangeArrowheads="1"/>
          </p:cNvSpPr>
          <p:nvPr/>
        </p:nvSpPr>
        <p:spPr bwMode="auto">
          <a:xfrm>
            <a:off x="2209800" y="1066800"/>
            <a:ext cx="4343400" cy="23971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3810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d-ID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7924800" cy="1015663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atin typeface="Segoe Print" pitchFamily="2" charset="0"/>
              </a:rPr>
              <a:t>PPM SLEMAN</a:t>
            </a:r>
          </a:p>
        </p:txBody>
      </p:sp>
      <p:sp>
        <p:nvSpPr>
          <p:cNvPr id="49155" name="Down Arrow 2"/>
          <p:cNvSpPr>
            <a:spLocks noChangeArrowheads="1"/>
          </p:cNvSpPr>
          <p:nvPr/>
        </p:nvSpPr>
        <p:spPr bwMode="auto">
          <a:xfrm>
            <a:off x="3048000" y="1371600"/>
            <a:ext cx="2762250" cy="1143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381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d-ID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5" y="2643188"/>
            <a:ext cx="8215313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+mn-lt"/>
                <a:cs typeface="+mn-cs"/>
              </a:rPr>
              <a:t>SOSIALISASI </a:t>
            </a:r>
            <a:r>
              <a:rPr lang="en-US" sz="2800" b="1" dirty="0">
                <a:latin typeface="+mn-lt"/>
                <a:cs typeface="+mn-cs"/>
              </a:rPr>
              <a:t>KE 50 DOKEL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MASING2 STAKE HOLDER SUDAH MENYEPAKATI PERAN TEGAS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SUDAH ADA DPS MELAPOR (SUSPEK TB DAN SUSPEK MDR) DAN TINDAK LANJUT DI PUSKESMAS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RENC.PELAT. RS SWASTA (MANDIRI DAN JAMSOSTEK</a:t>
            </a:r>
            <a:r>
              <a:rPr lang="en-US" sz="2800" b="1" dirty="0" smtClean="0">
                <a:latin typeface="+mn-lt"/>
                <a:cs typeface="+mn-cs"/>
              </a:rPr>
              <a:t>)</a:t>
            </a: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 smtClean="0"/>
              <a:t>DITUNJUK 1 APOTEK </a:t>
            </a:r>
            <a:r>
              <a:rPr lang="en-US" sz="2800" b="1" dirty="0" err="1" smtClean="0"/>
              <a:t>di</a:t>
            </a:r>
            <a:r>
              <a:rPr lang="en-US" sz="2800" b="1" dirty="0" smtClean="0"/>
              <a:t> TIAP KECAMATAN SEBAGAI JEJARING DOKEL</a:t>
            </a:r>
            <a:endParaRPr lang="en-US" sz="2800" b="1" dirty="0">
              <a:latin typeface="+mn-lt"/>
              <a:cs typeface="+mn-cs"/>
            </a:endParaRPr>
          </a:p>
          <a:p>
            <a:pPr marL="271463" indent="-27146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solidFill>
                <a:srgbClr val="FFFF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155" grpId="0" animBg="1"/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4678" y="1928802"/>
            <a:ext cx="3217805" cy="92333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W</a:t>
            </a:r>
            <a:r>
              <a:rPr lang="id-I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orks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hop</a:t>
            </a:r>
          </a:p>
        </p:txBody>
      </p:sp>
      <p:sp>
        <p:nvSpPr>
          <p:cNvPr id="50179" name="TextBox 2"/>
          <p:cNvSpPr txBox="1">
            <a:spLocks noChangeArrowheads="1"/>
          </p:cNvSpPr>
          <p:nvPr/>
        </p:nvSpPr>
        <p:spPr bwMode="auto">
          <a:xfrm>
            <a:off x="1981200" y="782638"/>
            <a:ext cx="5562600" cy="1015663"/>
          </a:xfrm>
          <a:prstGeom prst="rect">
            <a:avLst/>
          </a:prstGeom>
          <a:solidFill>
            <a:srgbClr val="00B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Segoe Print" pitchFamily="2" charset="0"/>
              </a:rPr>
              <a:t>TAHAP : II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5103674"/>
            <a:ext cx="5029200" cy="175432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Kolaborasi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Apoteker-DPS-Puskesmas</a:t>
            </a:r>
            <a:endParaRPr lang="en-US" sz="3200" dirty="0">
              <a:latin typeface="+mn-lt"/>
              <a:cs typeface="+mn-cs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2286000" y="2819400"/>
            <a:ext cx="2362200" cy="762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53000" y="3581401"/>
            <a:ext cx="3505200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IDI</a:t>
            </a:r>
            <a:endParaRPr lang="en-US" sz="7200" dirty="0">
              <a:latin typeface="+mn-lt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648200" y="2819400"/>
            <a:ext cx="2057400" cy="7620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2000" y="3581400"/>
            <a:ext cx="3649132" cy="120032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IAI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11 – 12 Des 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2012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" name="Down Arrow 4"/>
          <p:cNvSpPr>
            <a:spLocks noChangeArrowheads="1"/>
          </p:cNvSpPr>
          <p:nvPr/>
        </p:nvSpPr>
        <p:spPr bwMode="auto">
          <a:xfrm>
            <a:off x="3505200" y="4648200"/>
            <a:ext cx="2133600" cy="6445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3810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d-ID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0179" grpId="0" animBg="1"/>
      <p:bldP spid="4" grpId="0" animBg="1"/>
      <p:bldP spid="7" grpId="0" animBg="1"/>
      <p:bldP spid="14" grpId="0" animBg="1"/>
      <p:bldP spid="1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1"/>
          <p:cNvSpPr txBox="1">
            <a:spLocks noChangeArrowheads="1"/>
          </p:cNvSpPr>
          <p:nvPr/>
        </p:nvSpPr>
        <p:spPr bwMode="auto">
          <a:xfrm>
            <a:off x="0" y="2209800"/>
            <a:ext cx="9144001" cy="2862322"/>
          </a:xfrm>
          <a:prstGeom prst="rect">
            <a:avLst/>
          </a:prstGeom>
          <a:solidFill>
            <a:srgbClr val="00B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Segoe Print" pitchFamily="2" charset="0"/>
              </a:rPr>
              <a:t>TAHAP : III</a:t>
            </a:r>
          </a:p>
          <a:p>
            <a:pPr algn="ctr"/>
            <a:r>
              <a:rPr lang="en-US" sz="6000" b="1" dirty="0">
                <a:latin typeface="Segoe Print" pitchFamily="2" charset="0"/>
              </a:rPr>
              <a:t>PEMBENTUKKAN</a:t>
            </a:r>
            <a:r>
              <a:rPr lang="id-ID" sz="6000" b="1" dirty="0">
                <a:latin typeface="Segoe Print" pitchFamily="2" charset="0"/>
              </a:rPr>
              <a:t> </a:t>
            </a:r>
            <a:r>
              <a:rPr lang="en-US" sz="6000" b="1" dirty="0">
                <a:latin typeface="Segoe Print" pitchFamily="2" charset="0"/>
              </a:rPr>
              <a:t> SISTEM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1"/>
          <p:cNvSpPr txBox="1">
            <a:spLocks noChangeArrowheads="1"/>
          </p:cNvSpPr>
          <p:nvPr/>
        </p:nvSpPr>
        <p:spPr bwMode="auto">
          <a:xfrm>
            <a:off x="642938" y="1785938"/>
            <a:ext cx="1752403" cy="7078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latin typeface="Calibri" pitchFamily="34" charset="0"/>
              </a:rPr>
              <a:t>UMUM</a:t>
            </a:r>
          </a:p>
        </p:txBody>
      </p:sp>
      <p:sp>
        <p:nvSpPr>
          <p:cNvPr id="52227" name="TextBox 2"/>
          <p:cNvSpPr txBox="1">
            <a:spLocks noChangeArrowheads="1"/>
          </p:cNvSpPr>
          <p:nvPr/>
        </p:nvSpPr>
        <p:spPr bwMode="auto">
          <a:xfrm>
            <a:off x="642938" y="3429000"/>
            <a:ext cx="1745991" cy="76944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dirty="0">
                <a:latin typeface="Calibri" pitchFamily="34" charset="0"/>
              </a:rPr>
              <a:t>DOKEL</a:t>
            </a:r>
          </a:p>
        </p:txBody>
      </p:sp>
      <p:sp>
        <p:nvSpPr>
          <p:cNvPr id="52228" name="TextBox 3"/>
          <p:cNvSpPr txBox="1">
            <a:spLocks noChangeArrowheads="1"/>
          </p:cNvSpPr>
          <p:nvPr/>
        </p:nvSpPr>
        <p:spPr bwMode="auto">
          <a:xfrm>
            <a:off x="642938" y="4648200"/>
            <a:ext cx="2228302" cy="7078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latin typeface="Calibri" pitchFamily="34" charset="0"/>
              </a:rPr>
              <a:t>SPESIALIS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38400" y="1981200"/>
            <a:ext cx="1562100" cy="2063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0" name="TextBox 6"/>
          <p:cNvSpPr txBox="1">
            <a:spLocks noChangeArrowheads="1"/>
          </p:cNvSpPr>
          <p:nvPr/>
        </p:nvSpPr>
        <p:spPr bwMode="auto">
          <a:xfrm>
            <a:off x="4038600" y="1371600"/>
            <a:ext cx="5105400" cy="954107"/>
          </a:xfrm>
          <a:prstGeom prst="rect">
            <a:avLst/>
          </a:prstGeom>
          <a:solidFill>
            <a:srgbClr val="00B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latin typeface="Calibri" pitchFamily="34" charset="0"/>
              </a:rPr>
              <a:t>Kode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Pusk</a:t>
            </a:r>
            <a:r>
              <a:rPr lang="en-US" sz="2800" dirty="0" smtClean="0">
                <a:latin typeface="Calibri" pitchFamily="34" charset="0"/>
              </a:rPr>
              <a:t>/DPS </a:t>
            </a:r>
            <a:r>
              <a:rPr lang="en-US" sz="2800" dirty="0" err="1">
                <a:latin typeface="Calibri" pitchFamily="34" charset="0"/>
              </a:rPr>
              <a:t>Anugerah</a:t>
            </a:r>
            <a:r>
              <a:rPr lang="en-US" sz="2800" dirty="0">
                <a:latin typeface="Calibri" pitchFamily="34" charset="0"/>
              </a:rPr>
              <a:t> /001</a:t>
            </a:r>
          </a:p>
          <a:p>
            <a:r>
              <a:rPr lang="en-US" sz="2800" dirty="0" err="1">
                <a:latin typeface="Calibri" pitchFamily="34" charset="0"/>
              </a:rPr>
              <a:t>Kode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Pusk</a:t>
            </a:r>
            <a:r>
              <a:rPr lang="en-US" sz="2800" dirty="0" smtClean="0">
                <a:latin typeface="Calibri" pitchFamily="34" charset="0"/>
              </a:rPr>
              <a:t>/DPS </a:t>
            </a:r>
            <a:r>
              <a:rPr lang="en-US" sz="2800" dirty="0" err="1" smtClean="0">
                <a:latin typeface="Calibri" pitchFamily="34" charset="0"/>
              </a:rPr>
              <a:t>Suprabandari</a:t>
            </a:r>
            <a:r>
              <a:rPr lang="en-US" sz="2800" dirty="0" smtClean="0">
                <a:latin typeface="Calibri" pitchFamily="34" charset="0"/>
              </a:rPr>
              <a:t>/001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52231" name="TextBox 7"/>
          <p:cNvSpPr txBox="1">
            <a:spLocks noChangeArrowheads="1"/>
          </p:cNvSpPr>
          <p:nvPr/>
        </p:nvSpPr>
        <p:spPr bwMode="auto">
          <a:xfrm>
            <a:off x="4191000" y="3352800"/>
            <a:ext cx="4953000" cy="584775"/>
          </a:xfrm>
          <a:prstGeom prst="rect">
            <a:avLst/>
          </a:prstGeom>
          <a:solidFill>
            <a:srgbClr val="00B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05 / U 050…………………./001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438400" y="3644900"/>
            <a:ext cx="1633538" cy="12700"/>
          </a:xfrm>
          <a:prstGeom prst="straightConnector1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42875" y="214313"/>
            <a:ext cx="1357313" cy="1071562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DPS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KLINIK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819400" y="4930775"/>
            <a:ext cx="1323975" cy="2222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5" name="TextBox 11"/>
          <p:cNvSpPr txBox="1">
            <a:spLocks noChangeArrowheads="1"/>
          </p:cNvSpPr>
          <p:nvPr/>
        </p:nvSpPr>
        <p:spPr bwMode="auto">
          <a:xfrm>
            <a:off x="4429125" y="4643438"/>
            <a:ext cx="4241800" cy="1200150"/>
          </a:xfrm>
          <a:prstGeom prst="rect">
            <a:avLst/>
          </a:prstGeom>
          <a:solidFill>
            <a:srgbClr val="00B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01 / </a:t>
            </a:r>
            <a:r>
              <a:rPr lang="en-US" sz="2400" dirty="0" err="1">
                <a:latin typeface="Calibri" pitchFamily="34" charset="0"/>
              </a:rPr>
              <a:t>SpD</a:t>
            </a:r>
            <a:r>
              <a:rPr lang="en-US" sz="2400" dirty="0">
                <a:latin typeface="Calibri" pitchFamily="34" charset="0"/>
              </a:rPr>
              <a:t> : </a:t>
            </a:r>
            <a:r>
              <a:rPr lang="en-US" sz="2400" dirty="0" err="1">
                <a:latin typeface="Calibri" pitchFamily="34" charset="0"/>
              </a:rPr>
              <a:t>Waisul</a:t>
            </a:r>
            <a:r>
              <a:rPr lang="en-US" sz="2400" dirty="0">
                <a:latin typeface="Calibri" pitchFamily="34" charset="0"/>
              </a:rPr>
              <a:t>./001</a:t>
            </a:r>
          </a:p>
          <a:p>
            <a:r>
              <a:rPr lang="en-US" sz="2400" dirty="0">
                <a:latin typeface="Calibri" pitchFamily="34" charset="0"/>
              </a:rPr>
              <a:t>        </a:t>
            </a:r>
            <a:r>
              <a:rPr lang="en-US" sz="2400" dirty="0" err="1">
                <a:latin typeface="Calibri" pitchFamily="34" charset="0"/>
              </a:rPr>
              <a:t>SpA</a:t>
            </a:r>
            <a:r>
              <a:rPr lang="en-US" sz="2400" dirty="0">
                <a:latin typeface="Calibri" pitchFamily="34" charset="0"/>
              </a:rPr>
              <a:t> :  </a:t>
            </a:r>
            <a:r>
              <a:rPr lang="en-US" sz="2400" dirty="0" err="1">
                <a:latin typeface="Calibri" pitchFamily="34" charset="0"/>
              </a:rPr>
              <a:t>Aniek</a:t>
            </a:r>
            <a:r>
              <a:rPr lang="en-US" sz="2400" dirty="0">
                <a:latin typeface="Calibri" pitchFamily="34" charset="0"/>
              </a:rPr>
              <a:t> / 001                   </a:t>
            </a:r>
          </a:p>
          <a:p>
            <a:r>
              <a:rPr lang="en-US" sz="2400" dirty="0">
                <a:latin typeface="Calibri" pitchFamily="34" charset="0"/>
              </a:rPr>
              <a:t>        </a:t>
            </a:r>
            <a:r>
              <a:rPr lang="en-US" sz="2400" dirty="0" err="1">
                <a:latin typeface="Calibri" pitchFamily="34" charset="0"/>
              </a:rPr>
              <a:t>Sp.P</a:t>
            </a:r>
            <a:r>
              <a:rPr lang="en-US" sz="2400" dirty="0">
                <a:latin typeface="Calibri" pitchFamily="34" charset="0"/>
              </a:rPr>
              <a:t> : </a:t>
            </a:r>
            <a:r>
              <a:rPr lang="en-US" sz="2400" dirty="0" err="1">
                <a:latin typeface="Calibri" pitchFamily="34" charset="0"/>
              </a:rPr>
              <a:t>Ashari</a:t>
            </a:r>
            <a:r>
              <a:rPr lang="en-US" sz="2400" dirty="0">
                <a:latin typeface="Calibri" pitchFamily="34" charset="0"/>
              </a:rPr>
              <a:t> / 001</a:t>
            </a:r>
          </a:p>
        </p:txBody>
      </p:sp>
      <p:sp>
        <p:nvSpPr>
          <p:cNvPr id="12" name="Oval 11"/>
          <p:cNvSpPr/>
          <p:nvPr/>
        </p:nvSpPr>
        <p:spPr>
          <a:xfrm>
            <a:off x="928688" y="685800"/>
            <a:ext cx="1357312" cy="8143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TB 06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nimBg="1"/>
      <p:bldP spid="52227" grpId="0" animBg="1"/>
      <p:bldP spid="52228" grpId="0" animBg="1"/>
      <p:bldP spid="52230" grpId="0" animBg="1"/>
      <p:bldP spid="52231" grpId="0" animBg="1"/>
      <p:bldP spid="10" grpId="0" animBg="1"/>
      <p:bldP spid="52235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err="1" smtClean="0">
                <a:latin typeface="Segoe Print" pitchFamily="2" charset="0"/>
                <a:ea typeface="ＭＳ Ｐゴシック" pitchFamily="34" charset="-128"/>
              </a:rPr>
              <a:t>Praktik</a:t>
            </a:r>
            <a:r>
              <a:rPr lang="en-US" sz="3600" b="1" dirty="0" smtClean="0">
                <a:latin typeface="Segoe Print" pitchFamily="2" charset="0"/>
                <a:ea typeface="ＭＳ Ｐゴシック" pitchFamily="34" charset="-128"/>
              </a:rPr>
              <a:t> </a:t>
            </a:r>
            <a:r>
              <a:rPr lang="en-US" sz="3600" b="1" dirty="0" err="1" smtClean="0">
                <a:latin typeface="Segoe Print" pitchFamily="2" charset="0"/>
                <a:ea typeface="ＭＳ Ｐゴシック" pitchFamily="34" charset="-128"/>
              </a:rPr>
              <a:t>Kefarmasian</a:t>
            </a:r>
            <a:r>
              <a:rPr lang="en-US" sz="3600" b="1" dirty="0" smtClean="0">
                <a:latin typeface="Segoe Print" pitchFamily="2" charset="0"/>
                <a:ea typeface="ＭＳ Ｐゴシック" pitchFamily="34" charset="-128"/>
              </a:rPr>
              <a:t> </a:t>
            </a:r>
            <a:r>
              <a:rPr lang="id-ID" sz="3600" b="1" dirty="0" smtClean="0">
                <a:latin typeface="Segoe Print" pitchFamily="2" charset="0"/>
                <a:ea typeface="ＭＳ Ｐゴシック" pitchFamily="34" charset="-128"/>
              </a:rPr>
              <a:t/>
            </a:r>
            <a:br>
              <a:rPr lang="id-ID" sz="3600" b="1" dirty="0" smtClean="0">
                <a:latin typeface="Segoe Print" pitchFamily="2" charset="0"/>
                <a:ea typeface="ＭＳ Ｐゴシック" pitchFamily="34" charset="-128"/>
              </a:rPr>
            </a:br>
            <a:r>
              <a:rPr lang="en-US" sz="3600" b="1" dirty="0" smtClean="0">
                <a:latin typeface="Segoe Print" pitchFamily="2" charset="0"/>
                <a:ea typeface="ＭＳ Ｐゴシック" pitchFamily="34" charset="-128"/>
              </a:rPr>
              <a:t>( </a:t>
            </a:r>
            <a:r>
              <a:rPr lang="en-US" sz="3600" b="1" dirty="0" err="1" smtClean="0">
                <a:latin typeface="Segoe Print" pitchFamily="2" charset="0"/>
                <a:ea typeface="ＭＳ Ｐゴシック" pitchFamily="34" charset="-128"/>
              </a:rPr>
              <a:t>Pasal</a:t>
            </a:r>
            <a:r>
              <a:rPr lang="en-US" sz="3600" b="1" dirty="0" smtClean="0">
                <a:latin typeface="Segoe Print" pitchFamily="2" charset="0"/>
                <a:ea typeface="ＭＳ Ｐゴシック" pitchFamily="34" charset="-128"/>
              </a:rPr>
              <a:t> 108 </a:t>
            </a:r>
            <a:r>
              <a:rPr lang="en-US" sz="3600" b="1" dirty="0" err="1" smtClean="0">
                <a:latin typeface="Segoe Print" pitchFamily="2" charset="0"/>
                <a:ea typeface="ＭＳ Ｐゴシック" pitchFamily="34" charset="-128"/>
              </a:rPr>
              <a:t>dari</a:t>
            </a:r>
            <a:r>
              <a:rPr lang="en-US" sz="3600" b="1" dirty="0" smtClean="0">
                <a:latin typeface="Segoe Print" pitchFamily="2" charset="0"/>
                <a:ea typeface="ＭＳ Ｐゴシック" pitchFamily="34" charset="-128"/>
              </a:rPr>
              <a:t> UU 36 </a:t>
            </a:r>
            <a:r>
              <a:rPr lang="en-US" sz="3600" b="1" dirty="0" err="1" smtClean="0">
                <a:latin typeface="Segoe Print" pitchFamily="2" charset="0"/>
                <a:ea typeface="ＭＳ Ｐゴシック" pitchFamily="34" charset="-128"/>
              </a:rPr>
              <a:t>tahun</a:t>
            </a:r>
            <a:r>
              <a:rPr lang="en-US" sz="3600" b="1" dirty="0" smtClean="0">
                <a:latin typeface="Segoe Print" pitchFamily="2" charset="0"/>
                <a:ea typeface="ＭＳ Ｐゴシック" pitchFamily="34" charset="-128"/>
              </a:rPr>
              <a:t> 2009 </a:t>
            </a:r>
            <a:r>
              <a:rPr lang="en-US" sz="3600" b="1" dirty="0" err="1" smtClean="0">
                <a:latin typeface="Segoe Print" pitchFamily="2" charset="0"/>
                <a:ea typeface="ＭＳ Ｐゴシック" pitchFamily="34" charset="-128"/>
              </a:rPr>
              <a:t>ttg</a:t>
            </a:r>
            <a:r>
              <a:rPr lang="en-US" sz="3600" b="1" dirty="0" smtClean="0">
                <a:latin typeface="Segoe Print" pitchFamily="2" charset="0"/>
                <a:ea typeface="ＭＳ Ｐゴシック" pitchFamily="34" charset="-128"/>
              </a:rPr>
              <a:t>  </a:t>
            </a:r>
            <a:r>
              <a:rPr lang="en-US" sz="3600" b="1" dirty="0" err="1" smtClean="0">
                <a:latin typeface="Segoe Print" pitchFamily="2" charset="0"/>
                <a:ea typeface="ＭＳ Ｐゴシック" pitchFamily="34" charset="-128"/>
              </a:rPr>
              <a:t>Kesehatan</a:t>
            </a:r>
            <a:r>
              <a:rPr lang="en-US" sz="3600" b="1" dirty="0" smtClean="0">
                <a:latin typeface="Segoe Print" pitchFamily="2" charset="0"/>
                <a:ea typeface="ＭＳ Ｐゴシック" pitchFamily="34" charset="-128"/>
              </a:rPr>
              <a:t> 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 fontScale="85000" lnSpcReduction="20000"/>
          </a:bodyPr>
          <a:lstStyle/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ea typeface="ＭＳ Ｐゴシック" pitchFamily="34" charset="-128"/>
              </a:rPr>
              <a:t>	</a:t>
            </a:r>
            <a:r>
              <a:rPr lang="en-US" sz="3600" b="1" dirty="0" err="1" smtClean="0">
                <a:ea typeface="ＭＳ Ｐゴシック" pitchFamily="34" charset="-128"/>
              </a:rPr>
              <a:t>Praktik</a:t>
            </a:r>
            <a:r>
              <a:rPr lang="en-US" sz="3600" b="1" dirty="0" smtClean="0">
                <a:ea typeface="ＭＳ Ｐゴシック" pitchFamily="34" charset="-128"/>
              </a:rPr>
              <a:t> </a:t>
            </a:r>
            <a:r>
              <a:rPr lang="en-US" sz="3600" b="1" dirty="0" err="1" smtClean="0">
                <a:ea typeface="ＭＳ Ｐゴシック" pitchFamily="34" charset="-128"/>
              </a:rPr>
              <a:t>kefarmasian</a:t>
            </a:r>
            <a:r>
              <a:rPr lang="en-US" sz="3600" b="1" dirty="0" smtClean="0">
                <a:ea typeface="ＭＳ Ｐゴシック" pitchFamily="34" charset="-128"/>
              </a:rPr>
              <a:t> </a:t>
            </a:r>
            <a:r>
              <a:rPr lang="en-US" sz="3600" dirty="0" smtClean="0">
                <a:ea typeface="ＭＳ Ｐゴシック" pitchFamily="34" charset="-128"/>
              </a:rPr>
              <a:t>yang </a:t>
            </a:r>
            <a:r>
              <a:rPr lang="en-US" sz="3600" dirty="0" err="1" smtClean="0">
                <a:ea typeface="ＭＳ Ｐゴシック" pitchFamily="34" charset="-128"/>
              </a:rPr>
              <a:t>meliputi</a:t>
            </a:r>
            <a:endParaRPr lang="en-US" sz="3600" dirty="0" smtClean="0">
              <a:ea typeface="ＭＳ Ｐゴシック" pitchFamily="34" charset="-128"/>
            </a:endParaRP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i="1" dirty="0" err="1" smtClean="0">
                <a:ea typeface="ＭＳ Ｐゴシック" pitchFamily="34" charset="-128"/>
              </a:rPr>
              <a:t>Pembuatan</a:t>
            </a:r>
            <a:r>
              <a:rPr lang="en-US" sz="3600" dirty="0" smtClean="0">
                <a:ea typeface="ＭＳ Ｐゴシック" pitchFamily="34" charset="-128"/>
              </a:rPr>
              <a:t> </a:t>
            </a:r>
            <a:r>
              <a:rPr lang="en-US" sz="3600" dirty="0" err="1" smtClean="0">
                <a:ea typeface="ＭＳ Ｐゴシック" pitchFamily="34" charset="-128"/>
              </a:rPr>
              <a:t>termasuk</a:t>
            </a:r>
            <a:r>
              <a:rPr lang="en-US" sz="3600" dirty="0" smtClean="0">
                <a:ea typeface="ＭＳ Ｐゴシック" pitchFamily="34" charset="-128"/>
              </a:rPr>
              <a:t> </a:t>
            </a:r>
            <a:r>
              <a:rPr lang="en-US" sz="3600" i="1" dirty="0" err="1" smtClean="0">
                <a:ea typeface="ＭＳ Ｐゴシック" pitchFamily="34" charset="-128"/>
              </a:rPr>
              <a:t>pengendalian</a:t>
            </a:r>
            <a:r>
              <a:rPr lang="en-US" sz="3600" i="1" dirty="0" smtClean="0">
                <a:ea typeface="ＭＳ Ｐゴシック" pitchFamily="34" charset="-128"/>
              </a:rPr>
              <a:t> </a:t>
            </a:r>
            <a:r>
              <a:rPr lang="en-US" sz="3600" i="1" dirty="0" err="1" smtClean="0">
                <a:ea typeface="ＭＳ Ｐゴシック" pitchFamily="34" charset="-128"/>
              </a:rPr>
              <a:t>mutu</a:t>
            </a:r>
            <a:r>
              <a:rPr lang="en-US" sz="3600" i="1" dirty="0" smtClean="0">
                <a:ea typeface="ＭＳ Ｐゴシック" pitchFamily="34" charset="-128"/>
              </a:rPr>
              <a:t> </a:t>
            </a:r>
            <a:r>
              <a:rPr lang="en-US" sz="3600" dirty="0" err="1" smtClean="0">
                <a:ea typeface="ＭＳ Ｐゴシック" pitchFamily="34" charset="-128"/>
              </a:rPr>
              <a:t>sediaan</a:t>
            </a:r>
            <a:r>
              <a:rPr lang="en-US" sz="3600" dirty="0" smtClean="0">
                <a:ea typeface="ＭＳ Ｐゴシック" pitchFamily="34" charset="-128"/>
              </a:rPr>
              <a:t> </a:t>
            </a:r>
            <a:r>
              <a:rPr lang="en-US" sz="3600" dirty="0" err="1" smtClean="0">
                <a:ea typeface="ＭＳ Ｐゴシック" pitchFamily="34" charset="-128"/>
              </a:rPr>
              <a:t>farmasi</a:t>
            </a:r>
            <a:r>
              <a:rPr lang="en-US" sz="3600" dirty="0" smtClean="0">
                <a:ea typeface="ＭＳ Ｐゴシック" pitchFamily="34" charset="-128"/>
              </a:rPr>
              <a:t> ,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i="1" dirty="0" err="1" smtClean="0">
                <a:ea typeface="ＭＳ Ｐゴシック" pitchFamily="34" charset="-128"/>
              </a:rPr>
              <a:t>Pengamanan</a:t>
            </a:r>
            <a:r>
              <a:rPr lang="en-US" sz="3600" i="1" dirty="0" smtClean="0">
                <a:ea typeface="ＭＳ Ｐゴシック" pitchFamily="34" charset="-128"/>
              </a:rPr>
              <a:t> , </a:t>
            </a:r>
            <a:r>
              <a:rPr lang="en-US" sz="3600" i="1" dirty="0" err="1" smtClean="0">
                <a:ea typeface="ＭＳ Ｐゴシック" pitchFamily="34" charset="-128"/>
              </a:rPr>
              <a:t>pengadaan</a:t>
            </a:r>
            <a:r>
              <a:rPr lang="en-US" sz="3600" i="1" dirty="0" smtClean="0">
                <a:ea typeface="ＭＳ Ｐゴシック" pitchFamily="34" charset="-128"/>
              </a:rPr>
              <a:t>, </a:t>
            </a:r>
            <a:r>
              <a:rPr lang="en-US" sz="3600" i="1" dirty="0" err="1" smtClean="0">
                <a:ea typeface="ＭＳ Ｐゴシック" pitchFamily="34" charset="-128"/>
              </a:rPr>
              <a:t>penyimpanan</a:t>
            </a:r>
            <a:r>
              <a:rPr lang="en-US" sz="3600" i="1" dirty="0" smtClean="0">
                <a:ea typeface="ＭＳ Ｐゴシック" pitchFamily="34" charset="-128"/>
              </a:rPr>
              <a:t> </a:t>
            </a:r>
            <a:r>
              <a:rPr lang="en-US" sz="3600" dirty="0" err="1" smtClean="0">
                <a:ea typeface="ＭＳ Ｐゴシック" pitchFamily="34" charset="-128"/>
              </a:rPr>
              <a:t>dan</a:t>
            </a:r>
            <a:r>
              <a:rPr lang="en-US" sz="3600" dirty="0" smtClean="0">
                <a:ea typeface="ＭＳ Ｐゴシック" pitchFamily="34" charset="-128"/>
              </a:rPr>
              <a:t> </a:t>
            </a:r>
            <a:r>
              <a:rPr lang="en-US" sz="3600" i="1" dirty="0" err="1" smtClean="0">
                <a:ea typeface="ＭＳ Ｐゴシック" pitchFamily="34" charset="-128"/>
              </a:rPr>
              <a:t>pendistribusian</a:t>
            </a:r>
            <a:r>
              <a:rPr lang="en-US" sz="3600" i="1" dirty="0" smtClean="0">
                <a:ea typeface="ＭＳ Ｐゴシック" pitchFamily="34" charset="-128"/>
              </a:rPr>
              <a:t> </a:t>
            </a:r>
            <a:r>
              <a:rPr lang="en-US" sz="3600" i="1" dirty="0" err="1" smtClean="0">
                <a:ea typeface="ＭＳ Ｐゴシック" pitchFamily="34" charset="-128"/>
              </a:rPr>
              <a:t>obat</a:t>
            </a:r>
            <a:r>
              <a:rPr lang="en-US" sz="3600" dirty="0" smtClean="0">
                <a:ea typeface="ＭＳ Ｐゴシック" pitchFamily="34" charset="-128"/>
              </a:rPr>
              <a:t>, 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i="1" dirty="0" err="1" smtClean="0">
                <a:ea typeface="ＭＳ Ｐゴシック" pitchFamily="34" charset="-128"/>
              </a:rPr>
              <a:t>Pelayanan</a:t>
            </a:r>
            <a:r>
              <a:rPr lang="en-US" sz="3600" i="1" dirty="0" smtClean="0">
                <a:ea typeface="ＭＳ Ｐゴシック" pitchFamily="34" charset="-128"/>
              </a:rPr>
              <a:t> </a:t>
            </a:r>
            <a:r>
              <a:rPr lang="en-US" sz="3600" i="1" dirty="0" err="1" smtClean="0">
                <a:ea typeface="ＭＳ Ｐゴシック" pitchFamily="34" charset="-128"/>
              </a:rPr>
              <a:t>obat</a:t>
            </a:r>
            <a:r>
              <a:rPr lang="en-US" sz="3600" i="1" dirty="0" smtClean="0">
                <a:ea typeface="ＭＳ Ｐゴシック" pitchFamily="34" charset="-128"/>
              </a:rPr>
              <a:t> </a:t>
            </a:r>
            <a:r>
              <a:rPr lang="en-US" sz="3600" i="1" dirty="0" err="1" smtClean="0">
                <a:ea typeface="ＭＳ Ｐゴシック" pitchFamily="34" charset="-128"/>
              </a:rPr>
              <a:t>atas</a:t>
            </a:r>
            <a:r>
              <a:rPr lang="en-US" sz="3600" i="1" dirty="0" smtClean="0">
                <a:ea typeface="ＭＳ Ｐゴシック" pitchFamily="34" charset="-128"/>
              </a:rPr>
              <a:t> </a:t>
            </a:r>
            <a:r>
              <a:rPr lang="en-US" sz="3600" i="1" dirty="0" err="1" smtClean="0">
                <a:ea typeface="ＭＳ Ｐゴシック" pitchFamily="34" charset="-128"/>
              </a:rPr>
              <a:t>resep</a:t>
            </a:r>
            <a:r>
              <a:rPr lang="en-US" sz="3600" i="1" dirty="0" smtClean="0">
                <a:ea typeface="ＭＳ Ｐゴシック" pitchFamily="34" charset="-128"/>
              </a:rPr>
              <a:t> </a:t>
            </a:r>
            <a:r>
              <a:rPr lang="en-US" sz="3600" i="1" dirty="0" err="1" smtClean="0">
                <a:ea typeface="ＭＳ Ｐゴシック" pitchFamily="34" charset="-128"/>
              </a:rPr>
              <a:t>dokter</a:t>
            </a:r>
            <a:r>
              <a:rPr lang="en-US" sz="3600" i="1" dirty="0" smtClean="0">
                <a:ea typeface="ＭＳ Ｐゴシック" pitchFamily="34" charset="-128"/>
              </a:rPr>
              <a:t>, 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i="1" dirty="0" err="1" smtClean="0">
                <a:ea typeface="ＭＳ Ｐゴシック" pitchFamily="34" charset="-128"/>
              </a:rPr>
              <a:t>Pelayanan</a:t>
            </a:r>
            <a:r>
              <a:rPr lang="en-US" sz="3600" b="1" i="1" dirty="0" smtClean="0">
                <a:ea typeface="ＭＳ Ｐゴシック" pitchFamily="34" charset="-128"/>
              </a:rPr>
              <a:t> </a:t>
            </a:r>
            <a:r>
              <a:rPr lang="en-US" sz="3600" b="1" i="1" dirty="0" err="1" smtClean="0">
                <a:ea typeface="ＭＳ Ｐゴシック" pitchFamily="34" charset="-128"/>
              </a:rPr>
              <a:t>informasi</a:t>
            </a:r>
            <a:r>
              <a:rPr lang="en-US" sz="3600" b="1" i="1" dirty="0" smtClean="0">
                <a:ea typeface="ＭＳ Ｐゴシック" pitchFamily="34" charset="-128"/>
              </a:rPr>
              <a:t> </a:t>
            </a:r>
            <a:r>
              <a:rPr lang="en-US" sz="3600" b="1" i="1" dirty="0" err="1" smtClean="0">
                <a:ea typeface="ＭＳ Ｐゴシック" pitchFamily="34" charset="-128"/>
              </a:rPr>
              <a:t>obat</a:t>
            </a:r>
            <a:endParaRPr lang="en-US" sz="3600" b="1" i="1" dirty="0" smtClean="0">
              <a:ea typeface="ＭＳ Ｐゴシック" pitchFamily="34" charset="-128"/>
            </a:endParaRP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i="1" dirty="0" smtClean="0">
                <a:ea typeface="ＭＳ Ｐゴシック" pitchFamily="34" charset="-128"/>
              </a:rPr>
              <a:t>Serta </a:t>
            </a:r>
            <a:r>
              <a:rPr lang="en-US" sz="3600" i="1" dirty="0" err="1" smtClean="0">
                <a:ea typeface="ＭＳ Ｐゴシック" pitchFamily="34" charset="-128"/>
              </a:rPr>
              <a:t>pengembangan</a:t>
            </a:r>
            <a:r>
              <a:rPr lang="en-US" sz="3600" i="1" dirty="0" smtClean="0">
                <a:ea typeface="ＭＳ Ｐゴシック" pitchFamily="34" charset="-128"/>
              </a:rPr>
              <a:t> </a:t>
            </a:r>
            <a:r>
              <a:rPr lang="en-US" sz="3600" i="1" dirty="0" err="1" smtClean="0">
                <a:ea typeface="ＭＳ Ｐゴシック" pitchFamily="34" charset="-128"/>
              </a:rPr>
              <a:t>obat</a:t>
            </a:r>
            <a:r>
              <a:rPr lang="en-US" sz="3600" i="1" dirty="0" smtClean="0">
                <a:ea typeface="ＭＳ Ｐゴシック" pitchFamily="34" charset="-128"/>
              </a:rPr>
              <a:t>, </a:t>
            </a:r>
            <a:r>
              <a:rPr lang="en-US" sz="3600" i="1" dirty="0" err="1" smtClean="0">
                <a:ea typeface="ＭＳ Ｐゴシック" pitchFamily="34" charset="-128"/>
              </a:rPr>
              <a:t>bahan</a:t>
            </a:r>
            <a:r>
              <a:rPr lang="en-US" sz="3600" i="1" dirty="0" smtClean="0">
                <a:ea typeface="ＭＳ Ｐゴシック" pitchFamily="34" charset="-128"/>
              </a:rPr>
              <a:t> </a:t>
            </a:r>
            <a:r>
              <a:rPr lang="en-US" sz="3600" i="1" dirty="0" err="1" smtClean="0">
                <a:ea typeface="ＭＳ Ｐゴシック" pitchFamily="34" charset="-128"/>
              </a:rPr>
              <a:t>obat</a:t>
            </a:r>
            <a:r>
              <a:rPr lang="en-US" sz="3600" i="1" dirty="0" smtClean="0">
                <a:ea typeface="ＭＳ Ｐゴシック" pitchFamily="34" charset="-128"/>
              </a:rPr>
              <a:t> </a:t>
            </a:r>
            <a:r>
              <a:rPr lang="en-US" sz="3600" i="1" dirty="0" err="1" smtClean="0">
                <a:ea typeface="ＭＳ Ｐゴシック" pitchFamily="34" charset="-128"/>
              </a:rPr>
              <a:t>dan</a:t>
            </a:r>
            <a:r>
              <a:rPr lang="en-US" sz="3600" i="1" dirty="0" smtClean="0">
                <a:ea typeface="ＭＳ Ｐゴシック" pitchFamily="34" charset="-128"/>
              </a:rPr>
              <a:t> </a:t>
            </a:r>
            <a:r>
              <a:rPr lang="en-US" sz="3600" i="1" dirty="0" err="1" smtClean="0">
                <a:ea typeface="ＭＳ Ｐゴシック" pitchFamily="34" charset="-128"/>
              </a:rPr>
              <a:t>obat</a:t>
            </a:r>
            <a:r>
              <a:rPr lang="en-US" sz="3600" i="1" dirty="0" smtClean="0">
                <a:ea typeface="ＭＳ Ｐゴシック" pitchFamily="34" charset="-128"/>
              </a:rPr>
              <a:t> </a:t>
            </a:r>
            <a:r>
              <a:rPr lang="en-US" sz="3600" i="1" dirty="0" err="1" smtClean="0">
                <a:ea typeface="ＭＳ Ｐゴシック" pitchFamily="34" charset="-128"/>
              </a:rPr>
              <a:t>tradisi</a:t>
            </a:r>
            <a:r>
              <a:rPr lang="en-US" sz="3600" dirty="0" err="1" smtClean="0">
                <a:ea typeface="ＭＳ Ｐゴシック" pitchFamily="34" charset="-128"/>
              </a:rPr>
              <a:t>onal</a:t>
            </a:r>
            <a:r>
              <a:rPr lang="en-US" sz="3600" dirty="0" smtClean="0">
                <a:ea typeface="ＭＳ Ｐゴシック" pitchFamily="34" charset="-128"/>
              </a:rPr>
              <a:t> 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200" b="1" dirty="0" smtClean="0">
                <a:solidFill>
                  <a:srgbClr val="FF0000"/>
                </a:solidFill>
                <a:latin typeface="Segoe Print" pitchFamily="2" charset="0"/>
                <a:ea typeface="ＭＳ Ｐゴシック" pitchFamily="34" charset="-128"/>
              </a:rPr>
              <a:t>HARUS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i="1" dirty="0" err="1" smtClean="0">
                <a:ea typeface="ＭＳ Ｐゴシック" pitchFamily="34" charset="-128"/>
              </a:rPr>
              <a:t>dilakukan</a:t>
            </a:r>
            <a:r>
              <a:rPr lang="en-US" sz="3600" b="1" i="1" dirty="0" smtClean="0">
                <a:ea typeface="ＭＳ Ｐゴシック" pitchFamily="34" charset="-128"/>
              </a:rPr>
              <a:t> </a:t>
            </a:r>
            <a:r>
              <a:rPr lang="en-US" sz="3600" b="1" i="1" dirty="0" err="1" smtClean="0">
                <a:ea typeface="ＭＳ Ｐゴシック" pitchFamily="34" charset="-128"/>
              </a:rPr>
              <a:t>oleh</a:t>
            </a:r>
            <a:r>
              <a:rPr lang="en-US" sz="3600" b="1" i="1" dirty="0" smtClean="0">
                <a:ea typeface="ＭＳ Ｐゴシック" pitchFamily="34" charset="-128"/>
              </a:rPr>
              <a:t> </a:t>
            </a:r>
            <a:r>
              <a:rPr lang="en-US" sz="3600" b="1" i="1" dirty="0" err="1" smtClean="0">
                <a:ea typeface="ＭＳ Ｐゴシック" pitchFamily="34" charset="-128"/>
              </a:rPr>
              <a:t>tenaga</a:t>
            </a:r>
            <a:r>
              <a:rPr lang="en-US" sz="3600" b="1" i="1" dirty="0" smtClean="0">
                <a:ea typeface="ＭＳ Ｐゴシック" pitchFamily="34" charset="-128"/>
              </a:rPr>
              <a:t> </a:t>
            </a:r>
            <a:r>
              <a:rPr lang="en-US" sz="3600" b="1" i="1" dirty="0" err="1" smtClean="0">
                <a:ea typeface="ＭＳ Ｐゴシック" pitchFamily="34" charset="-128"/>
              </a:rPr>
              <a:t>kesehatan</a:t>
            </a:r>
            <a:r>
              <a:rPr lang="en-US" sz="3600" b="1" i="1" dirty="0" smtClean="0">
                <a:ea typeface="ＭＳ Ｐゴシック" pitchFamily="34" charset="-128"/>
              </a:rPr>
              <a:t> yang </a:t>
            </a:r>
            <a:r>
              <a:rPr lang="en-US" sz="3600" b="1" i="1" dirty="0" err="1" smtClean="0">
                <a:ea typeface="ＭＳ Ｐゴシック" pitchFamily="34" charset="-128"/>
              </a:rPr>
              <a:t>mempunyai</a:t>
            </a:r>
            <a:r>
              <a:rPr lang="en-US" sz="3600" b="1" i="1" dirty="0" smtClean="0">
                <a:ea typeface="ＭＳ Ｐゴシック" pitchFamily="34" charset="-128"/>
              </a:rPr>
              <a:t> </a:t>
            </a:r>
            <a:r>
              <a:rPr lang="en-US" sz="3600" b="1" i="1" dirty="0" err="1" smtClean="0">
                <a:ea typeface="ＭＳ Ｐゴシック" pitchFamily="34" charset="-128"/>
              </a:rPr>
              <a:t>keahlian</a:t>
            </a:r>
            <a:r>
              <a:rPr lang="en-US" sz="3600" b="1" i="1" dirty="0" smtClean="0">
                <a:ea typeface="ＭＳ Ｐゴシック" pitchFamily="34" charset="-128"/>
              </a:rPr>
              <a:t> </a:t>
            </a:r>
            <a:r>
              <a:rPr lang="en-US" sz="3600" b="1" i="1" dirty="0" err="1" smtClean="0">
                <a:ea typeface="ＭＳ Ｐゴシック" pitchFamily="34" charset="-128"/>
              </a:rPr>
              <a:t>dan</a:t>
            </a:r>
            <a:r>
              <a:rPr lang="en-US" sz="3600" b="1" i="1" dirty="0" smtClean="0">
                <a:ea typeface="ＭＳ Ｐゴシック" pitchFamily="34" charset="-128"/>
              </a:rPr>
              <a:t> </a:t>
            </a:r>
            <a:r>
              <a:rPr lang="en-US" sz="3600" b="1" i="1" dirty="0" err="1" smtClean="0">
                <a:ea typeface="ＭＳ Ｐゴシック" pitchFamily="34" charset="-128"/>
              </a:rPr>
              <a:t>kewenangan</a:t>
            </a:r>
            <a:r>
              <a:rPr lang="en-US" sz="3600" b="1" i="1" dirty="0" smtClean="0">
                <a:ea typeface="ＭＳ Ｐゴシック" pitchFamily="34" charset="-128"/>
              </a:rPr>
              <a:t> </a:t>
            </a:r>
            <a:r>
              <a:rPr lang="en-US" sz="3600" b="1" dirty="0" err="1" smtClean="0">
                <a:ea typeface="ＭＳ Ｐゴシック" pitchFamily="34" charset="-128"/>
              </a:rPr>
              <a:t>sesuai</a:t>
            </a:r>
            <a:r>
              <a:rPr lang="en-US" sz="3600" b="1" dirty="0" smtClean="0">
                <a:ea typeface="ＭＳ Ｐゴシック" pitchFamily="34" charset="-128"/>
              </a:rPr>
              <a:t> </a:t>
            </a:r>
            <a:r>
              <a:rPr lang="en-US" sz="3600" b="1" dirty="0" err="1" smtClean="0">
                <a:ea typeface="ＭＳ Ｐゴシック" pitchFamily="34" charset="-128"/>
              </a:rPr>
              <a:t>dengan</a:t>
            </a:r>
            <a:r>
              <a:rPr lang="en-US" sz="3600" b="1" dirty="0" smtClean="0">
                <a:ea typeface="ＭＳ Ｐゴシック" pitchFamily="34" charset="-128"/>
              </a:rPr>
              <a:t> </a:t>
            </a:r>
            <a:r>
              <a:rPr lang="en-US" sz="3600" b="1" dirty="0" err="1" smtClean="0">
                <a:ea typeface="ＭＳ Ｐゴシック" pitchFamily="34" charset="-128"/>
              </a:rPr>
              <a:t>peraturan</a:t>
            </a:r>
            <a:r>
              <a:rPr lang="en-US" sz="3600" b="1" dirty="0" smtClean="0">
                <a:ea typeface="ＭＳ Ｐゴシック" pitchFamily="34" charset="-128"/>
              </a:rPr>
              <a:t> </a:t>
            </a:r>
            <a:r>
              <a:rPr lang="en-US" sz="3600" b="1" dirty="0" err="1" smtClean="0">
                <a:ea typeface="ＭＳ Ｐゴシック" pitchFamily="34" charset="-128"/>
              </a:rPr>
              <a:t>perundang-undangan</a:t>
            </a:r>
            <a:r>
              <a:rPr lang="en-US" sz="3600" b="1" dirty="0" smtClean="0">
                <a:ea typeface="ＭＳ Ｐゴシック" pitchFamily="34" charset="-128"/>
              </a:rPr>
              <a:t>.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62B602C-6E8F-4A42-A4EF-468EE9A8C793}" type="slidenum">
              <a:rPr lang="en-US">
                <a:ea typeface="ＭＳ Ｐゴシック" pitchFamily="34" charset="-128"/>
              </a:rPr>
              <a:pPr>
                <a:defRPr/>
              </a:pPr>
              <a:t>6</a:t>
            </a:fld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uiExpand="1" build="p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1785938" y="2428875"/>
            <a:ext cx="3714750" cy="1588"/>
          </a:xfrm>
          <a:prstGeom prst="straightConnector1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5410201" y="1524000"/>
            <a:ext cx="3733799" cy="523220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latin typeface="Calibri" pitchFamily="34" charset="0"/>
              </a:rPr>
              <a:t>Kode</a:t>
            </a:r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</a:rPr>
              <a:t>kec</a:t>
            </a:r>
            <a:r>
              <a:rPr lang="en-US" sz="2800" dirty="0">
                <a:latin typeface="Calibri" pitchFamily="34" charset="0"/>
              </a:rPr>
              <a:t>./ Apt-01/ 001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535113" y="1963738"/>
            <a:ext cx="3571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3" name="TextBox 8"/>
          <p:cNvSpPr txBox="1">
            <a:spLocks noChangeArrowheads="1"/>
          </p:cNvSpPr>
          <p:nvPr/>
        </p:nvSpPr>
        <p:spPr bwMode="auto">
          <a:xfrm>
            <a:off x="2428875" y="3143250"/>
            <a:ext cx="26003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Calibri" pitchFamily="34" charset="0"/>
              </a:rPr>
              <a:t>F.Copy</a:t>
            </a:r>
            <a:r>
              <a:rPr lang="en-US" sz="2800" b="1" dirty="0">
                <a:latin typeface="Calibri" pitchFamily="34" charset="0"/>
              </a:rPr>
              <a:t> TB 01</a:t>
            </a:r>
          </a:p>
          <a:p>
            <a:r>
              <a:rPr lang="en-US" sz="2800" b="1" dirty="0">
                <a:latin typeface="Calibri" pitchFamily="34" charset="0"/>
              </a:rPr>
              <a:t>           TB 02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-950119" y="3236119"/>
            <a:ext cx="2359025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5" name="TextBox 11"/>
          <p:cNvSpPr txBox="1">
            <a:spLocks noChangeArrowheads="1"/>
          </p:cNvSpPr>
          <p:nvPr/>
        </p:nvSpPr>
        <p:spPr bwMode="auto">
          <a:xfrm>
            <a:off x="5105400" y="4724400"/>
            <a:ext cx="4038600" cy="1754326"/>
          </a:xfrm>
          <a:prstGeom prst="rect">
            <a:avLst/>
          </a:prstGeom>
          <a:solidFill>
            <a:srgbClr val="00B05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latin typeface="Calibri" pitchFamily="34" charset="0"/>
              </a:rPr>
              <a:t>Bagi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Pasien</a:t>
            </a:r>
            <a:r>
              <a:rPr lang="en-US" sz="3600" dirty="0">
                <a:latin typeface="Calibri" pitchFamily="34" charset="0"/>
              </a:rPr>
              <a:t> yang OAT-</a:t>
            </a:r>
            <a:r>
              <a:rPr lang="en-US" sz="3600" dirty="0" err="1">
                <a:latin typeface="Calibri" pitchFamily="34" charset="0"/>
              </a:rPr>
              <a:t>nya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dikeluarkan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>
                <a:latin typeface="Calibri" pitchFamily="34" charset="0"/>
              </a:rPr>
              <a:t>oleh</a:t>
            </a:r>
            <a:r>
              <a:rPr lang="en-US" sz="3600" dirty="0">
                <a:latin typeface="Calibri" pitchFamily="34" charset="0"/>
              </a:rPr>
              <a:t> </a:t>
            </a:r>
            <a:r>
              <a:rPr lang="en-US" sz="3600" dirty="0" err="1" smtClean="0">
                <a:latin typeface="Calibri" pitchFamily="34" charset="0"/>
              </a:rPr>
              <a:t>apot</a:t>
            </a:r>
            <a:r>
              <a:rPr lang="id-ID" sz="3600" dirty="0" smtClean="0">
                <a:latin typeface="Calibri" pitchFamily="34" charset="0"/>
              </a:rPr>
              <a:t>e</a:t>
            </a:r>
            <a:r>
              <a:rPr lang="en-US" sz="3600" dirty="0" smtClean="0">
                <a:latin typeface="Calibri" pitchFamily="34" charset="0"/>
              </a:rPr>
              <a:t>k </a:t>
            </a:r>
            <a:r>
              <a:rPr lang="en-US" sz="3600" dirty="0" err="1">
                <a:latin typeface="Calibri" pitchFamily="34" charset="0"/>
              </a:rPr>
              <a:t>tsb</a:t>
            </a:r>
            <a:r>
              <a:rPr lang="en-US" sz="3600" dirty="0">
                <a:latin typeface="Calibri" pitchFamily="34" charset="0"/>
              </a:rPr>
              <a:t>.</a:t>
            </a:r>
          </a:p>
        </p:txBody>
      </p:sp>
      <p:sp>
        <p:nvSpPr>
          <p:cNvPr id="53256" name="TextBox 8"/>
          <p:cNvSpPr txBox="1">
            <a:spLocks noChangeArrowheads="1"/>
          </p:cNvSpPr>
          <p:nvPr/>
        </p:nvSpPr>
        <p:spPr bwMode="auto">
          <a:xfrm>
            <a:off x="3071813" y="1928813"/>
            <a:ext cx="22136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Calibri" pitchFamily="34" charset="0"/>
              </a:rPr>
              <a:t>Peran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sbg</a:t>
            </a:r>
            <a:r>
              <a:rPr lang="en-US" sz="2400" b="1" dirty="0">
                <a:latin typeface="Calibri" pitchFamily="34" charset="0"/>
              </a:rPr>
              <a:t>. PMO</a:t>
            </a:r>
          </a:p>
        </p:txBody>
      </p:sp>
      <p:sp>
        <p:nvSpPr>
          <p:cNvPr id="53257" name="TextBox 9"/>
          <p:cNvSpPr txBox="1">
            <a:spLocks noChangeArrowheads="1"/>
          </p:cNvSpPr>
          <p:nvPr/>
        </p:nvSpPr>
        <p:spPr bwMode="auto">
          <a:xfrm>
            <a:off x="2667000" y="2514600"/>
            <a:ext cx="2748958" cy="523220"/>
          </a:xfrm>
          <a:prstGeom prst="rect">
            <a:avLst/>
          </a:prstGeom>
          <a:solidFill>
            <a:srgbClr val="92D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Calibri" pitchFamily="34" charset="0"/>
              </a:rPr>
              <a:t>Melacak</a:t>
            </a: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b="1" dirty="0" err="1">
                <a:latin typeface="Calibri" pitchFamily="34" charset="0"/>
              </a:rPr>
              <a:t>mangkir</a:t>
            </a:r>
            <a:endParaRPr lang="en-US" sz="2800" b="1" dirty="0">
              <a:latin typeface="Calibri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357438" y="1071563"/>
            <a:ext cx="3071812" cy="1587"/>
          </a:xfrm>
          <a:prstGeom prst="straightConnector1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9" name="TextBox 13"/>
          <p:cNvSpPr txBox="1">
            <a:spLocks noChangeArrowheads="1"/>
          </p:cNvSpPr>
          <p:nvPr/>
        </p:nvSpPr>
        <p:spPr bwMode="auto">
          <a:xfrm>
            <a:off x="3000375" y="642938"/>
            <a:ext cx="24021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Calibri" pitchFamily="34" charset="0"/>
              </a:rPr>
              <a:t>Pelayanan</a:t>
            </a:r>
            <a:r>
              <a:rPr lang="en-US" sz="2800" b="1" dirty="0">
                <a:latin typeface="Calibri" pitchFamily="34" charset="0"/>
              </a:rPr>
              <a:t> OAT</a:t>
            </a:r>
          </a:p>
        </p:txBody>
      </p:sp>
      <p:pic>
        <p:nvPicPr>
          <p:cNvPr id="53260" name="Picture 11" descr="bapak loncat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43000"/>
            <a:ext cx="264318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381000" y="0"/>
            <a:ext cx="2057400" cy="14859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APOT</a:t>
            </a:r>
            <a:r>
              <a:rPr lang="id-ID" sz="2800" b="1" dirty="0" smtClean="0">
                <a:solidFill>
                  <a:schemeClr val="bg1"/>
                </a:solidFill>
              </a:rPr>
              <a:t>E</a:t>
            </a:r>
            <a:r>
              <a:rPr lang="en-US" sz="2800" b="1" dirty="0" smtClean="0">
                <a:solidFill>
                  <a:schemeClr val="bg1"/>
                </a:solidFill>
              </a:rPr>
              <a:t>K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</a:rPr>
              <a:t>SWASTA </a:t>
            </a:r>
          </a:p>
        </p:txBody>
      </p:sp>
      <p:sp>
        <p:nvSpPr>
          <p:cNvPr id="53263" name="Text Box 109"/>
          <p:cNvSpPr txBox="1">
            <a:spLocks noChangeArrowheads="1"/>
          </p:cNvSpPr>
          <p:nvPr/>
        </p:nvSpPr>
        <p:spPr bwMode="auto">
          <a:xfrm>
            <a:off x="2895600" y="1295400"/>
            <a:ext cx="2481262" cy="461665"/>
          </a:xfrm>
          <a:prstGeom prst="rect">
            <a:avLst/>
          </a:prstGeom>
          <a:solidFill>
            <a:srgbClr val="00B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chemeClr val="bg1"/>
                </a:solidFill>
                <a:latin typeface="Century Gothic" pitchFamily="34" charset="0"/>
              </a:rPr>
              <a:t>Konseling</a:t>
            </a:r>
            <a:r>
              <a:rPr lang="en-US" sz="2400" b="1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entury Gothic" pitchFamily="34" charset="0"/>
              </a:rPr>
              <a:t>obat</a:t>
            </a:r>
            <a:endParaRPr lang="en-US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Down Arrow 4"/>
          <p:cNvSpPr>
            <a:spLocks noChangeArrowheads="1"/>
          </p:cNvSpPr>
          <p:nvPr/>
        </p:nvSpPr>
        <p:spPr bwMode="auto">
          <a:xfrm>
            <a:off x="5562600" y="2209800"/>
            <a:ext cx="3405187" cy="2514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3810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d-ID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nimBg="1"/>
      <p:bldP spid="53253" grpId="0"/>
      <p:bldP spid="53255" grpId="0" animBg="1"/>
      <p:bldP spid="53256" grpId="0"/>
      <p:bldP spid="53257" grpId="0" animBg="1"/>
      <p:bldP spid="53259" grpId="0"/>
      <p:bldP spid="16" grpId="0" animBg="1"/>
      <p:bldP spid="53263" grpId="0" animBg="1"/>
      <p:bldP spid="1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304800"/>
            <a:ext cx="5257800" cy="175432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  <a:ea typeface="ヒラギノ角ゴ Pro W3"/>
              </a:rPr>
              <a:t>Pasien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  <a:ea typeface="ヒラギノ角ゴ Pro W3"/>
              </a:rPr>
              <a:t> </a:t>
            </a:r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  <a:ea typeface="ヒラギノ角ゴ Pro W3"/>
              </a:rPr>
              <a:t>Mangkir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  <a:ea typeface="ヒラギノ角ゴ Pro W3"/>
            </a:endParaRPr>
          </a:p>
        </p:txBody>
      </p:sp>
      <p:sp>
        <p:nvSpPr>
          <p:cNvPr id="55299" name="Oval 3"/>
          <p:cNvSpPr>
            <a:spLocks noChangeArrowheads="1"/>
          </p:cNvSpPr>
          <p:nvPr/>
        </p:nvSpPr>
        <p:spPr bwMode="auto">
          <a:xfrm>
            <a:off x="2428874" y="3929062"/>
            <a:ext cx="4657725" cy="2928938"/>
          </a:xfrm>
          <a:prstGeom prst="ellipse">
            <a:avLst/>
          </a:prstGeom>
          <a:solidFill>
            <a:schemeClr val="accent1"/>
          </a:solidFill>
          <a:ln w="3810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600" b="1" dirty="0">
                <a:latin typeface="Calibri" pitchFamily="34" charset="0"/>
              </a:rPr>
              <a:t>2 </a:t>
            </a:r>
            <a:r>
              <a:rPr lang="en-US" sz="3600" b="1" dirty="0" err="1">
                <a:latin typeface="Calibri" pitchFamily="34" charset="0"/>
              </a:rPr>
              <a:t>hari</a:t>
            </a:r>
            <a:r>
              <a:rPr lang="en-US" sz="3600" b="1" dirty="0">
                <a:latin typeface="Calibri" pitchFamily="34" charset="0"/>
              </a:rPr>
              <a:t> </a:t>
            </a:r>
            <a:r>
              <a:rPr lang="en-US" sz="3600" b="1" dirty="0" err="1">
                <a:latin typeface="Calibri" pitchFamily="34" charset="0"/>
              </a:rPr>
              <a:t>terlambat</a:t>
            </a:r>
            <a:r>
              <a:rPr lang="en-US" sz="3600" b="1" dirty="0">
                <a:latin typeface="Calibri" pitchFamily="34" charset="0"/>
              </a:rPr>
              <a:t> </a:t>
            </a:r>
            <a:r>
              <a:rPr lang="en-US" sz="3600" b="1" dirty="0" err="1">
                <a:latin typeface="Calibri" pitchFamily="34" charset="0"/>
              </a:rPr>
              <a:t>mengambil</a:t>
            </a:r>
            <a:r>
              <a:rPr lang="en-US" sz="3600" b="1" dirty="0">
                <a:latin typeface="Calibri" pitchFamily="34" charset="0"/>
              </a:rPr>
              <a:t> </a:t>
            </a:r>
            <a:r>
              <a:rPr lang="en-US" sz="3600" b="1" dirty="0" err="1">
                <a:latin typeface="Calibri" pitchFamily="34" charset="0"/>
              </a:rPr>
              <a:t>obat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55300" name="Down Arrow 4"/>
          <p:cNvSpPr>
            <a:spLocks noChangeArrowheads="1"/>
          </p:cNvSpPr>
          <p:nvPr/>
        </p:nvSpPr>
        <p:spPr bwMode="auto">
          <a:xfrm>
            <a:off x="2743200" y="2057400"/>
            <a:ext cx="4038600" cy="14827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3810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id-ID">
              <a:latin typeface="Calibri" pitchFamily="34" charset="0"/>
            </a:endParaRPr>
          </a:p>
        </p:txBody>
      </p:sp>
      <p:sp>
        <p:nvSpPr>
          <p:cNvPr id="55301" name="TextBox 4"/>
          <p:cNvSpPr txBox="1">
            <a:spLocks noChangeArrowheads="1"/>
          </p:cNvSpPr>
          <p:nvPr/>
        </p:nvSpPr>
        <p:spPr bwMode="auto">
          <a:xfrm>
            <a:off x="304800" y="0"/>
            <a:ext cx="18764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itchFamily="34" charset="0"/>
              </a:rPr>
              <a:t>W</a:t>
            </a:r>
            <a:r>
              <a:rPr lang="id-ID" sz="2000" b="1" dirty="0">
                <a:latin typeface="Calibri" pitchFamily="34" charset="0"/>
              </a:rPr>
              <a:t>orks</a:t>
            </a:r>
            <a:r>
              <a:rPr lang="en-US" sz="2000" b="1" dirty="0">
                <a:latin typeface="Calibri" pitchFamily="34" charset="0"/>
              </a:rPr>
              <a:t>hop IAI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5299" grpId="0" animBg="1"/>
      <p:bldP spid="55300" grpId="0" animBg="1"/>
      <p:bldP spid="5530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676400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d-ID" sz="3600" b="1" dirty="0" smtClean="0">
                <a:latin typeface="Segoe Print" pitchFamily="2" charset="0"/>
              </a:rPr>
              <a:t>ALUR PELACAKAN PASIEN TB MANGKIR DARI FASYANKES DPS/RS/B/BKPM</a:t>
            </a:r>
            <a:endParaRPr lang="en-US" sz="3600" b="1" dirty="0" smtClean="0">
              <a:latin typeface="Segoe Print" pitchFamily="2" charset="0"/>
            </a:endParaRPr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alibri" pitchFamily="34" charset="0"/>
            </a:endParaRPr>
          </a:p>
        </p:txBody>
      </p:sp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0" y="2057400"/>
          <a:ext cx="9144000" cy="4800600"/>
        </p:xfrm>
        <a:graphic>
          <a:graphicData uri="http://schemas.openxmlformats.org/presentationml/2006/ole">
            <p:oleObj spid="_x0000_s32770" name="Slide" r:id="rId3" imgW="1918631" imgH="1438820" progId="PowerPoint.Slide.12">
              <p:embed/>
            </p:oleObj>
          </a:graphicData>
        </a:graphic>
      </p:graphicFrame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0" y="3419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d-ID">
              <a:latin typeface="Calibri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381000" y="0"/>
            <a:ext cx="2000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W</a:t>
            </a:r>
            <a:r>
              <a:rPr lang="id-ID" sz="2400" b="1" dirty="0">
                <a:latin typeface="Calibri" pitchFamily="34" charset="0"/>
              </a:rPr>
              <a:t>orks</a:t>
            </a:r>
            <a:r>
              <a:rPr lang="en-US" sz="2400" b="1" dirty="0">
                <a:latin typeface="Calibri" pitchFamily="34" charset="0"/>
              </a:rPr>
              <a:t>hop IAI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3143250" y="928688"/>
            <a:ext cx="2071688" cy="1587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286374" y="304800"/>
            <a:ext cx="3400425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VALIDASI DATA PUSKESMAS</a:t>
            </a:r>
          </a:p>
        </p:txBody>
      </p:sp>
      <p:pic>
        <p:nvPicPr>
          <p:cNvPr id="56324" name="Picture 8" descr="brief1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1071563"/>
            <a:ext cx="7921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5214938" y="1500188"/>
            <a:ext cx="3700462" cy="1319212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</a:rPr>
              <a:t>PELACAKAN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dirty="0">
                <a:solidFill>
                  <a:schemeClr val="tx1"/>
                </a:solidFill>
              </a:rPr>
              <a:t> MANGKIR PENEMUAN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400" dirty="0">
                <a:solidFill>
                  <a:schemeClr val="tx1"/>
                </a:solidFill>
              </a:rPr>
              <a:t> MANGKIR </a:t>
            </a:r>
            <a:r>
              <a:rPr lang="en-US" sz="2400" dirty="0" smtClean="0">
                <a:solidFill>
                  <a:schemeClr val="tx1"/>
                </a:solidFill>
              </a:rPr>
              <a:t>PENGOBAT</a:t>
            </a:r>
            <a:r>
              <a:rPr lang="id-ID" sz="2400" dirty="0" smtClean="0">
                <a:solidFill>
                  <a:schemeClr val="tx1"/>
                </a:solidFill>
              </a:rPr>
              <a:t>AN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105400" y="2971800"/>
            <a:ext cx="3771900" cy="1676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PENYULUHAN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KLINIK SANITASI </a:t>
            </a:r>
            <a:r>
              <a:rPr lang="en-US" sz="2000" b="1" dirty="0" smtClean="0">
                <a:solidFill>
                  <a:schemeClr val="tx1"/>
                </a:solidFill>
              </a:rPr>
              <a:t>DAN</a:t>
            </a:r>
            <a:r>
              <a:rPr lang="id-ID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FAKT</a:t>
            </a:r>
            <a:r>
              <a:rPr lang="id-ID" sz="2000" b="1" dirty="0">
                <a:solidFill>
                  <a:schemeClr val="tx1"/>
                </a:solidFill>
              </a:rPr>
              <a:t>OR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endParaRPr lang="id-ID" sz="20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RESIKO TB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</a:rPr>
              <a:t>PERBAIKKAN GI</a:t>
            </a:r>
            <a:r>
              <a:rPr lang="id-ID" sz="2000" b="1" dirty="0">
                <a:solidFill>
                  <a:schemeClr val="tx1"/>
                </a:solidFill>
              </a:rPr>
              <a:t>Z</a:t>
            </a:r>
            <a:r>
              <a:rPr lang="en-US" sz="2000" b="1" dirty="0">
                <a:solidFill>
                  <a:schemeClr val="tx1"/>
                </a:solidFill>
              </a:rPr>
              <a:t>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</a:rPr>
              <a:t>       </a:t>
            </a:r>
            <a:r>
              <a:rPr lang="en-US" dirty="0">
                <a:solidFill>
                  <a:schemeClr val="bg1"/>
                </a:solidFill>
              </a:rPr>
              <a:t>                   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2603501" y="3898900"/>
            <a:ext cx="2833687" cy="365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00500" y="2500313"/>
            <a:ext cx="714375" cy="15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971800" y="5334000"/>
            <a:ext cx="1905000" cy="738188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</a:rPr>
              <a:t>PPTI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</a:rPr>
              <a:t>PKK</a:t>
            </a:r>
          </a:p>
        </p:txBody>
      </p:sp>
      <p:sp>
        <p:nvSpPr>
          <p:cNvPr id="21" name="Left Brace 20"/>
          <p:cNvSpPr/>
          <p:nvPr/>
        </p:nvSpPr>
        <p:spPr>
          <a:xfrm>
            <a:off x="4786313" y="1143000"/>
            <a:ext cx="166687" cy="2743200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" y="0"/>
            <a:ext cx="3214688" cy="1428751"/>
          </a:xfrm>
          <a:prstGeom prst="ellipse">
            <a:avLst/>
          </a:prstGeom>
          <a:solidFill>
            <a:srgbClr val="92D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6332" name="TextBox 1"/>
          <p:cNvSpPr txBox="1">
            <a:spLocks noChangeArrowheads="1"/>
          </p:cNvSpPr>
          <p:nvPr/>
        </p:nvSpPr>
        <p:spPr bwMode="auto">
          <a:xfrm>
            <a:off x="0" y="304801"/>
            <a:ext cx="32575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PERAN PUSKESMAS</a:t>
            </a:r>
          </a:p>
        </p:txBody>
      </p:sp>
      <p:pic>
        <p:nvPicPr>
          <p:cNvPr id="56333" name="Picture 7" descr="doc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47800"/>
            <a:ext cx="3200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9" grpId="0" animBg="1"/>
      <p:bldP spid="21" grpId="0" animBg="1"/>
      <p:bldP spid="1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2057400" y="381000"/>
            <a:ext cx="5181600" cy="1015663"/>
          </a:xfrm>
          <a:prstGeom prst="rect">
            <a:avLst/>
          </a:prstGeom>
          <a:solidFill>
            <a:srgbClr val="00B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Segoe Print" pitchFamily="2" charset="0"/>
              </a:rPr>
              <a:t>TAHAP : IV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2209800"/>
            <a:ext cx="7467600" cy="255454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Implementasi</a:t>
            </a:r>
            <a:endParaRPr lang="en-US" sz="8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  <p:bldP spid="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Documents and Settings\owner\My Documents\(3) TO PPM TB periode Oktober 2012-September 2013\KAB. PPM\KAB. GUNDUL\peta p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9548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800600" y="5042118"/>
            <a:ext cx="4495800" cy="181588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latin typeface="+mn-lt"/>
                <a:cs typeface="+mn-cs"/>
              </a:rPr>
              <a:t>Pertemuan</a:t>
            </a:r>
            <a:r>
              <a:rPr lang="en-US" sz="1600" dirty="0">
                <a:latin typeface="+mn-lt"/>
                <a:cs typeface="+mn-cs"/>
              </a:rPr>
              <a:t> Tim PPM </a:t>
            </a:r>
            <a:r>
              <a:rPr lang="en-US" sz="1600" dirty="0" err="1">
                <a:latin typeface="+mn-lt"/>
                <a:cs typeface="+mn-cs"/>
              </a:rPr>
              <a:t>Kab</a:t>
            </a:r>
            <a:r>
              <a:rPr lang="en-US" sz="1600" dirty="0">
                <a:latin typeface="+mn-lt"/>
                <a:cs typeface="+mn-cs"/>
              </a:rPr>
              <a:t>. </a:t>
            </a:r>
            <a:r>
              <a:rPr lang="en-US" sz="1600" dirty="0" err="1">
                <a:latin typeface="+mn-lt"/>
                <a:cs typeface="+mn-cs"/>
              </a:rPr>
              <a:t>dengan</a:t>
            </a:r>
            <a:r>
              <a:rPr lang="en-US" sz="1600" dirty="0">
                <a:latin typeface="+mn-lt"/>
                <a:cs typeface="+mn-cs"/>
              </a:rPr>
              <a:t> 45  </a:t>
            </a:r>
            <a:r>
              <a:rPr lang="en-US" sz="1600" dirty="0" err="1">
                <a:latin typeface="+mn-lt"/>
                <a:cs typeface="+mn-cs"/>
              </a:rPr>
              <a:t>pelaksana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di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wilayah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Wonosari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pada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tgl</a:t>
            </a:r>
            <a:r>
              <a:rPr lang="en-US" sz="1600" dirty="0">
                <a:latin typeface="+mn-lt"/>
                <a:cs typeface="+mn-cs"/>
              </a:rPr>
              <a:t> 14 </a:t>
            </a:r>
            <a:r>
              <a:rPr lang="en-US" sz="1600" dirty="0" err="1">
                <a:latin typeface="+mn-lt"/>
                <a:cs typeface="+mn-cs"/>
              </a:rPr>
              <a:t>Januari</a:t>
            </a:r>
            <a:r>
              <a:rPr lang="en-US" sz="1600" dirty="0">
                <a:latin typeface="+mn-lt"/>
                <a:cs typeface="+mn-cs"/>
              </a:rPr>
              <a:t> 2013.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latin typeface="+mn-lt"/>
                <a:cs typeface="+mn-cs"/>
              </a:rPr>
              <a:t>Selanjutnya</a:t>
            </a:r>
            <a:r>
              <a:rPr lang="en-US" sz="1600" dirty="0">
                <a:latin typeface="+mn-lt"/>
                <a:cs typeface="+mn-cs"/>
              </a:rPr>
              <a:t> 2 </a:t>
            </a:r>
            <a:r>
              <a:rPr lang="en-US" sz="1600" dirty="0" err="1">
                <a:latin typeface="+mn-lt"/>
                <a:cs typeface="+mn-cs"/>
              </a:rPr>
              <a:t>Puskesmas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Wonosari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bulan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Feb.akan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mengundang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semua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pelaksanan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diwilayahnya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untuk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melaporkan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hasil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kegiatan</a:t>
            </a:r>
            <a:endParaRPr lang="en-US" sz="1600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latin typeface="+mn-lt"/>
                <a:cs typeface="+mn-cs"/>
              </a:rPr>
              <a:t>Diharapkan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pada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validasi</a:t>
            </a:r>
            <a:r>
              <a:rPr lang="en-US" sz="1600" dirty="0">
                <a:latin typeface="+mn-lt"/>
                <a:cs typeface="+mn-cs"/>
              </a:rPr>
              <a:t> data tw-1 2013 </a:t>
            </a:r>
            <a:r>
              <a:rPr lang="en-US" sz="1600" dirty="0" err="1">
                <a:latin typeface="+mn-lt"/>
                <a:cs typeface="+mn-cs"/>
              </a:rPr>
              <a:t>sudah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kelihatan</a:t>
            </a:r>
            <a:r>
              <a:rPr lang="en-US" sz="1600" dirty="0">
                <a:latin typeface="+mn-lt"/>
                <a:cs typeface="+mn-cs"/>
              </a:rPr>
              <a:t> </a:t>
            </a:r>
            <a:r>
              <a:rPr lang="en-US" sz="1600" dirty="0" err="1">
                <a:latin typeface="+mn-lt"/>
                <a:cs typeface="+mn-cs"/>
              </a:rPr>
              <a:t>kontribusinya</a:t>
            </a: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 rot="16200000">
            <a:off x="-2693248" y="2598596"/>
            <a:ext cx="6215163" cy="144655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d-ID" sz="4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Print" pitchFamily="2" charset="0"/>
              </a:rPr>
              <a:t>Contoh peta PPM Gunungkidul</a:t>
            </a:r>
            <a:endParaRPr lang="en-US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-1" y="761999"/>
          <a:ext cx="9144000" cy="5841584"/>
        </p:xfrm>
        <a:graphic>
          <a:graphicData uri="http://schemas.openxmlformats.org/drawingml/2006/table">
            <a:tbl>
              <a:tblPr/>
              <a:tblGrid>
                <a:gridCol w="287295"/>
                <a:gridCol w="1955457"/>
                <a:gridCol w="1112108"/>
                <a:gridCol w="2140808"/>
                <a:gridCol w="1359243"/>
                <a:gridCol w="2289089"/>
              </a:tblGrid>
              <a:tr h="204126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DAFTAR DOKTER PRAKTEK SWASTA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dan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Apoteker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JEJARING PPM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TB KAB. BANTUL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87" marR="6187" marT="61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4126"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87" marR="6187" marT="61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87" marR="6187" marT="61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87" marR="6187" marT="61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87" marR="6187" marT="61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87" marR="6187" marT="61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87" marR="6187" marT="618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NO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NAMA DOTER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KECAMATAN</a:t>
                      </a:r>
                    </a:p>
                  </a:txBody>
                  <a:tcPr marL="6187" marR="6187" marT="6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NAMA APOTEKER 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NAMA APOTEK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ALAMAT APOTEK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dr. Budi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Nur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Rokhmah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Srandakan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Sumiasih,S.Far,Apt</a:t>
                      </a:r>
                    </a:p>
                  </a:txBody>
                  <a:tcPr marL="6187" marR="6187" marT="61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Mangiran</a:t>
                      </a:r>
                    </a:p>
                  </a:txBody>
                  <a:tcPr marL="6187" marR="6187" marT="61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Jl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Srandakan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Mangiran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Btl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87" marR="6187" marT="61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5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dr. RR. Anugrah Wiendyasari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Sanden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Fitri Kurniasih S.Far,Apt</a:t>
                      </a:r>
                    </a:p>
                  </a:txBody>
                  <a:tcPr marL="6187" marR="6187" marT="61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Khadijah II</a:t>
                      </a:r>
                    </a:p>
                  </a:txBody>
                  <a:tcPr marL="6187" marR="6187" marT="61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Sanden Murtigading Sanden Btl</a:t>
                      </a:r>
                    </a:p>
                  </a:txBody>
                  <a:tcPr marL="6187" marR="6187" marT="61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dr. Dwija Supriyana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Pandak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Agustina Anggar Rusmiari, S.si, Apt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Rio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Bajang Jl. Srandakan , Pandak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dr. Syamsumin Dewi K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Bambanglipuro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Endang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Dwiyawati,S.Far.Apt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87" marR="6187" marT="61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Ganjuran</a:t>
                      </a:r>
                    </a:p>
                  </a:txBody>
                  <a:tcPr marL="6187" marR="6187" marT="61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Ganjuran Sumbermulyo Bambanglipuro Bantul</a:t>
                      </a:r>
                    </a:p>
                  </a:txBody>
                  <a:tcPr marL="6187" marR="6187" marT="61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dr. Wanda Abrar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Kretek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Andi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Wijaya,S.Far,Apt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87" marR="6187" marT="61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Mutiara Bunda</a:t>
                      </a:r>
                    </a:p>
                  </a:txBody>
                  <a:tcPr marL="6187" marR="6187" marT="61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Jl. Parangtritis Km 22 Busuran Donotirto Kretek Bantul</a:t>
                      </a:r>
                    </a:p>
                  </a:txBody>
                  <a:tcPr marL="6187" marR="6187" marT="61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dr. Bibit Murdiati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Pundong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Nurliasari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Efendi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S.Far,Apt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87" marR="6187" marT="61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Pundong Farma</a:t>
                      </a:r>
                    </a:p>
                  </a:txBody>
                  <a:tcPr marL="6187" marR="6187" marT="61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Pundong Srihardono Pundong Btl</a:t>
                      </a:r>
                    </a:p>
                  </a:txBody>
                  <a:tcPr marL="6187" marR="6187" marT="61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dr. Fauzan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Pleret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Dinna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Pontia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S.Si,Apt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87" marR="6187" marT="61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Wonokromo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87" marR="6187" marT="61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Jl Imogiri Timur Km 10 Jejeran Plered Btl</a:t>
                      </a:r>
                    </a:p>
                  </a:txBody>
                  <a:tcPr marL="6187" marR="6187" marT="61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dr. Eni Eskawati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Banguntapan 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Dyah Abad B,S.Si,Apt</a:t>
                      </a:r>
                    </a:p>
                  </a:txBody>
                  <a:tcPr marL="6187" marR="6187" marT="61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Kopasfi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87" marR="6187" marT="61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Jl Gedong Kuning 160 Btp Btl</a:t>
                      </a:r>
                    </a:p>
                  </a:txBody>
                  <a:tcPr marL="6187" marR="6187" marT="61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dr. Ratna Setiawati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Sewon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Nunut Rubiyanto S.Si,Apt</a:t>
                      </a:r>
                    </a:p>
                  </a:txBody>
                  <a:tcPr marL="6187" marR="6187" marT="61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Sewon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87" marR="6187" marT="61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Jl Parangtritis Km 5,6</a:t>
                      </a:r>
                    </a:p>
                  </a:txBody>
                  <a:tcPr marL="6187" marR="6187" marT="61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dr. T. Bintarta H.S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Sewon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Arum Kurniati S.Far,Apt</a:t>
                      </a:r>
                    </a:p>
                  </a:txBody>
                  <a:tcPr marL="6187" marR="6187" marT="61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Kurnia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Farma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87" marR="6187" marT="61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Sudimoro Rt 06 Timbulharjo Sewon Btl</a:t>
                      </a:r>
                    </a:p>
                  </a:txBody>
                  <a:tcPr marL="6187" marR="6187" marT="61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187" marR="6187" marT="61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187" marR="6187" marT="61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187" marR="6187" marT="61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dr. Novarina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Bantul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Dra. Syamsu Windarti, MT, Apt</a:t>
                      </a:r>
                    </a:p>
                  </a:txBody>
                  <a:tcPr marL="6187" marR="6187" marT="61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Mitra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Farma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87" marR="6187" marT="61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Jl P Senopati 62 Palbapang Bantul</a:t>
                      </a:r>
                    </a:p>
                  </a:txBody>
                  <a:tcPr marL="6187" marR="6187" marT="61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dr. Th Riawati, Sp.Rad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Kasihan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Samsul Hadi,S.Farm, Apt</a:t>
                      </a:r>
                    </a:p>
                  </a:txBody>
                  <a:tcPr marL="6187" marR="6187" marT="61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Madukismo Farma</a:t>
                      </a:r>
                    </a:p>
                  </a:txBody>
                  <a:tcPr marL="6187" marR="6187" marT="61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Padokan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Tirtonirmolo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Kasihan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Bantul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87" marR="6187" marT="61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dr. Karmijono Pontjo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Dlingo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Apriliani Ekowati, S.Far. Apt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Piolia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Terong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Dlingo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dr. Suprabandari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Imogiri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Widiyana S,S.Si,Apt</a:t>
                      </a:r>
                    </a:p>
                  </a:txBody>
                  <a:tcPr marL="6187" marR="6187" marT="61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Vinnie Farma</a:t>
                      </a:r>
                    </a:p>
                  </a:txBody>
                  <a:tcPr marL="6187" marR="6187" marT="61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Jl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Imogiri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Bantul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87" marR="6187" marT="61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dr. Sandra Kartika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Piyungan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 Kusumawati S.Si,Apt</a:t>
                      </a:r>
                    </a:p>
                  </a:txBody>
                  <a:tcPr marL="6187" marR="6187" marT="61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Az Zahra</a:t>
                      </a:r>
                    </a:p>
                  </a:txBody>
                  <a:tcPr marL="6187" marR="6187" marT="61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Jl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Piyungan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Prambanan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Btl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87" marR="6187" marT="61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dr. Endang Fitriani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Sedayu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Drs Bambang S,Apt</a:t>
                      </a:r>
                    </a:p>
                  </a:txBody>
                  <a:tcPr marL="6187" marR="6187" marT="61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Sedayu</a:t>
                      </a:r>
                    </a:p>
                  </a:txBody>
                  <a:tcPr marL="6187" marR="6187" marT="61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Jl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Wates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Km 9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Sedayu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Btl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87" marR="6187" marT="61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dr. A. Endar  Widyaningsih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Pajangan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Fitria S.Far,Apt</a:t>
                      </a:r>
                    </a:p>
                  </a:txBody>
                  <a:tcPr marL="6187" marR="6187" marT="61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Mina Farma</a:t>
                      </a:r>
                    </a:p>
                  </a:txBody>
                  <a:tcPr marL="6187" marR="6187" marT="61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Dukuh Guwosari Pajangan Btl</a:t>
                      </a:r>
                    </a:p>
                  </a:txBody>
                  <a:tcPr marL="6187" marR="6187" marT="618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1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dr.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Pramudi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Darmawan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Jetis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Fitri Mahargyani, S.Farm, Apt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Patalan</a:t>
                      </a: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Patalan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, </a:t>
                      </a:r>
                      <a:r>
                        <a:rPr lang="en-US" sz="105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Jetis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187" marR="6187" marT="618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d-ID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Print" pitchFamily="2" charset="0"/>
              </a:rPr>
              <a:t>Daftar PPM Bantul</a:t>
            </a:r>
            <a:endParaRPr lang="en-US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" y="762000"/>
          <a:ext cx="9143998" cy="6154566"/>
        </p:xfrm>
        <a:graphic>
          <a:graphicData uri="http://schemas.openxmlformats.org/drawingml/2006/table">
            <a:tbl>
              <a:tblPr/>
              <a:tblGrid>
                <a:gridCol w="694481"/>
                <a:gridCol w="2199189"/>
                <a:gridCol w="4470720"/>
                <a:gridCol w="1779608"/>
              </a:tblGrid>
              <a:tr h="18039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nn-NO" sz="1200" b="1" i="0" u="none" strike="noStrike" dirty="0">
                          <a:latin typeface="Arial"/>
                        </a:rPr>
                        <a:t> NAMA, INSTANSI, NO.TELP.DOKTER KELUARGA DI KAB.SLEMAN </a:t>
                      </a:r>
                    </a:p>
                  </a:txBody>
                  <a:tcPr marL="3622" marR="3622" marT="3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3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22" marR="3622" marT="3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22" marR="3622" marT="3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22" marR="3622" marT="3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22" marR="3622" marT="362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latin typeface="Arial"/>
                        </a:rPr>
                        <a:t>NO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NAMA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INSTANSI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latin typeface="Arial"/>
                        </a:rPr>
                        <a:t>NO.TELP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1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Alex Prasudi dr.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RSUD Sleman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Arial"/>
                        </a:rPr>
                        <a:t>081227111012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2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Anna Ratih dr.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Puskesmas Ngemplak I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Arial"/>
                        </a:rPr>
                        <a:t>081227082606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latin typeface="Arial"/>
                        </a:rPr>
                        <a:t>Aris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>
                          <a:latin typeface="Arial"/>
                        </a:rPr>
                        <a:t>Misyari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dr.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Puskesmas Ngemplak I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081328751039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4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latin typeface="Arial"/>
                        </a:rPr>
                        <a:t>Bambang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>
                          <a:latin typeface="Arial"/>
                        </a:rPr>
                        <a:t>Suharjono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dr.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latin typeface="Arial"/>
                        </a:rPr>
                        <a:t>Dinas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>
                          <a:latin typeface="Arial"/>
                        </a:rPr>
                        <a:t>Kesehatan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>
                          <a:latin typeface="Arial"/>
                        </a:rPr>
                        <a:t>Sleman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Arial"/>
                        </a:rPr>
                        <a:t>08122794733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5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latin typeface="Arial"/>
                        </a:rPr>
                        <a:t>Cahya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>
                          <a:latin typeface="Arial"/>
                        </a:rPr>
                        <a:t>Purnama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dr.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Dinas Kesehatan Sleman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Arial"/>
                        </a:rPr>
                        <a:t>0816688156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6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latin typeface="Arial"/>
                        </a:rPr>
                        <a:t>Chamdawati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W dr.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RST  Kota Baru YK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Arial"/>
                        </a:rPr>
                        <a:t>08122706631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7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latin typeface="Arial"/>
                        </a:rPr>
                        <a:t>Chamidah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>
                          <a:latin typeface="Arial"/>
                        </a:rPr>
                        <a:t>Yuliati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dr.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latin typeface="Arial"/>
                        </a:rPr>
                        <a:t>Puskesmas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>
                          <a:latin typeface="Arial"/>
                        </a:rPr>
                        <a:t>Kalasan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Arial"/>
                        </a:rPr>
                        <a:t>08157950738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8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latin typeface="Arial"/>
                        </a:rPr>
                        <a:t>Cholis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>
                          <a:latin typeface="Arial"/>
                        </a:rPr>
                        <a:t>Nur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dr.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Puskesmas Gamping Sleman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Arial"/>
                        </a:rPr>
                        <a:t>08122715042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9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latin typeface="Arial"/>
                        </a:rPr>
                        <a:t>Dandit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>
                          <a:latin typeface="Arial"/>
                        </a:rPr>
                        <a:t>Krisna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dr.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Puskesmas Ngaglik II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Arial"/>
                        </a:rPr>
                        <a:t>08174121523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10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latin typeface="Arial"/>
                        </a:rPr>
                        <a:t>Dedi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>
                          <a:latin typeface="Arial"/>
                        </a:rPr>
                        <a:t>Aprianto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dr.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RSUD Prambanan Sleman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Arial"/>
                        </a:rPr>
                        <a:t>0816751373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11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latin typeface="Arial"/>
                        </a:rPr>
                        <a:t>Desi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>
                          <a:latin typeface="Arial"/>
                        </a:rPr>
                        <a:t>Ariyadi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dr.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Puskesmas Minggir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Arial"/>
                        </a:rPr>
                        <a:t>081578508194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12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latin typeface="Arial"/>
                        </a:rPr>
                        <a:t>Dewi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Ari </a:t>
                      </a:r>
                      <a:r>
                        <a:rPr lang="en-US" sz="1200" b="0" i="0" u="none" strike="noStrike" dirty="0" err="1">
                          <a:latin typeface="Arial"/>
                        </a:rPr>
                        <a:t>Mulyani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dr.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RSU PKU Muhamadiyah Yk, jl KH Dahlan no 20 yk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Arial"/>
                        </a:rPr>
                        <a:t>081328202193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13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Dharmawan Lingga dr.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Puskesmas Seyegan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Arial"/>
                        </a:rPr>
                        <a:t>0818721336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14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latin typeface="Arial"/>
                        </a:rPr>
                        <a:t>Eki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>
                          <a:latin typeface="Arial"/>
                        </a:rPr>
                        <a:t>Dewanti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dr.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RSU Grasia Pakem Sleman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Arial"/>
                        </a:rPr>
                        <a:t>02747401890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15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Ellysa  S dr.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Puskesmas Mlati II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Arial"/>
                        </a:rPr>
                        <a:t>081578864649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16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Endang Sunarti dr.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Puskesmas Mlati II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Arial"/>
                        </a:rPr>
                        <a:t>081328708883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17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latin typeface="Arial"/>
                        </a:rPr>
                        <a:t>Ernawati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dr.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 Puskesmas Godean II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Arial"/>
                        </a:rPr>
                        <a:t>08562894902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18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Esti Kurniasih dr.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Puskesmas Kalasan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Arial"/>
                        </a:rPr>
                        <a:t>08131374884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19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latin typeface="Arial"/>
                        </a:rPr>
                        <a:t>Evi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>
                          <a:latin typeface="Arial"/>
                        </a:rPr>
                        <a:t>Arstsini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dr.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RSUP Sarjito Yk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Arial"/>
                        </a:rPr>
                        <a:t>0814261585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20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Evita s dr.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Puskesmas Moyudan Sleman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Arial"/>
                        </a:rPr>
                        <a:t>085729514422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21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Fatimah dr.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Puskesmas Turi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Arial"/>
                        </a:rPr>
                        <a:t>02747152770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22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latin typeface="Arial"/>
                        </a:rPr>
                        <a:t>Fx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. </a:t>
                      </a:r>
                      <a:r>
                        <a:rPr lang="en-US" sz="1200" b="0" i="0" u="none" strike="noStrike" dirty="0" err="1">
                          <a:latin typeface="Arial"/>
                        </a:rPr>
                        <a:t>Suprapto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dr.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RSUD Sleman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Arial"/>
                        </a:rPr>
                        <a:t>081328729284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23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latin typeface="Arial"/>
                        </a:rPr>
                        <a:t>Heni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>
                          <a:latin typeface="Arial"/>
                        </a:rPr>
                        <a:t>Widiarini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dr.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Puskesmas Ngemplak II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Arial"/>
                        </a:rPr>
                        <a:t>08164231993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24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latin typeface="Arial"/>
                        </a:rPr>
                        <a:t>Ibnu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>
                          <a:latin typeface="Arial"/>
                        </a:rPr>
                        <a:t>Soesanto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dr.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Puskesmas Gamping II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Arial"/>
                        </a:rPr>
                        <a:t>081578723630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25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Joko Hastaryo dr.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RSUD  Sleman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Arial"/>
                        </a:rPr>
                        <a:t>0817464015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26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Kumalasari dr.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latin typeface="Arial"/>
                        </a:rPr>
                        <a:t>Puskesmas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>
                          <a:latin typeface="Arial"/>
                        </a:rPr>
                        <a:t>Pakem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>
                          <a:latin typeface="Arial"/>
                        </a:rPr>
                        <a:t>Sleman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Arial"/>
                        </a:rPr>
                        <a:t>08122781636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27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Nanuk Rajawali dr.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RSUD Sleman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Arial"/>
                        </a:rPr>
                        <a:t>081227296555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28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Novita Krisnaeni dr.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Dinas Kesehatan Sleman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Arial"/>
                        </a:rPr>
                        <a:t>081328772721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latin typeface="Arial"/>
                        </a:rPr>
                        <a:t>29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Nurulhayah dr.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>
                          <a:latin typeface="Arial"/>
                        </a:rPr>
                        <a:t>Dinas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>
                          <a:latin typeface="Arial"/>
                        </a:rPr>
                        <a:t>Kesehatan</a:t>
                      </a:r>
                      <a:r>
                        <a:rPr lang="en-US" sz="120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1200" b="0" i="0" u="none" strike="noStrike" dirty="0" err="1">
                          <a:latin typeface="Arial"/>
                        </a:rPr>
                        <a:t>Sleman</a:t>
                      </a:r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latin typeface="Arial"/>
                        </a:rPr>
                        <a:t>08156891001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0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latin typeface="Arial"/>
                        </a:rPr>
                        <a:t>30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Omar Indroyono dr.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Arial"/>
                        </a:rPr>
                        <a:t>Puskesmas Prambanan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latin typeface="Arial"/>
                        </a:rPr>
                        <a:t>08152141390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d-ID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egoe Print" pitchFamily="2" charset="0"/>
              </a:rPr>
              <a:t>Daftar PPM Sleman</a:t>
            </a:r>
            <a:endParaRPr lang="en-US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-2" y="838192"/>
          <a:ext cx="9144001" cy="6019802"/>
        </p:xfrm>
        <a:graphic>
          <a:graphicData uri="http://schemas.openxmlformats.org/drawingml/2006/table">
            <a:tbl>
              <a:tblPr/>
              <a:tblGrid>
                <a:gridCol w="694481"/>
                <a:gridCol w="2199190"/>
                <a:gridCol w="4470721"/>
                <a:gridCol w="1779609"/>
              </a:tblGrid>
              <a:tr h="285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latin typeface="Arial"/>
                        </a:rPr>
                        <a:t>30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Arial"/>
                        </a:rPr>
                        <a:t>Omar Indroyono dr.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latin typeface="Arial"/>
                        </a:rPr>
                        <a:t>Puskesmas</a:t>
                      </a:r>
                      <a:r>
                        <a:rPr lang="en-US" sz="105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1050" b="0" i="0" u="none" strike="noStrike" dirty="0" err="1">
                          <a:latin typeface="Arial"/>
                        </a:rPr>
                        <a:t>Prambanan</a:t>
                      </a:r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latin typeface="Arial"/>
                        </a:rPr>
                        <a:t>08152141390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latin typeface="Arial"/>
                        </a:rPr>
                        <a:t>31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latin typeface="Arial"/>
                        </a:rPr>
                        <a:t>Royan</a:t>
                      </a:r>
                      <a:r>
                        <a:rPr lang="en-US" sz="105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1050" b="0" i="0" u="none" strike="noStrike" dirty="0" err="1">
                          <a:latin typeface="Arial"/>
                        </a:rPr>
                        <a:t>Kufa</a:t>
                      </a:r>
                      <a:r>
                        <a:rPr lang="en-US" sz="1050" b="0" i="0" u="none" strike="noStrike" dirty="0">
                          <a:latin typeface="Arial"/>
                        </a:rPr>
                        <a:t> dr.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Arial"/>
                        </a:rPr>
                        <a:t>PMI Gamping 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latin typeface="Arial"/>
                        </a:rPr>
                        <a:t>081904154839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latin typeface="Arial"/>
                        </a:rPr>
                        <a:t>32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latin typeface="Arial"/>
                        </a:rPr>
                        <a:t>Sajarwadi</a:t>
                      </a:r>
                      <a:r>
                        <a:rPr lang="en-US" sz="1050" b="0" i="0" u="none" strike="noStrike" dirty="0">
                          <a:latin typeface="Arial"/>
                        </a:rPr>
                        <a:t> dr.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Arial"/>
                        </a:rPr>
                        <a:t>Perum.Purwomartani A/6 Kalasan 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latin typeface="Arial"/>
                        </a:rPr>
                        <a:t>08122968782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latin typeface="Arial"/>
                        </a:rPr>
                        <a:t>33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latin typeface="Arial"/>
                        </a:rPr>
                        <a:t>Sarjoko</a:t>
                      </a:r>
                      <a:r>
                        <a:rPr lang="en-US" sz="1050" b="0" i="0" u="none" strike="noStrike" dirty="0">
                          <a:latin typeface="Arial"/>
                        </a:rPr>
                        <a:t> dr.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latin typeface="Arial"/>
                        </a:rPr>
                        <a:t>Puskesmas</a:t>
                      </a:r>
                      <a:r>
                        <a:rPr lang="en-US" sz="1050" b="0" i="0" u="none" strike="noStrike" dirty="0">
                          <a:latin typeface="Arial"/>
                        </a:rPr>
                        <a:t>  </a:t>
                      </a:r>
                      <a:r>
                        <a:rPr lang="en-US" sz="1050" b="0" i="0" u="none" strike="noStrike" dirty="0" err="1">
                          <a:latin typeface="Arial"/>
                        </a:rPr>
                        <a:t>Ngaglik</a:t>
                      </a:r>
                      <a:r>
                        <a:rPr lang="en-US" sz="1050" b="0" i="0" u="none" strike="noStrike" dirty="0">
                          <a:latin typeface="Arial"/>
                        </a:rPr>
                        <a:t> II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latin typeface="Arial"/>
                        </a:rPr>
                        <a:t>081328844549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latin typeface="Arial"/>
                        </a:rPr>
                        <a:t>34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latin typeface="Arial"/>
                        </a:rPr>
                        <a:t>Seshy</a:t>
                      </a:r>
                      <a:r>
                        <a:rPr lang="en-US" sz="105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1050" b="0" i="0" u="none" strike="noStrike" dirty="0" err="1">
                          <a:latin typeface="Arial"/>
                        </a:rPr>
                        <a:t>Tinartayu</a:t>
                      </a:r>
                      <a:r>
                        <a:rPr lang="en-US" sz="1050" b="0" i="0" u="none" strike="noStrike" dirty="0">
                          <a:latin typeface="Arial"/>
                        </a:rPr>
                        <a:t> dr.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Arial"/>
                        </a:rPr>
                        <a:t>Puskesmas Kalasan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latin typeface="Arial"/>
                        </a:rPr>
                        <a:t>08122797479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 dirty="0">
                          <a:latin typeface="Arial"/>
                        </a:rPr>
                        <a:t>35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Arial"/>
                        </a:rPr>
                        <a:t>Sri </a:t>
                      </a:r>
                      <a:r>
                        <a:rPr lang="en-US" sz="1050" b="0" i="0" u="none" strike="noStrike" dirty="0" err="1">
                          <a:latin typeface="Arial"/>
                        </a:rPr>
                        <a:t>Haryati</a:t>
                      </a:r>
                      <a:r>
                        <a:rPr lang="en-US" sz="1050" b="0" i="0" u="none" strike="noStrike" dirty="0">
                          <a:latin typeface="Arial"/>
                        </a:rPr>
                        <a:t> dr.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Arial"/>
                        </a:rPr>
                        <a:t>RSUD Sleman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latin typeface="Arial"/>
                        </a:rPr>
                        <a:t>085868168875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latin typeface="Arial"/>
                        </a:rPr>
                        <a:t>36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latin typeface="Arial"/>
                        </a:rPr>
                        <a:t>Sulistyowati</a:t>
                      </a:r>
                      <a:r>
                        <a:rPr lang="en-US" sz="1050" b="0" i="0" u="none" strike="noStrike" dirty="0">
                          <a:latin typeface="Arial"/>
                        </a:rPr>
                        <a:t> dr.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latin typeface="Arial"/>
                        </a:rPr>
                        <a:t>Puskesmas</a:t>
                      </a:r>
                      <a:r>
                        <a:rPr lang="en-US" sz="105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1050" b="0" i="0" u="none" strike="noStrike" dirty="0" err="1">
                          <a:latin typeface="Arial"/>
                        </a:rPr>
                        <a:t>Turi</a:t>
                      </a:r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latin typeface="Arial"/>
                        </a:rPr>
                        <a:t>08121553322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latin typeface="Arial"/>
                        </a:rPr>
                        <a:t>37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latin typeface="Arial"/>
                        </a:rPr>
                        <a:t>Sunarko</a:t>
                      </a:r>
                      <a:r>
                        <a:rPr lang="en-US" sz="1050" b="0" i="0" u="none" strike="noStrike" dirty="0">
                          <a:latin typeface="Arial"/>
                        </a:rPr>
                        <a:t> dr.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latin typeface="Arial"/>
                        </a:rPr>
                        <a:t>Puskesmas</a:t>
                      </a:r>
                      <a:r>
                        <a:rPr lang="en-US" sz="105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1050" b="0" i="0" u="none" strike="noStrike" dirty="0" err="1">
                          <a:latin typeface="Arial"/>
                        </a:rPr>
                        <a:t>Tempel</a:t>
                      </a:r>
                      <a:r>
                        <a:rPr lang="en-US" sz="1050" b="0" i="0" u="none" strike="noStrike" dirty="0">
                          <a:latin typeface="Arial"/>
                        </a:rPr>
                        <a:t> II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latin typeface="Arial"/>
                        </a:rPr>
                        <a:t>02747467461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latin typeface="Arial"/>
                        </a:rPr>
                        <a:t>38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latin typeface="Arial"/>
                        </a:rPr>
                        <a:t>Suryawan</a:t>
                      </a:r>
                      <a:r>
                        <a:rPr lang="en-US" sz="1050" b="0" i="0" u="none" strike="noStrike" dirty="0">
                          <a:latin typeface="Arial"/>
                        </a:rPr>
                        <a:t> dr.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latin typeface="Arial"/>
                        </a:rPr>
                        <a:t>Jl.Cik</a:t>
                      </a:r>
                      <a:r>
                        <a:rPr lang="en-US" sz="105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1050" b="0" i="0" u="none" strike="noStrike" dirty="0" err="1">
                          <a:latin typeface="Arial"/>
                        </a:rPr>
                        <a:t>Ditiro</a:t>
                      </a:r>
                      <a:r>
                        <a:rPr lang="en-US" sz="1050" b="0" i="0" u="none" strike="noStrike" dirty="0">
                          <a:latin typeface="Arial"/>
                        </a:rPr>
                        <a:t> 25 </a:t>
                      </a:r>
                      <a:r>
                        <a:rPr lang="en-US" sz="1050" b="0" i="0" u="none" strike="noStrike" dirty="0" err="1">
                          <a:latin typeface="Arial"/>
                        </a:rPr>
                        <a:t>Terban</a:t>
                      </a:r>
                      <a:r>
                        <a:rPr lang="en-US" sz="1050" b="0" i="0" u="none" strike="noStrike" dirty="0">
                          <a:latin typeface="Arial"/>
                        </a:rPr>
                        <a:t>  </a:t>
                      </a:r>
                      <a:r>
                        <a:rPr lang="en-US" sz="1050" b="0" i="0" u="none" strike="noStrike" dirty="0" err="1">
                          <a:latin typeface="Arial"/>
                        </a:rPr>
                        <a:t>Yk</a:t>
                      </a:r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latin typeface="Arial"/>
                        </a:rPr>
                        <a:t>082133761133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2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latin typeface="Arial"/>
                        </a:rPr>
                        <a:t>39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Arial"/>
                        </a:rPr>
                        <a:t>Sutaris dr.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latin typeface="Arial"/>
                        </a:rPr>
                        <a:t>Jl.Magelang</a:t>
                      </a:r>
                      <a:r>
                        <a:rPr lang="en-US" sz="1050" b="0" i="0" u="none" strike="noStrike" dirty="0">
                          <a:latin typeface="Arial"/>
                        </a:rPr>
                        <a:t> KM 17,5Ngebong </a:t>
                      </a:r>
                      <a:r>
                        <a:rPr lang="en-US" sz="1050" b="0" i="0" u="none" strike="noStrike" dirty="0" err="1">
                          <a:latin typeface="Arial"/>
                        </a:rPr>
                        <a:t>Margorejo</a:t>
                      </a:r>
                      <a:r>
                        <a:rPr lang="en-US" sz="105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1050" b="0" i="0" u="none" strike="noStrike" dirty="0" err="1">
                          <a:latin typeface="Arial"/>
                        </a:rPr>
                        <a:t>Tempel</a:t>
                      </a:r>
                      <a:r>
                        <a:rPr lang="en-US" sz="105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1050" b="0" i="0" u="none" strike="noStrike" dirty="0" err="1">
                          <a:latin typeface="Arial"/>
                        </a:rPr>
                        <a:t>Yk</a:t>
                      </a:r>
                      <a:r>
                        <a:rPr lang="en-US" sz="1050" b="0" i="0" u="none" strike="noStrike" dirty="0">
                          <a:latin typeface="Arial"/>
                        </a:rPr>
                        <a:t> 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latin typeface="Arial"/>
                        </a:rPr>
                        <a:t>081328324660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latin typeface="Arial"/>
                        </a:rPr>
                        <a:t>40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Arial"/>
                        </a:rPr>
                        <a:t>Suwardi dr.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050" b="0" i="0" u="none" strike="noStrike" dirty="0">
                          <a:latin typeface="Arial"/>
                        </a:rPr>
                        <a:t>Jl.Magelang Km 7 No 204 Yk   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latin typeface="Arial"/>
                        </a:rPr>
                        <a:t>08122957388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latin typeface="Arial"/>
                        </a:rPr>
                        <a:t>41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Arial"/>
                        </a:rPr>
                        <a:t>Tedi Janong dr.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Arial"/>
                        </a:rPr>
                        <a:t>RSU </a:t>
                      </a:r>
                      <a:r>
                        <a:rPr lang="en-US" sz="1050" b="0" i="0" u="none" strike="noStrike" dirty="0" err="1">
                          <a:latin typeface="Arial"/>
                        </a:rPr>
                        <a:t>Panti</a:t>
                      </a:r>
                      <a:r>
                        <a:rPr lang="en-US" sz="105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1050" b="0" i="0" u="none" strike="noStrike" dirty="0" err="1">
                          <a:latin typeface="Arial"/>
                        </a:rPr>
                        <a:t>Rapih</a:t>
                      </a:r>
                      <a:r>
                        <a:rPr lang="en-US" sz="1050" b="0" i="0" u="none" strike="noStrike" dirty="0">
                          <a:latin typeface="Arial"/>
                        </a:rPr>
                        <a:t> 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latin typeface="Arial"/>
                        </a:rPr>
                        <a:t>08122690034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latin typeface="Arial"/>
                        </a:rPr>
                        <a:t>42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Arial"/>
                        </a:rPr>
                        <a:t>Trisni Nur Andayani dr.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Arial"/>
                        </a:rPr>
                        <a:t>Puskesmas Sleman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latin typeface="Arial"/>
                        </a:rPr>
                        <a:t>081802759906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latin typeface="Arial"/>
                        </a:rPr>
                        <a:t>43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Arial"/>
                        </a:rPr>
                        <a:t>Tunggul Birowo dr.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latin typeface="Arial"/>
                        </a:rPr>
                        <a:t>Dinas</a:t>
                      </a:r>
                      <a:r>
                        <a:rPr lang="en-US" sz="105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1050" b="0" i="0" u="none" strike="noStrike" dirty="0" err="1">
                          <a:latin typeface="Arial"/>
                        </a:rPr>
                        <a:t>Kesehatan</a:t>
                      </a:r>
                      <a:r>
                        <a:rPr lang="en-US" sz="105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1050" b="0" i="0" u="none" strike="noStrike" dirty="0" err="1">
                          <a:latin typeface="Arial"/>
                        </a:rPr>
                        <a:t>Sleman</a:t>
                      </a:r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latin typeface="Arial"/>
                        </a:rPr>
                        <a:t>081328844549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latin typeface="Arial"/>
                        </a:rPr>
                        <a:t>44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Arial"/>
                        </a:rPr>
                        <a:t>Tuti Suswaniati dr.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latin typeface="Arial"/>
                        </a:rPr>
                        <a:t>Puskesmas</a:t>
                      </a:r>
                      <a:r>
                        <a:rPr lang="en-US" sz="105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1050" b="0" i="0" u="none" strike="noStrike" dirty="0" err="1">
                          <a:latin typeface="Arial"/>
                        </a:rPr>
                        <a:t>Depok</a:t>
                      </a:r>
                      <a:r>
                        <a:rPr lang="en-US" sz="1050" b="0" i="0" u="none" strike="noStrike" dirty="0">
                          <a:latin typeface="Arial"/>
                        </a:rPr>
                        <a:t> II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latin typeface="Arial"/>
                        </a:rPr>
                        <a:t>081328051276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latin typeface="Arial"/>
                        </a:rPr>
                        <a:t>45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Arial"/>
                        </a:rPr>
                        <a:t>V. Ida Widayati dr.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Arial"/>
                        </a:rPr>
                        <a:t>RSUD   Sleman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latin typeface="Arial"/>
                        </a:rPr>
                        <a:t>0816684570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latin typeface="Arial"/>
                        </a:rPr>
                        <a:t>46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Arial"/>
                        </a:rPr>
                        <a:t>Wahyudi dr.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Arial"/>
                        </a:rPr>
                        <a:t>Kantor </a:t>
                      </a:r>
                      <a:r>
                        <a:rPr lang="en-US" sz="1050" b="0" i="0" u="none" strike="noStrike" dirty="0" err="1">
                          <a:latin typeface="Arial"/>
                        </a:rPr>
                        <a:t>Dokter</a:t>
                      </a:r>
                      <a:r>
                        <a:rPr lang="en-US" sz="105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1050" b="0" i="0" u="none" strike="noStrike" dirty="0" err="1">
                          <a:latin typeface="Arial"/>
                        </a:rPr>
                        <a:t>Keluarga</a:t>
                      </a:r>
                      <a:r>
                        <a:rPr lang="en-US" sz="1050" b="0" i="0" u="none" strike="noStrike" dirty="0">
                          <a:latin typeface="Arial"/>
                        </a:rPr>
                        <a:t>  FK UGM  </a:t>
                      </a:r>
                      <a:r>
                        <a:rPr lang="en-US" sz="1050" b="0" i="0" u="none" strike="noStrike" dirty="0" err="1">
                          <a:latin typeface="Arial"/>
                        </a:rPr>
                        <a:t>Yk</a:t>
                      </a:r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latin typeface="Arial"/>
                        </a:rPr>
                        <a:t>08578969685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latin typeface="Arial"/>
                        </a:rPr>
                        <a:t>47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Arial"/>
                        </a:rPr>
                        <a:t>Widyawati dr.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latin typeface="Arial"/>
                        </a:rPr>
                        <a:t>Puskesmas</a:t>
                      </a:r>
                      <a:r>
                        <a:rPr lang="en-US" sz="105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1050" b="0" i="0" u="none" strike="noStrike" dirty="0" err="1">
                          <a:latin typeface="Arial"/>
                        </a:rPr>
                        <a:t>Depok</a:t>
                      </a:r>
                      <a:r>
                        <a:rPr lang="en-US" sz="1050" b="0" i="0" u="none" strike="noStrike" dirty="0">
                          <a:latin typeface="Arial"/>
                        </a:rPr>
                        <a:t> III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latin typeface="Arial"/>
                        </a:rPr>
                        <a:t>08122690694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latin typeface="Arial"/>
                        </a:rPr>
                        <a:t>48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Arial"/>
                        </a:rPr>
                        <a:t>Wisnu Murti dr.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err="1">
                          <a:latin typeface="Arial"/>
                        </a:rPr>
                        <a:t>Dinas</a:t>
                      </a:r>
                      <a:r>
                        <a:rPr lang="en-US" sz="105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1050" b="0" i="0" u="none" strike="noStrike" dirty="0" err="1">
                          <a:latin typeface="Arial"/>
                        </a:rPr>
                        <a:t>Kesehatan</a:t>
                      </a:r>
                      <a:r>
                        <a:rPr lang="en-US" sz="105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1050" b="0" i="0" u="none" strike="noStrike" dirty="0" err="1">
                          <a:latin typeface="Arial"/>
                        </a:rPr>
                        <a:t>Sleman</a:t>
                      </a:r>
                      <a:endParaRPr lang="en-US" sz="1050" b="0" i="0" u="none" strike="noStrike" dirty="0">
                        <a:latin typeface="Arial"/>
                      </a:endParaRP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latin typeface="Arial"/>
                        </a:rPr>
                        <a:t>08112510171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i="0" u="none" strike="noStrike">
                          <a:latin typeface="Arial"/>
                        </a:rPr>
                        <a:t>49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Arial"/>
                        </a:rPr>
                        <a:t>Wisnu Prima dr.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Arial"/>
                        </a:rPr>
                        <a:t>RSU JIH Jl. </a:t>
                      </a:r>
                      <a:r>
                        <a:rPr lang="en-US" sz="1050" b="0" i="0" u="none" strike="noStrike" dirty="0" err="1">
                          <a:latin typeface="Arial"/>
                        </a:rPr>
                        <a:t>Ringroad</a:t>
                      </a:r>
                      <a:r>
                        <a:rPr lang="en-US" sz="1050" b="0" i="0" u="none" strike="noStrike" dirty="0">
                          <a:latin typeface="Arial"/>
                        </a:rPr>
                        <a:t> </a:t>
                      </a:r>
                      <a:r>
                        <a:rPr lang="en-US" sz="1050" b="0" i="0" u="none" strike="noStrike" dirty="0" err="1">
                          <a:latin typeface="Arial"/>
                        </a:rPr>
                        <a:t>Yk</a:t>
                      </a:r>
                      <a:r>
                        <a:rPr lang="en-US" sz="1050" b="0" i="0" u="none" strike="noStrike" dirty="0">
                          <a:latin typeface="Arial"/>
                        </a:rPr>
                        <a:t> 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latin typeface="Arial"/>
                        </a:rPr>
                        <a:t>081346470354</a:t>
                      </a:r>
                    </a:p>
                  </a:txBody>
                  <a:tcPr marL="3622" marR="3622" marT="36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1554" name="TextBox 2"/>
          <p:cNvSpPr txBox="1">
            <a:spLocks noChangeArrowheads="1"/>
          </p:cNvSpPr>
          <p:nvPr/>
        </p:nvSpPr>
        <p:spPr bwMode="auto">
          <a:xfrm>
            <a:off x="1" y="0"/>
            <a:ext cx="9143999" cy="769441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Segoe Print" pitchFamily="2" charset="0"/>
              </a:rPr>
              <a:t>Lanjutan</a:t>
            </a:r>
            <a:r>
              <a:rPr lang="en-US" sz="4400" b="1" dirty="0">
                <a:latin typeface="Segoe Print" pitchFamily="2" charset="0"/>
              </a:rPr>
              <a:t>……………….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50"/>
          </a:solidFill>
        </p:spPr>
        <p:txBody>
          <a:bodyPr/>
          <a:lstStyle/>
          <a:p>
            <a:r>
              <a:rPr lang="id-ID" b="1" dirty="0" smtClean="0">
                <a:latin typeface="Segoe Print" pitchFamily="2" charset="0"/>
              </a:rPr>
              <a:t>FDC (</a:t>
            </a:r>
            <a:r>
              <a:rPr lang="en-US" b="1" dirty="0" smtClean="0">
                <a:latin typeface="Segoe Print" pitchFamily="2" charset="0"/>
              </a:rPr>
              <a:t>F</a:t>
            </a:r>
            <a:r>
              <a:rPr lang="id-ID" b="1" dirty="0" smtClean="0">
                <a:latin typeface="Segoe Print" pitchFamily="2" charset="0"/>
              </a:rPr>
              <a:t>ixed </a:t>
            </a:r>
            <a:r>
              <a:rPr lang="en-US" b="1" dirty="0" smtClean="0">
                <a:latin typeface="Segoe Print" pitchFamily="2" charset="0"/>
              </a:rPr>
              <a:t>D</a:t>
            </a:r>
            <a:r>
              <a:rPr lang="id-ID" b="1" dirty="0" smtClean="0">
                <a:latin typeface="Segoe Print" pitchFamily="2" charset="0"/>
              </a:rPr>
              <a:t>ose </a:t>
            </a:r>
            <a:r>
              <a:rPr lang="en-US" b="1" dirty="0" smtClean="0">
                <a:latin typeface="Segoe Print" pitchFamily="2" charset="0"/>
              </a:rPr>
              <a:t>C</a:t>
            </a:r>
            <a:r>
              <a:rPr lang="id-ID" b="1" dirty="0" smtClean="0">
                <a:latin typeface="Segoe Print" pitchFamily="2" charset="0"/>
              </a:rPr>
              <a:t>ombination)</a:t>
            </a:r>
            <a:endParaRPr lang="en-US" b="1" dirty="0">
              <a:latin typeface="Segoe Print" pitchFamily="2" charset="0"/>
            </a:endParaRPr>
          </a:p>
        </p:txBody>
      </p:sp>
      <p:pic>
        <p:nvPicPr>
          <p:cNvPr id="31746" name="Picture 2" descr="D:\NOe\Poto Anyar\Workshop TB2\FD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00B050"/>
          </a:solidFill>
        </p:spPr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Pelanggaran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atas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dirty="0" err="1" smtClean="0">
                <a:ea typeface="ＭＳ Ｐゴシック" pitchFamily="34" charset="-128"/>
              </a:rPr>
              <a:t>pasal</a:t>
            </a:r>
            <a:r>
              <a:rPr lang="en-US" dirty="0" smtClean="0">
                <a:ea typeface="ＭＳ Ｐゴシック" pitchFamily="34" charset="-128"/>
              </a:rPr>
              <a:t> 108 UU 36/09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6000" dirty="0" err="1" smtClean="0">
                <a:ea typeface="ＭＳ Ｐゴシック" pitchFamily="34" charset="-128"/>
              </a:rPr>
              <a:t>Pasal</a:t>
            </a:r>
            <a:r>
              <a:rPr lang="en-US" sz="6000" dirty="0" smtClean="0">
                <a:ea typeface="ＭＳ Ｐゴシック" pitchFamily="34" charset="-128"/>
              </a:rPr>
              <a:t> 198</a:t>
            </a:r>
          </a:p>
          <a:p>
            <a:pPr algn="ctr" eaLnBrk="1" hangingPunct="1">
              <a:buFont typeface="Arial" charset="0"/>
              <a:buNone/>
            </a:pPr>
            <a:r>
              <a:rPr lang="en-US" sz="3600" dirty="0" smtClean="0">
                <a:ea typeface="ＭＳ Ｐゴシック" pitchFamily="34" charset="-128"/>
              </a:rPr>
              <a:t>	</a:t>
            </a:r>
            <a:r>
              <a:rPr lang="en-US" sz="3600" dirty="0" err="1" smtClean="0">
                <a:ea typeface="ＭＳ Ｐゴシック" pitchFamily="34" charset="-128"/>
              </a:rPr>
              <a:t>Setiap</a:t>
            </a:r>
            <a:r>
              <a:rPr lang="en-US" sz="3600" dirty="0" smtClean="0">
                <a:ea typeface="ＭＳ Ｐゴシック" pitchFamily="34" charset="-128"/>
              </a:rPr>
              <a:t> </a:t>
            </a:r>
            <a:r>
              <a:rPr lang="en-US" sz="3600" dirty="0" err="1" smtClean="0">
                <a:ea typeface="ＭＳ Ｐゴシック" pitchFamily="34" charset="-128"/>
              </a:rPr>
              <a:t>orang</a:t>
            </a:r>
            <a:r>
              <a:rPr lang="en-US" sz="3600" dirty="0" smtClean="0">
                <a:ea typeface="ＭＳ Ｐゴシック" pitchFamily="34" charset="-128"/>
              </a:rPr>
              <a:t> yang </a:t>
            </a:r>
            <a:r>
              <a:rPr lang="en-US" sz="3600" dirty="0" err="1" smtClean="0">
                <a:ea typeface="ＭＳ Ｐゴシック" pitchFamily="34" charset="-128"/>
              </a:rPr>
              <a:t>tidak</a:t>
            </a:r>
            <a:r>
              <a:rPr lang="en-US" sz="3600" dirty="0" smtClean="0">
                <a:ea typeface="ＭＳ Ｐゴシック" pitchFamily="34" charset="-128"/>
              </a:rPr>
              <a:t> </a:t>
            </a:r>
            <a:r>
              <a:rPr lang="en-US" sz="3600" dirty="0" err="1" smtClean="0">
                <a:ea typeface="ＭＳ Ｐゴシック" pitchFamily="34" charset="-128"/>
              </a:rPr>
              <a:t>memiliki</a:t>
            </a:r>
            <a:r>
              <a:rPr lang="en-US" sz="3600" dirty="0" smtClean="0">
                <a:ea typeface="ＭＳ Ｐゴシック" pitchFamily="34" charset="-128"/>
              </a:rPr>
              <a:t> </a:t>
            </a:r>
            <a:r>
              <a:rPr lang="en-US" sz="3600" dirty="0" err="1" smtClean="0">
                <a:ea typeface="ＭＳ Ｐゴシック" pitchFamily="34" charset="-128"/>
              </a:rPr>
              <a:t>keahlian</a:t>
            </a:r>
            <a:r>
              <a:rPr lang="en-US" sz="3600" dirty="0" smtClean="0">
                <a:ea typeface="ＭＳ Ｐゴシック" pitchFamily="34" charset="-128"/>
              </a:rPr>
              <a:t> </a:t>
            </a:r>
            <a:r>
              <a:rPr lang="en-US" sz="3600" dirty="0" err="1" smtClean="0">
                <a:ea typeface="ＭＳ Ｐゴシック" pitchFamily="34" charset="-128"/>
              </a:rPr>
              <a:t>dan</a:t>
            </a:r>
            <a:r>
              <a:rPr lang="en-US" sz="3600" dirty="0" smtClean="0">
                <a:ea typeface="ＭＳ Ｐゴシック" pitchFamily="34" charset="-128"/>
              </a:rPr>
              <a:t> </a:t>
            </a:r>
            <a:r>
              <a:rPr lang="en-US" sz="3600" dirty="0" err="1" smtClean="0">
                <a:ea typeface="ＭＳ Ｐゴシック" pitchFamily="34" charset="-128"/>
              </a:rPr>
              <a:t>kewenangan</a:t>
            </a:r>
            <a:r>
              <a:rPr lang="en-US" sz="3600" dirty="0" smtClean="0">
                <a:ea typeface="ＭＳ Ｐゴシック" pitchFamily="34" charset="-128"/>
              </a:rPr>
              <a:t> </a:t>
            </a:r>
            <a:r>
              <a:rPr lang="en-US" sz="3600" dirty="0" err="1" smtClean="0">
                <a:ea typeface="ＭＳ Ｐゴシック" pitchFamily="34" charset="-128"/>
              </a:rPr>
              <a:t>untuk</a:t>
            </a:r>
            <a:r>
              <a:rPr lang="en-US" sz="3600" dirty="0" smtClean="0">
                <a:ea typeface="ＭＳ Ｐゴシック" pitchFamily="34" charset="-128"/>
              </a:rPr>
              <a:t> </a:t>
            </a:r>
            <a:r>
              <a:rPr lang="en-US" sz="3600" dirty="0" err="1" smtClean="0">
                <a:ea typeface="ＭＳ Ｐゴシック" pitchFamily="34" charset="-128"/>
              </a:rPr>
              <a:t>melakukan</a:t>
            </a:r>
            <a:r>
              <a:rPr lang="en-US" sz="3600" dirty="0" smtClean="0">
                <a:ea typeface="ＭＳ Ｐゴシック" pitchFamily="34" charset="-128"/>
              </a:rPr>
              <a:t> </a:t>
            </a:r>
            <a:r>
              <a:rPr lang="en-US" sz="3600" dirty="0" err="1" smtClean="0">
                <a:ea typeface="ＭＳ Ｐゴシック" pitchFamily="34" charset="-128"/>
              </a:rPr>
              <a:t>praktik</a:t>
            </a:r>
            <a:r>
              <a:rPr lang="en-US" sz="3600" dirty="0" smtClean="0">
                <a:ea typeface="ＭＳ Ｐゴシック" pitchFamily="34" charset="-128"/>
              </a:rPr>
              <a:t> </a:t>
            </a:r>
            <a:r>
              <a:rPr lang="en-US" sz="3600" dirty="0" err="1" smtClean="0">
                <a:ea typeface="ＭＳ Ｐゴシック" pitchFamily="34" charset="-128"/>
              </a:rPr>
              <a:t>kefarmasian</a:t>
            </a:r>
            <a:r>
              <a:rPr lang="en-US" sz="3600" dirty="0" smtClean="0">
                <a:ea typeface="ＭＳ Ｐゴシック" pitchFamily="34" charset="-128"/>
              </a:rPr>
              <a:t> </a:t>
            </a:r>
            <a:r>
              <a:rPr lang="en-US" sz="3600" dirty="0" err="1" smtClean="0">
                <a:ea typeface="ＭＳ Ｐゴシック" pitchFamily="34" charset="-128"/>
              </a:rPr>
              <a:t>sebagaimana</a:t>
            </a:r>
            <a:r>
              <a:rPr lang="en-US" sz="3600" dirty="0" smtClean="0">
                <a:ea typeface="ＭＳ Ｐゴシック" pitchFamily="34" charset="-128"/>
              </a:rPr>
              <a:t> </a:t>
            </a:r>
            <a:r>
              <a:rPr lang="en-US" sz="3600" dirty="0" err="1" smtClean="0">
                <a:ea typeface="ＭＳ Ｐゴシック" pitchFamily="34" charset="-128"/>
              </a:rPr>
              <a:t>dimaksud</a:t>
            </a:r>
            <a:r>
              <a:rPr lang="en-US" sz="3600" dirty="0" smtClean="0">
                <a:ea typeface="ＭＳ Ｐゴシック" pitchFamily="34" charset="-128"/>
              </a:rPr>
              <a:t> </a:t>
            </a:r>
            <a:r>
              <a:rPr lang="en-US" sz="3600" dirty="0" err="1" smtClean="0">
                <a:ea typeface="ＭＳ Ｐゴシック" pitchFamily="34" charset="-128"/>
              </a:rPr>
              <a:t>dalam</a:t>
            </a:r>
            <a:r>
              <a:rPr lang="en-US" sz="3600" dirty="0" smtClean="0">
                <a:ea typeface="ＭＳ Ｐゴシック" pitchFamily="34" charset="-128"/>
              </a:rPr>
              <a:t> </a:t>
            </a:r>
            <a:r>
              <a:rPr lang="en-US" sz="3600" dirty="0" err="1" smtClean="0">
                <a:ea typeface="ＭＳ Ｐゴシック" pitchFamily="34" charset="-128"/>
              </a:rPr>
              <a:t>Pasal</a:t>
            </a:r>
            <a:r>
              <a:rPr lang="en-US" sz="3600" dirty="0" smtClean="0">
                <a:ea typeface="ＭＳ Ｐゴシック" pitchFamily="34" charset="-128"/>
              </a:rPr>
              <a:t> 108 </a:t>
            </a:r>
            <a:r>
              <a:rPr lang="en-US" sz="4400" b="1" i="1" dirty="0" err="1" smtClean="0">
                <a:solidFill>
                  <a:srgbClr val="FF0000"/>
                </a:solidFill>
                <a:ea typeface="ＭＳ Ｐゴシック" pitchFamily="34" charset="-128"/>
              </a:rPr>
              <a:t>dipidana</a:t>
            </a:r>
            <a:r>
              <a:rPr lang="en-US" sz="44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ＭＳ Ｐゴシック" pitchFamily="34" charset="-128"/>
              </a:rPr>
              <a:t>dengan</a:t>
            </a:r>
            <a:r>
              <a:rPr lang="en-US" sz="44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ＭＳ Ｐゴシック" pitchFamily="34" charset="-128"/>
              </a:rPr>
              <a:t>pidana</a:t>
            </a:r>
            <a:r>
              <a:rPr lang="en-US" sz="44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a typeface="ＭＳ Ｐゴシック" pitchFamily="34" charset="-128"/>
              </a:rPr>
              <a:t>denda</a:t>
            </a:r>
            <a:r>
              <a:rPr lang="en-US" sz="4400" dirty="0" smtClean="0">
                <a:solidFill>
                  <a:srgbClr val="FF0000"/>
                </a:solidFill>
                <a:ea typeface="ＭＳ Ｐゴシック" pitchFamily="34" charset="-128"/>
              </a:rPr>
              <a:t> paling </a:t>
            </a:r>
            <a:r>
              <a:rPr lang="en-US" sz="4400" dirty="0" err="1" smtClean="0">
                <a:solidFill>
                  <a:srgbClr val="FF0000"/>
                </a:solidFill>
                <a:ea typeface="ＭＳ Ｐゴシック" pitchFamily="34" charset="-128"/>
              </a:rPr>
              <a:t>banyak</a:t>
            </a:r>
            <a:r>
              <a:rPr lang="en-US" sz="44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a typeface="ＭＳ Ｐゴシック" pitchFamily="34" charset="-128"/>
              </a:rPr>
              <a:t>Rp</a:t>
            </a:r>
            <a:r>
              <a:rPr lang="en-US" sz="4400" b="1" dirty="0" smtClean="0">
                <a:solidFill>
                  <a:srgbClr val="FF0000"/>
                </a:solidFill>
                <a:ea typeface="ＭＳ Ｐゴシック" pitchFamily="34" charset="-128"/>
              </a:rPr>
              <a:t>. 100.000.000,00 </a:t>
            </a:r>
          </a:p>
          <a:p>
            <a:pPr algn="ctr" eaLnBrk="1" hangingPunct="1">
              <a:buFont typeface="Arial" charset="0"/>
              <a:buNone/>
            </a:pPr>
            <a:r>
              <a:rPr lang="en-US" sz="4400" b="1" dirty="0" smtClean="0">
                <a:solidFill>
                  <a:srgbClr val="FF0000"/>
                </a:solidFill>
                <a:ea typeface="ＭＳ Ｐゴシック" pitchFamily="34" charset="-128"/>
              </a:rPr>
              <a:t>(</a:t>
            </a:r>
            <a:r>
              <a:rPr lang="en-US" sz="5400" b="1" dirty="0" err="1" smtClean="0">
                <a:solidFill>
                  <a:srgbClr val="FF0000"/>
                </a:solidFill>
                <a:ea typeface="ＭＳ Ｐゴシック" pitchFamily="34" charset="-128"/>
              </a:rPr>
              <a:t>seratus</a:t>
            </a:r>
            <a:r>
              <a:rPr lang="en-US" sz="5400" b="1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a typeface="ＭＳ Ｐゴシック" pitchFamily="34" charset="-128"/>
              </a:rPr>
              <a:t>juta</a:t>
            </a:r>
            <a:r>
              <a:rPr lang="en-US" sz="5400" b="1" dirty="0" smtClean="0">
                <a:solidFill>
                  <a:srgbClr val="FF0000"/>
                </a:solidFill>
                <a:ea typeface="ＭＳ Ｐゴシック" pitchFamily="34" charset="-128"/>
              </a:rPr>
              <a:t> rupiah</a:t>
            </a:r>
            <a:r>
              <a:rPr lang="en-US" sz="4400" b="1" dirty="0" smtClean="0">
                <a:solidFill>
                  <a:srgbClr val="FF0000"/>
                </a:solidFill>
                <a:ea typeface="ＭＳ Ｐゴシック" pitchFamily="34" charset="-128"/>
              </a:rPr>
              <a:t>).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9859AE3-6E7B-406C-9D4C-10234103C604}" type="slidenum">
              <a:rPr lang="en-US"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build="p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id-ID" sz="5400" dirty="0" smtClean="0">
                <a:latin typeface="Segoe Print" pitchFamily="2" charset="0"/>
              </a:rPr>
              <a:t>Implementasi Di Yogyakarta</a:t>
            </a:r>
            <a:endParaRPr lang="en-US" sz="5400" dirty="0">
              <a:latin typeface="Segoe Print" pitchFamily="2" charset="0"/>
            </a:endParaRPr>
          </a:p>
        </p:txBody>
      </p:sp>
      <p:pic>
        <p:nvPicPr>
          <p:cNvPr id="28674" name="Picture 2" descr="D:\NOe\Poto Anyar\Workshop TB 1\TB W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latin typeface="Segoe Print" pitchFamily="2" charset="0"/>
              </a:rPr>
              <a:t>Workshop </a:t>
            </a:r>
            <a:r>
              <a:rPr lang="id-ID" sz="3600" b="1" dirty="0" smtClean="0">
                <a:latin typeface="Segoe Print" pitchFamily="2" charset="0"/>
              </a:rPr>
              <a:t>Kolaborasi </a:t>
            </a:r>
            <a:r>
              <a:rPr lang="en-US" sz="3600" b="1" dirty="0" smtClean="0">
                <a:latin typeface="Segoe Print" pitchFamily="2" charset="0"/>
              </a:rPr>
              <a:t>DPS-</a:t>
            </a:r>
            <a:r>
              <a:rPr lang="en-US" sz="3600" b="1" dirty="0" err="1" smtClean="0">
                <a:latin typeface="Segoe Print" pitchFamily="2" charset="0"/>
              </a:rPr>
              <a:t>Apoteker</a:t>
            </a:r>
            <a:r>
              <a:rPr lang="id-ID" sz="3600" b="1" dirty="0" smtClean="0">
                <a:latin typeface="Segoe Print" pitchFamily="2" charset="0"/>
              </a:rPr>
              <a:t> dalam Pengelolaan Pasien TB</a:t>
            </a:r>
            <a:endParaRPr lang="en-US" sz="3600" b="1" dirty="0">
              <a:latin typeface="Segoe Print" pitchFamily="2" charset="0"/>
            </a:endParaRPr>
          </a:p>
        </p:txBody>
      </p:sp>
      <p:pic>
        <p:nvPicPr>
          <p:cNvPr id="29698" name="Picture 2" descr="D:\NOe\Poto Anyar\Workshop TB2\Ketua PengWil IDI DI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946" y="1371600"/>
            <a:ext cx="9174946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b="1" dirty="0" smtClean="0">
                <a:latin typeface="Segoe Print" pitchFamily="2" charset="0"/>
              </a:rPr>
              <a:t>Workshop </a:t>
            </a:r>
            <a:r>
              <a:rPr lang="en-US" b="1" dirty="0" err="1" smtClean="0">
                <a:latin typeface="Segoe Print" pitchFamily="2" charset="0"/>
              </a:rPr>
              <a:t>Apoteker</a:t>
            </a:r>
            <a:r>
              <a:rPr lang="en-US" b="1" dirty="0" smtClean="0">
                <a:latin typeface="Segoe Print" pitchFamily="2" charset="0"/>
              </a:rPr>
              <a:t>-DPS-</a:t>
            </a:r>
            <a:r>
              <a:rPr lang="en-US" b="1" dirty="0" err="1" smtClean="0">
                <a:latin typeface="Segoe Print" pitchFamily="2" charset="0"/>
              </a:rPr>
              <a:t>Puskesmas</a:t>
            </a:r>
            <a:r>
              <a:rPr lang="en-US" b="1" dirty="0" smtClean="0">
                <a:latin typeface="Segoe Print" pitchFamily="2" charset="0"/>
              </a:rPr>
              <a:t> </a:t>
            </a:r>
            <a:r>
              <a:rPr lang="en-US" b="1" dirty="0" err="1" smtClean="0">
                <a:latin typeface="Segoe Print" pitchFamily="2" charset="0"/>
              </a:rPr>
              <a:t>di</a:t>
            </a:r>
            <a:r>
              <a:rPr lang="en-US" b="1" dirty="0" smtClean="0">
                <a:latin typeface="Segoe Print" pitchFamily="2" charset="0"/>
              </a:rPr>
              <a:t> Malang</a:t>
            </a:r>
            <a:endParaRPr lang="en-US" b="1" dirty="0">
              <a:latin typeface="Segoe Print" pitchFamily="2" charset="0"/>
            </a:endParaRPr>
          </a:p>
        </p:txBody>
      </p:sp>
      <p:pic>
        <p:nvPicPr>
          <p:cNvPr id="286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1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6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Segoe Print" pitchFamily="2" charset="0"/>
              </a:rPr>
              <a:t>Workshop </a:t>
            </a:r>
            <a:r>
              <a:rPr lang="en-US" b="1" dirty="0" err="1" smtClean="0">
                <a:latin typeface="Segoe Print" pitchFamily="2" charset="0"/>
              </a:rPr>
              <a:t>Apoteker</a:t>
            </a:r>
            <a:r>
              <a:rPr lang="en-US" b="1" dirty="0" smtClean="0">
                <a:latin typeface="Segoe Print" pitchFamily="2" charset="0"/>
              </a:rPr>
              <a:t>-DPS-</a:t>
            </a:r>
            <a:r>
              <a:rPr lang="en-US" b="1" dirty="0" err="1" smtClean="0">
                <a:latin typeface="Segoe Print" pitchFamily="2" charset="0"/>
              </a:rPr>
              <a:t>Puskesmas</a:t>
            </a:r>
            <a:r>
              <a:rPr lang="en-US" b="1" dirty="0" smtClean="0">
                <a:latin typeface="Segoe Print" pitchFamily="2" charset="0"/>
              </a:rPr>
              <a:t> </a:t>
            </a:r>
            <a:r>
              <a:rPr lang="en-US" b="1" dirty="0" err="1" smtClean="0">
                <a:latin typeface="Segoe Print" pitchFamily="2" charset="0"/>
              </a:rPr>
              <a:t>di</a:t>
            </a:r>
            <a:r>
              <a:rPr lang="en-US" b="1" dirty="0" smtClean="0">
                <a:latin typeface="Segoe Print" pitchFamily="2" charset="0"/>
              </a:rPr>
              <a:t> Malang</a:t>
            </a:r>
            <a:endParaRPr lang="en-US" dirty="0">
              <a:latin typeface="Segoe Print" pitchFamily="2" charset="0"/>
            </a:endParaRPr>
          </a:p>
        </p:txBody>
      </p:sp>
      <p:pic>
        <p:nvPicPr>
          <p:cNvPr id="287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8229600" cy="472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3200" b="1" dirty="0" err="1" smtClean="0">
                <a:latin typeface="Segoe Print" pitchFamily="2" charset="0"/>
              </a:rPr>
              <a:t>Advokasi</a:t>
            </a:r>
            <a:r>
              <a:rPr lang="en-US" sz="3200" b="1" dirty="0" smtClean="0">
                <a:latin typeface="Segoe Print" pitchFamily="2" charset="0"/>
              </a:rPr>
              <a:t> </a:t>
            </a:r>
            <a:r>
              <a:rPr lang="en-US" sz="3200" b="1" dirty="0" err="1" smtClean="0">
                <a:latin typeface="Segoe Print" pitchFamily="2" charset="0"/>
              </a:rPr>
              <a:t>Regulasi-Kebijakan</a:t>
            </a:r>
            <a:r>
              <a:rPr lang="en-US" sz="3200" b="1" dirty="0" smtClean="0">
                <a:latin typeface="Segoe Print" pitchFamily="2" charset="0"/>
              </a:rPr>
              <a:t> </a:t>
            </a:r>
            <a:r>
              <a:rPr lang="en-US" sz="3200" b="1" dirty="0" err="1" smtClean="0">
                <a:latin typeface="Segoe Print" pitchFamily="2" charset="0"/>
              </a:rPr>
              <a:t>Praktek</a:t>
            </a:r>
            <a:r>
              <a:rPr lang="en-US" sz="3200" b="1" dirty="0" smtClean="0">
                <a:latin typeface="Segoe Print" pitchFamily="2" charset="0"/>
              </a:rPr>
              <a:t> </a:t>
            </a:r>
            <a:r>
              <a:rPr lang="en-US" sz="3200" b="1" dirty="0" err="1" smtClean="0">
                <a:latin typeface="Segoe Print" pitchFamily="2" charset="0"/>
              </a:rPr>
              <a:t>Kefarmasian</a:t>
            </a:r>
            <a:r>
              <a:rPr lang="en-US" sz="3200" b="1" dirty="0" smtClean="0">
                <a:latin typeface="Segoe Print" pitchFamily="2" charset="0"/>
              </a:rPr>
              <a:t> </a:t>
            </a:r>
            <a:r>
              <a:rPr lang="en-US" sz="3200" b="1" dirty="0" err="1" smtClean="0">
                <a:latin typeface="Segoe Print" pitchFamily="2" charset="0"/>
              </a:rPr>
              <a:t>untuk</a:t>
            </a:r>
            <a:r>
              <a:rPr lang="en-US" sz="3200" b="1" dirty="0" smtClean="0">
                <a:latin typeface="Segoe Print" pitchFamily="2" charset="0"/>
              </a:rPr>
              <a:t> </a:t>
            </a:r>
            <a:r>
              <a:rPr lang="en-US" sz="3200" b="1" dirty="0" err="1" smtClean="0">
                <a:latin typeface="Segoe Print" pitchFamily="2" charset="0"/>
              </a:rPr>
              <a:t>Mendukung</a:t>
            </a:r>
            <a:r>
              <a:rPr lang="en-US" sz="3200" b="1" dirty="0" smtClean="0">
                <a:latin typeface="Segoe Print" pitchFamily="2" charset="0"/>
              </a:rPr>
              <a:t> Program TB</a:t>
            </a:r>
            <a:endParaRPr lang="en-US" sz="3200" b="1" dirty="0">
              <a:latin typeface="Segoe Print" pitchFamily="2" charset="0"/>
            </a:endParaRPr>
          </a:p>
        </p:txBody>
      </p:sp>
      <p:pic>
        <p:nvPicPr>
          <p:cNvPr id="288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2" name="Picture 2" descr="F:\foto pertemuan hisfarma nasional sidoarjo\asli\Jatim_DSC_00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447800"/>
            <a:ext cx="5791200" cy="54102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id-ID" sz="3200" b="1" dirty="0" smtClean="0">
                <a:latin typeface="Segoe Print" pitchFamily="2" charset="0"/>
              </a:rPr>
              <a:t>Sosialisasi dan Membangun Brand Peran Apoteker dalam Pengendalian TB</a:t>
            </a:r>
            <a:br>
              <a:rPr lang="id-ID" sz="3200" b="1" dirty="0" smtClean="0">
                <a:latin typeface="Segoe Print" pitchFamily="2" charset="0"/>
              </a:rPr>
            </a:br>
            <a:r>
              <a:rPr lang="id-ID" sz="3200" b="1" dirty="0" smtClean="0">
                <a:latin typeface="Segoe Print" pitchFamily="2" charset="0"/>
              </a:rPr>
              <a:t> (Sidoarjo, 26 Januari 2013)</a:t>
            </a:r>
            <a:endParaRPr lang="en-US" sz="3200" dirty="0">
              <a:latin typeface="Segoe Print" pitchFamily="2" charset="0"/>
            </a:endParaRPr>
          </a:p>
        </p:txBody>
      </p:sp>
      <p:pic>
        <p:nvPicPr>
          <p:cNvPr id="286723" name="Picture 3" descr="F:\foto pertemuan hisfarma nasional sidoarjo\asli\GN_DSC_02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33528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698" name="Picture 2" descr="G:\Poto Batam_Parangtritis_Bandung\Noe_IMG_74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120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id-ID" b="1" dirty="0" smtClean="0">
                <a:latin typeface="Segoe Print" pitchFamily="2" charset="0"/>
              </a:rPr>
              <a:t>Sosialissai dan Membangun Brand Peran Apoteker dalam Pengendalian TB</a:t>
            </a:r>
            <a:r>
              <a:rPr lang="id-ID" sz="2200" b="1" dirty="0" smtClean="0">
                <a:latin typeface="Segoe Print" pitchFamily="2" charset="0"/>
              </a:rPr>
              <a:t/>
            </a:r>
            <a:br>
              <a:rPr lang="id-ID" sz="2200" b="1" dirty="0" smtClean="0">
                <a:latin typeface="Segoe Print" pitchFamily="2" charset="0"/>
              </a:rPr>
            </a:br>
            <a:r>
              <a:rPr lang="id-ID" sz="2200" b="1" dirty="0" smtClean="0">
                <a:latin typeface="Segoe Print" pitchFamily="2" charset="0"/>
              </a:rPr>
              <a:t> (Bandung 31 Maret 2013)</a:t>
            </a:r>
            <a:endParaRPr lang="en-US" sz="2200" dirty="0"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D:\NOe\Poto Anyar\Monev Malaria_KTA MANDIRI NOeT\KTA Mandiri Nunu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d-ID" sz="4000" b="1" dirty="0" smtClean="0">
                <a:ln w="1778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Segoe Print" pitchFamily="2" charset="0"/>
              </a:rPr>
              <a:t>Kalau Bukan Sekarang, Kapan lagi???</a:t>
            </a:r>
            <a:endParaRPr lang="en-US" sz="4000" b="1" dirty="0">
              <a:ln w="17780" cmpd="sng">
                <a:solidFill>
                  <a:srgbClr val="FFC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 descr="Slide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logo_ia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181600"/>
            <a:ext cx="2590800" cy="1861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1601</TotalTime>
  <Words>3713</Words>
  <Application>Microsoft Office PowerPoint</Application>
  <PresentationFormat>On-screen Show (4:3)</PresentationFormat>
  <Paragraphs>943</Paragraphs>
  <Slides>78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78</vt:i4>
      </vt:variant>
    </vt:vector>
  </HeadingPairs>
  <TitlesOfParts>
    <vt:vector size="83" baseType="lpstr">
      <vt:lpstr>Office Theme</vt:lpstr>
      <vt:lpstr>Clip</vt:lpstr>
      <vt:lpstr>Photo Editor Photo</vt:lpstr>
      <vt:lpstr>Microsoft Office Excel 97-2003 Worksheet</vt:lpstr>
      <vt:lpstr>Slide</vt:lpstr>
      <vt:lpstr>Peran Apoteker  Dalam Pengendalian TB Melalui PPM-TB (Sebuah Pilot Project Di DIY)</vt:lpstr>
      <vt:lpstr>MDR TB</vt:lpstr>
      <vt:lpstr>Slide 3</vt:lpstr>
      <vt:lpstr>MDR TB</vt:lpstr>
      <vt:lpstr>Slide 5</vt:lpstr>
      <vt:lpstr>Praktik Kefarmasian  ( Pasal 108 dari UU 36 tahun 2009 ttg  Kesehatan )</vt:lpstr>
      <vt:lpstr>Pelanggaran atas pasal 108 UU 36/09</vt:lpstr>
      <vt:lpstr>Slide 8</vt:lpstr>
      <vt:lpstr>Slide 9</vt:lpstr>
      <vt:lpstr>Slide 10</vt:lpstr>
      <vt:lpstr>5 ELEMEN STRATEGI DOTS</vt:lpstr>
      <vt:lpstr>ELEMEN UTAMA  DALAM STRATEGI DOTS</vt:lpstr>
      <vt:lpstr>Health Seeking Behaviour Tb Patient</vt:lpstr>
      <vt:lpstr>Slide 14</vt:lpstr>
      <vt:lpstr>Slide 15</vt:lpstr>
      <vt:lpstr>Slide 16</vt:lpstr>
      <vt:lpstr>Pilar 5:  OAT dan Penggunaan Secara Rasional</vt:lpstr>
      <vt:lpstr>TUJUAN</vt:lpstr>
      <vt:lpstr>Slide 19</vt:lpstr>
      <vt:lpstr>Slide 20</vt:lpstr>
      <vt:lpstr>Peran APOTEKER DOTS di Apotek  (sumber : PP IAI, 2012)</vt:lpstr>
      <vt:lpstr>Peran Apoteker  (sumber : PP IAI, 2012)</vt:lpstr>
      <vt:lpstr>Terobosan Peran Serta Farmasi  Lihat Pilar 5</vt:lpstr>
      <vt:lpstr>PENGGUNAAN OAT YANG RASIONAL</vt:lpstr>
      <vt:lpstr>Strategi dan Kegiatan PPM TB - IAI</vt:lpstr>
      <vt:lpstr>Strategi dan Kegiatan PPM TB – IAI</vt:lpstr>
      <vt:lpstr>  Peran PC IAI </vt:lpstr>
      <vt:lpstr> Peran APOTEKER DOTS di Apotek </vt:lpstr>
      <vt:lpstr> Kegiatan PPM-IAI  </vt:lpstr>
      <vt:lpstr>Kegiatan</vt:lpstr>
      <vt:lpstr>PERAN &amp; MEKANISME APOTEKER YG DITUNJUK</vt:lpstr>
      <vt:lpstr>PERAN &amp; MEKANISME APOTEK......Lanjutan</vt:lpstr>
      <vt:lpstr>Slide 33</vt:lpstr>
      <vt:lpstr>Jejaring Pembinaan</vt:lpstr>
      <vt:lpstr>Slide 35</vt:lpstr>
      <vt:lpstr>Keterangan</vt:lpstr>
      <vt:lpstr>Slide 37</vt:lpstr>
      <vt:lpstr>Slide 38</vt:lpstr>
      <vt:lpstr>Alur dan prosedure mendapatkan OAT bagi apotek dan pasien</vt:lpstr>
      <vt:lpstr>Alur dan prosedure mendapatkan OAT bagi DPS dan pasien</vt:lpstr>
      <vt:lpstr>Formulir TB dan kelengkapannya</vt:lpstr>
      <vt:lpstr>ALUR PELACAKAN PASIEN TB MANGKIR dari pasien DPS yang MENGAMBIL OAT DI APOTEK maupun  DPS </vt:lpstr>
      <vt:lpstr>Prosedur pelacakan kasus TB mangkir dari DPS</vt:lpstr>
      <vt:lpstr>Mekanisme bila ditemukan dokter MoU Resepnya tidak mengikuti ISTC</vt:lpstr>
      <vt:lpstr>PERLAKUAN Apotek  terhadap pasien TB</vt:lpstr>
      <vt:lpstr>Validasi data antara Apotek, puskesmas, DPS dilaksaakan 1 x / bulan </vt:lpstr>
      <vt:lpstr>PELAPORAN dari Apotek</vt:lpstr>
      <vt:lpstr>PELAPORAN dari DPS</vt:lpstr>
      <vt:lpstr>Kesepakatan bersama hasil rapat tgl 21 Januari 2013</vt:lpstr>
      <vt:lpstr>Membangun Model</vt:lpstr>
      <vt:lpstr>Pelayanan OAT Oleh apoteker</vt:lpstr>
      <vt:lpstr>IMPLEMENTASI PPM DIY   di 3 – Kabupaten 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ALUR PELACAKAN PASIEN TB MANGKIR DARI FASYANKES DPS/RS/B/BKPM</vt:lpstr>
      <vt:lpstr>Slide 63</vt:lpstr>
      <vt:lpstr>Slide 64</vt:lpstr>
      <vt:lpstr>Slide 65</vt:lpstr>
      <vt:lpstr>Slide 66</vt:lpstr>
      <vt:lpstr>Slide 67</vt:lpstr>
      <vt:lpstr>Slide 68</vt:lpstr>
      <vt:lpstr>FDC (Fixed Dose Combination)</vt:lpstr>
      <vt:lpstr>Implementasi Di Yogyakarta</vt:lpstr>
      <vt:lpstr>Workshop Kolaborasi DPS-Apoteker dalam Pengelolaan Pasien TB</vt:lpstr>
      <vt:lpstr>Workshop Apoteker-DPS-Puskesmas di Malang</vt:lpstr>
      <vt:lpstr>Workshop Apoteker-DPS-Puskesmas di Malang</vt:lpstr>
      <vt:lpstr>Advokasi Regulasi-Kebijakan Praktek Kefarmasian untuk Mendukung Program TB</vt:lpstr>
      <vt:lpstr>Sosialisasi dan Membangun Brand Peran Apoteker dalam Pengendalian TB  (Sidoarjo, 26 Januari 2013)</vt:lpstr>
      <vt:lpstr>Sosialissai dan Membangun Brand Peran Apoteker dalam Pengendalian TB  (Bandung 31 Maret 2013)</vt:lpstr>
      <vt:lpstr>Kalau Bukan Sekarang, Kapan lagi???</vt:lpstr>
      <vt:lpstr>Slide 78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IAI dan Apoteker  Dalam PPM TB</dc:title>
  <dc:creator>user</dc:creator>
  <cp:lastModifiedBy>user</cp:lastModifiedBy>
  <cp:revision>48</cp:revision>
  <dcterms:created xsi:type="dcterms:W3CDTF">2012-11-26T23:52:58Z</dcterms:created>
  <dcterms:modified xsi:type="dcterms:W3CDTF">2014-08-18T06:32:11Z</dcterms:modified>
</cp:coreProperties>
</file>