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49" r:id="rId3"/>
    <p:sldId id="336" r:id="rId4"/>
    <p:sldId id="355" r:id="rId5"/>
    <p:sldId id="348" r:id="rId6"/>
    <p:sldId id="338" r:id="rId7"/>
    <p:sldId id="339" r:id="rId8"/>
    <p:sldId id="340" r:id="rId9"/>
    <p:sldId id="341" r:id="rId10"/>
    <p:sldId id="342" r:id="rId11"/>
    <p:sldId id="343" r:id="rId12"/>
    <p:sldId id="347" r:id="rId13"/>
    <p:sldId id="365" r:id="rId14"/>
    <p:sldId id="345" r:id="rId15"/>
    <p:sldId id="363" r:id="rId16"/>
    <p:sldId id="364" r:id="rId17"/>
    <p:sldId id="350" r:id="rId18"/>
    <p:sldId id="357" r:id="rId19"/>
    <p:sldId id="359" r:id="rId20"/>
    <p:sldId id="360" r:id="rId21"/>
    <p:sldId id="361" r:id="rId22"/>
    <p:sldId id="290" r:id="rId23"/>
    <p:sldId id="362" r:id="rId24"/>
  </p:sldIdLst>
  <p:sldSz cx="9144000" cy="6858000" type="screen4x3"/>
  <p:notesSz cx="6858000" cy="99456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74" autoAdjust="0"/>
  </p:normalViewPr>
  <p:slideViewPr>
    <p:cSldViewPr>
      <p:cViewPr varScale="1">
        <p:scale>
          <a:sx n="82" d="100"/>
          <a:sy n="82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D92FE-8700-45C8-922E-36A62CE61CC6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</dgm:pt>
    <dgm:pt modelId="{4495A4D4-C37C-46C7-9CEE-AB394274C7FE}">
      <dgm:prSet phldrT="[Text]" custT="1"/>
      <dgm:spPr/>
      <dgm:t>
        <a:bodyPr/>
        <a:lstStyle/>
        <a:p>
          <a:r>
            <a:rPr lang="en-US" sz="1800" dirty="0" err="1" smtClean="0"/>
            <a:t>Mutu</a:t>
          </a:r>
          <a:r>
            <a:rPr lang="en-US" sz="1800" dirty="0" smtClean="0"/>
            <a:t> </a:t>
          </a:r>
          <a:r>
            <a:rPr lang="en-US" sz="1800" dirty="0" err="1" smtClean="0"/>
            <a:t>Medik</a:t>
          </a:r>
          <a:endParaRPr lang="en-US" sz="1800" dirty="0"/>
        </a:p>
      </dgm:t>
    </dgm:pt>
    <dgm:pt modelId="{52F33B38-13F8-423F-BD03-ACFE45549D4D}" type="parTrans" cxnId="{40190FB7-F2FA-40B0-93B0-F0CE60D3C2DF}">
      <dgm:prSet/>
      <dgm:spPr/>
      <dgm:t>
        <a:bodyPr/>
        <a:lstStyle/>
        <a:p>
          <a:endParaRPr lang="en-US"/>
        </a:p>
      </dgm:t>
    </dgm:pt>
    <dgm:pt modelId="{EC12D4C7-E39F-4028-8BE9-05693E826D24}" type="sibTrans" cxnId="{40190FB7-F2FA-40B0-93B0-F0CE60D3C2DF}">
      <dgm:prSet/>
      <dgm:spPr/>
      <dgm:t>
        <a:bodyPr/>
        <a:lstStyle/>
        <a:p>
          <a:endParaRPr lang="en-US"/>
        </a:p>
      </dgm:t>
    </dgm:pt>
    <dgm:pt modelId="{DD39FBAB-2F8E-47C4-BCEA-46210650BD06}">
      <dgm:prSet phldrT="[Text]" custT="1"/>
      <dgm:spPr/>
      <dgm:t>
        <a:bodyPr/>
        <a:lstStyle/>
        <a:p>
          <a:r>
            <a:rPr lang="en-US" sz="1800" dirty="0" err="1" smtClean="0"/>
            <a:t>Mutu</a:t>
          </a:r>
          <a:r>
            <a:rPr lang="en-US" sz="1800" dirty="0" smtClean="0"/>
            <a:t> </a:t>
          </a:r>
          <a:r>
            <a:rPr lang="en-US" sz="1800" dirty="0" err="1" smtClean="0"/>
            <a:t>Layanan</a:t>
          </a:r>
          <a:r>
            <a:rPr lang="en-US" sz="1800" dirty="0" smtClean="0"/>
            <a:t> Non </a:t>
          </a:r>
          <a:r>
            <a:rPr lang="en-US" sz="1800" dirty="0" err="1" smtClean="0"/>
            <a:t>Medik</a:t>
          </a:r>
          <a:endParaRPr lang="en-US" sz="1800" dirty="0"/>
        </a:p>
      </dgm:t>
    </dgm:pt>
    <dgm:pt modelId="{60F06792-03AB-40BC-88A5-E398FA901CE7}" type="parTrans" cxnId="{72D45F32-614D-425C-9B31-71A1E82451F7}">
      <dgm:prSet/>
      <dgm:spPr/>
      <dgm:t>
        <a:bodyPr/>
        <a:lstStyle/>
        <a:p>
          <a:endParaRPr lang="en-US"/>
        </a:p>
      </dgm:t>
    </dgm:pt>
    <dgm:pt modelId="{54A78C2B-16EB-4CFE-9FA4-AFC4CDE0F317}" type="sibTrans" cxnId="{72D45F32-614D-425C-9B31-71A1E82451F7}">
      <dgm:prSet/>
      <dgm:spPr/>
      <dgm:t>
        <a:bodyPr/>
        <a:lstStyle/>
        <a:p>
          <a:endParaRPr lang="en-US"/>
        </a:p>
      </dgm:t>
    </dgm:pt>
    <dgm:pt modelId="{BE4F11FB-D694-44DF-8918-2FABB0F8CC5B}">
      <dgm:prSet phldrT="[Text]" custT="1"/>
      <dgm:spPr/>
      <dgm:t>
        <a:bodyPr/>
        <a:lstStyle/>
        <a:p>
          <a:r>
            <a:rPr lang="en-US" sz="1800" dirty="0" err="1" smtClean="0"/>
            <a:t>Mutu</a:t>
          </a:r>
          <a:r>
            <a:rPr lang="en-US" sz="1800" dirty="0" smtClean="0"/>
            <a:t> </a:t>
          </a:r>
        </a:p>
        <a:p>
          <a:r>
            <a:rPr lang="en-US" sz="1800" dirty="0" err="1" smtClean="0"/>
            <a:t>Dokumen</a:t>
          </a:r>
          <a:endParaRPr lang="en-US" sz="1800" dirty="0"/>
        </a:p>
      </dgm:t>
    </dgm:pt>
    <dgm:pt modelId="{9C64757B-B5B9-475C-A583-CAF4380C2FC7}" type="parTrans" cxnId="{CCF89F96-66C4-428E-8CEB-D582AFFC481D}">
      <dgm:prSet/>
      <dgm:spPr/>
      <dgm:t>
        <a:bodyPr/>
        <a:lstStyle/>
        <a:p>
          <a:endParaRPr lang="en-US"/>
        </a:p>
      </dgm:t>
    </dgm:pt>
    <dgm:pt modelId="{EC2EF508-13E7-4A79-B1F4-9EA7BD47D79D}" type="sibTrans" cxnId="{CCF89F96-66C4-428E-8CEB-D582AFFC481D}">
      <dgm:prSet/>
      <dgm:spPr/>
      <dgm:t>
        <a:bodyPr/>
        <a:lstStyle/>
        <a:p>
          <a:endParaRPr lang="en-US"/>
        </a:p>
      </dgm:t>
    </dgm:pt>
    <dgm:pt modelId="{419A11E1-2DDD-4F52-9E01-22582DE6C7A5}" type="pres">
      <dgm:prSet presAssocID="{1E9D92FE-8700-45C8-922E-36A62CE61CC6}" presName="compositeShape" presStyleCnt="0">
        <dgm:presLayoutVars>
          <dgm:chMax val="7"/>
          <dgm:dir/>
          <dgm:resizeHandles val="exact"/>
        </dgm:presLayoutVars>
      </dgm:prSet>
      <dgm:spPr/>
    </dgm:pt>
    <dgm:pt modelId="{DFE42037-B1F5-48B6-8056-A2B2410A9584}" type="pres">
      <dgm:prSet presAssocID="{1E9D92FE-8700-45C8-922E-36A62CE61CC6}" presName="wedge1" presStyleLbl="node1" presStyleIdx="0" presStyleCnt="3"/>
      <dgm:spPr/>
      <dgm:t>
        <a:bodyPr/>
        <a:lstStyle/>
        <a:p>
          <a:endParaRPr lang="en-US"/>
        </a:p>
      </dgm:t>
    </dgm:pt>
    <dgm:pt modelId="{5CA39C90-978E-4ED6-8EBE-F12FF17947A5}" type="pres">
      <dgm:prSet presAssocID="{1E9D92FE-8700-45C8-922E-36A62CE61CC6}" presName="dummy1a" presStyleCnt="0"/>
      <dgm:spPr/>
    </dgm:pt>
    <dgm:pt modelId="{454F2BDF-BB05-41ED-A9AA-D451DE9E9A20}" type="pres">
      <dgm:prSet presAssocID="{1E9D92FE-8700-45C8-922E-36A62CE61CC6}" presName="dummy1b" presStyleCnt="0"/>
      <dgm:spPr/>
    </dgm:pt>
    <dgm:pt modelId="{71B8EC81-39FC-4A10-A2CE-B12753D7E9D5}" type="pres">
      <dgm:prSet presAssocID="{1E9D92FE-8700-45C8-922E-36A62CE61CC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61495-25A0-4D33-B23F-2E569621C168}" type="pres">
      <dgm:prSet presAssocID="{1E9D92FE-8700-45C8-922E-36A62CE61CC6}" presName="wedge2" presStyleLbl="node1" presStyleIdx="1" presStyleCnt="3"/>
      <dgm:spPr/>
      <dgm:t>
        <a:bodyPr/>
        <a:lstStyle/>
        <a:p>
          <a:endParaRPr lang="en-US"/>
        </a:p>
      </dgm:t>
    </dgm:pt>
    <dgm:pt modelId="{8011BC2E-1204-4DC5-A1DC-2D00540803C3}" type="pres">
      <dgm:prSet presAssocID="{1E9D92FE-8700-45C8-922E-36A62CE61CC6}" presName="dummy2a" presStyleCnt="0"/>
      <dgm:spPr/>
    </dgm:pt>
    <dgm:pt modelId="{D573166B-140C-4DB6-B67A-6A75F20E3DBD}" type="pres">
      <dgm:prSet presAssocID="{1E9D92FE-8700-45C8-922E-36A62CE61CC6}" presName="dummy2b" presStyleCnt="0"/>
      <dgm:spPr/>
    </dgm:pt>
    <dgm:pt modelId="{8E81E2EA-2FCE-4084-8E98-104C48CE5F51}" type="pres">
      <dgm:prSet presAssocID="{1E9D92FE-8700-45C8-922E-36A62CE61CC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247F1-3A78-4FAA-8AD0-D07ADA37ADD4}" type="pres">
      <dgm:prSet presAssocID="{1E9D92FE-8700-45C8-922E-36A62CE61CC6}" presName="wedge3" presStyleLbl="node1" presStyleIdx="2" presStyleCnt="3"/>
      <dgm:spPr/>
      <dgm:t>
        <a:bodyPr/>
        <a:lstStyle/>
        <a:p>
          <a:endParaRPr lang="en-US"/>
        </a:p>
      </dgm:t>
    </dgm:pt>
    <dgm:pt modelId="{AE23DFE0-C580-45FE-A354-F27E35AFD69D}" type="pres">
      <dgm:prSet presAssocID="{1E9D92FE-8700-45C8-922E-36A62CE61CC6}" presName="dummy3a" presStyleCnt="0"/>
      <dgm:spPr/>
    </dgm:pt>
    <dgm:pt modelId="{CC9CC399-A9B9-494F-9666-E695F25F215D}" type="pres">
      <dgm:prSet presAssocID="{1E9D92FE-8700-45C8-922E-36A62CE61CC6}" presName="dummy3b" presStyleCnt="0"/>
      <dgm:spPr/>
    </dgm:pt>
    <dgm:pt modelId="{686F686A-BA7B-4F98-9C92-732B753F5C7F}" type="pres">
      <dgm:prSet presAssocID="{1E9D92FE-8700-45C8-922E-36A62CE61CC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EF8B7-89C0-430F-941A-E50EA26018C8}" type="pres">
      <dgm:prSet presAssocID="{EC12D4C7-E39F-4028-8BE9-05693E826D24}" presName="arrowWedge1" presStyleLbl="fgSibTrans2D1" presStyleIdx="0" presStyleCnt="3"/>
      <dgm:spPr/>
    </dgm:pt>
    <dgm:pt modelId="{EDAD21A0-397F-4968-BBB8-1B203B782A97}" type="pres">
      <dgm:prSet presAssocID="{54A78C2B-16EB-4CFE-9FA4-AFC4CDE0F317}" presName="arrowWedge2" presStyleLbl="fgSibTrans2D1" presStyleIdx="1" presStyleCnt="3"/>
      <dgm:spPr/>
    </dgm:pt>
    <dgm:pt modelId="{7BCB79A5-745A-4F88-B152-C14F8C8569EC}" type="pres">
      <dgm:prSet presAssocID="{EC2EF508-13E7-4A79-B1F4-9EA7BD47D79D}" presName="arrowWedge3" presStyleLbl="fgSibTrans2D1" presStyleIdx="2" presStyleCnt="3"/>
      <dgm:spPr/>
    </dgm:pt>
  </dgm:ptLst>
  <dgm:cxnLst>
    <dgm:cxn modelId="{64BA2BBD-22C1-490D-B3FC-C1B7ED75B76B}" type="presOf" srcId="{BE4F11FB-D694-44DF-8918-2FABB0F8CC5B}" destId="{14A247F1-3A78-4FAA-8AD0-D07ADA37ADD4}" srcOrd="0" destOrd="0" presId="urn:microsoft.com/office/officeart/2005/8/layout/cycle8"/>
    <dgm:cxn modelId="{EB7AC025-CB8A-4F49-A824-DE2685F31F46}" type="presOf" srcId="{4495A4D4-C37C-46C7-9CEE-AB394274C7FE}" destId="{DFE42037-B1F5-48B6-8056-A2B2410A9584}" srcOrd="0" destOrd="0" presId="urn:microsoft.com/office/officeart/2005/8/layout/cycle8"/>
    <dgm:cxn modelId="{E667407E-8063-4DE0-B193-768B831EF76B}" type="presOf" srcId="{DD39FBAB-2F8E-47C4-BCEA-46210650BD06}" destId="{ADA61495-25A0-4D33-B23F-2E569621C168}" srcOrd="0" destOrd="0" presId="urn:microsoft.com/office/officeart/2005/8/layout/cycle8"/>
    <dgm:cxn modelId="{5C53837B-6EBF-455C-8DFA-0154F4F699C4}" type="presOf" srcId="{BE4F11FB-D694-44DF-8918-2FABB0F8CC5B}" destId="{686F686A-BA7B-4F98-9C92-732B753F5C7F}" srcOrd="1" destOrd="0" presId="urn:microsoft.com/office/officeart/2005/8/layout/cycle8"/>
    <dgm:cxn modelId="{F960917B-9604-40E5-A609-7F30460B33F4}" type="presOf" srcId="{4495A4D4-C37C-46C7-9CEE-AB394274C7FE}" destId="{71B8EC81-39FC-4A10-A2CE-B12753D7E9D5}" srcOrd="1" destOrd="0" presId="urn:microsoft.com/office/officeart/2005/8/layout/cycle8"/>
    <dgm:cxn modelId="{5233D87A-57BE-4EE4-81C2-2C569EEA072C}" type="presOf" srcId="{1E9D92FE-8700-45C8-922E-36A62CE61CC6}" destId="{419A11E1-2DDD-4F52-9E01-22582DE6C7A5}" srcOrd="0" destOrd="0" presId="urn:microsoft.com/office/officeart/2005/8/layout/cycle8"/>
    <dgm:cxn modelId="{72D45F32-614D-425C-9B31-71A1E82451F7}" srcId="{1E9D92FE-8700-45C8-922E-36A62CE61CC6}" destId="{DD39FBAB-2F8E-47C4-BCEA-46210650BD06}" srcOrd="1" destOrd="0" parTransId="{60F06792-03AB-40BC-88A5-E398FA901CE7}" sibTransId="{54A78C2B-16EB-4CFE-9FA4-AFC4CDE0F317}"/>
    <dgm:cxn modelId="{40190FB7-F2FA-40B0-93B0-F0CE60D3C2DF}" srcId="{1E9D92FE-8700-45C8-922E-36A62CE61CC6}" destId="{4495A4D4-C37C-46C7-9CEE-AB394274C7FE}" srcOrd="0" destOrd="0" parTransId="{52F33B38-13F8-423F-BD03-ACFE45549D4D}" sibTransId="{EC12D4C7-E39F-4028-8BE9-05693E826D24}"/>
    <dgm:cxn modelId="{CCF89F96-66C4-428E-8CEB-D582AFFC481D}" srcId="{1E9D92FE-8700-45C8-922E-36A62CE61CC6}" destId="{BE4F11FB-D694-44DF-8918-2FABB0F8CC5B}" srcOrd="2" destOrd="0" parTransId="{9C64757B-B5B9-475C-A583-CAF4380C2FC7}" sibTransId="{EC2EF508-13E7-4A79-B1F4-9EA7BD47D79D}"/>
    <dgm:cxn modelId="{96FF5036-9B57-4D60-91F1-E5F679B06012}" type="presOf" srcId="{DD39FBAB-2F8E-47C4-BCEA-46210650BD06}" destId="{8E81E2EA-2FCE-4084-8E98-104C48CE5F51}" srcOrd="1" destOrd="0" presId="urn:microsoft.com/office/officeart/2005/8/layout/cycle8"/>
    <dgm:cxn modelId="{16353C68-FCAF-4FD8-93FF-EC36787F095D}" type="presParOf" srcId="{419A11E1-2DDD-4F52-9E01-22582DE6C7A5}" destId="{DFE42037-B1F5-48B6-8056-A2B2410A9584}" srcOrd="0" destOrd="0" presId="urn:microsoft.com/office/officeart/2005/8/layout/cycle8"/>
    <dgm:cxn modelId="{3FD19048-65EA-4DBE-905C-B24BEA16E69E}" type="presParOf" srcId="{419A11E1-2DDD-4F52-9E01-22582DE6C7A5}" destId="{5CA39C90-978E-4ED6-8EBE-F12FF17947A5}" srcOrd="1" destOrd="0" presId="urn:microsoft.com/office/officeart/2005/8/layout/cycle8"/>
    <dgm:cxn modelId="{8A970395-ED44-4752-AE28-5E6698CEE794}" type="presParOf" srcId="{419A11E1-2DDD-4F52-9E01-22582DE6C7A5}" destId="{454F2BDF-BB05-41ED-A9AA-D451DE9E9A20}" srcOrd="2" destOrd="0" presId="urn:microsoft.com/office/officeart/2005/8/layout/cycle8"/>
    <dgm:cxn modelId="{B9E319B3-48C2-452E-B328-B33841E64ED0}" type="presParOf" srcId="{419A11E1-2DDD-4F52-9E01-22582DE6C7A5}" destId="{71B8EC81-39FC-4A10-A2CE-B12753D7E9D5}" srcOrd="3" destOrd="0" presId="urn:microsoft.com/office/officeart/2005/8/layout/cycle8"/>
    <dgm:cxn modelId="{03314D59-81F9-456A-BBCE-7AD364CA0698}" type="presParOf" srcId="{419A11E1-2DDD-4F52-9E01-22582DE6C7A5}" destId="{ADA61495-25A0-4D33-B23F-2E569621C168}" srcOrd="4" destOrd="0" presId="urn:microsoft.com/office/officeart/2005/8/layout/cycle8"/>
    <dgm:cxn modelId="{EF5DC806-A236-45B6-AC26-79B34AA14F63}" type="presParOf" srcId="{419A11E1-2DDD-4F52-9E01-22582DE6C7A5}" destId="{8011BC2E-1204-4DC5-A1DC-2D00540803C3}" srcOrd="5" destOrd="0" presId="urn:microsoft.com/office/officeart/2005/8/layout/cycle8"/>
    <dgm:cxn modelId="{6C551AB2-F9F8-4CF0-A63D-C5A3317D7336}" type="presParOf" srcId="{419A11E1-2DDD-4F52-9E01-22582DE6C7A5}" destId="{D573166B-140C-4DB6-B67A-6A75F20E3DBD}" srcOrd="6" destOrd="0" presId="urn:microsoft.com/office/officeart/2005/8/layout/cycle8"/>
    <dgm:cxn modelId="{72A0F5AD-3D9E-4F87-A26C-DABE658CA510}" type="presParOf" srcId="{419A11E1-2DDD-4F52-9E01-22582DE6C7A5}" destId="{8E81E2EA-2FCE-4084-8E98-104C48CE5F51}" srcOrd="7" destOrd="0" presId="urn:microsoft.com/office/officeart/2005/8/layout/cycle8"/>
    <dgm:cxn modelId="{ED48150A-E0AA-4034-B8E8-87306106114C}" type="presParOf" srcId="{419A11E1-2DDD-4F52-9E01-22582DE6C7A5}" destId="{14A247F1-3A78-4FAA-8AD0-D07ADA37ADD4}" srcOrd="8" destOrd="0" presId="urn:microsoft.com/office/officeart/2005/8/layout/cycle8"/>
    <dgm:cxn modelId="{86135E8F-5AF5-41E6-87C8-E5F31F2CCFCD}" type="presParOf" srcId="{419A11E1-2DDD-4F52-9E01-22582DE6C7A5}" destId="{AE23DFE0-C580-45FE-A354-F27E35AFD69D}" srcOrd="9" destOrd="0" presId="urn:microsoft.com/office/officeart/2005/8/layout/cycle8"/>
    <dgm:cxn modelId="{D8F4F6CE-3927-45D3-83C2-0A668054F71F}" type="presParOf" srcId="{419A11E1-2DDD-4F52-9E01-22582DE6C7A5}" destId="{CC9CC399-A9B9-494F-9666-E695F25F215D}" srcOrd="10" destOrd="0" presId="urn:microsoft.com/office/officeart/2005/8/layout/cycle8"/>
    <dgm:cxn modelId="{CB71EEB2-479B-4585-959D-85A831188B25}" type="presParOf" srcId="{419A11E1-2DDD-4F52-9E01-22582DE6C7A5}" destId="{686F686A-BA7B-4F98-9C92-732B753F5C7F}" srcOrd="11" destOrd="0" presId="urn:microsoft.com/office/officeart/2005/8/layout/cycle8"/>
    <dgm:cxn modelId="{57DE2F29-CAE0-4AD6-8E68-F6B181A600E1}" type="presParOf" srcId="{419A11E1-2DDD-4F52-9E01-22582DE6C7A5}" destId="{437EF8B7-89C0-430F-941A-E50EA26018C8}" srcOrd="12" destOrd="0" presId="urn:microsoft.com/office/officeart/2005/8/layout/cycle8"/>
    <dgm:cxn modelId="{20845E0C-BF81-4977-8DAC-D895FF774E99}" type="presParOf" srcId="{419A11E1-2DDD-4F52-9E01-22582DE6C7A5}" destId="{EDAD21A0-397F-4968-BBB8-1B203B782A97}" srcOrd="13" destOrd="0" presId="urn:microsoft.com/office/officeart/2005/8/layout/cycle8"/>
    <dgm:cxn modelId="{EEDFF103-89EB-4337-A84A-65498ECF4E2A}" type="presParOf" srcId="{419A11E1-2DDD-4F52-9E01-22582DE6C7A5}" destId="{7BCB79A5-745A-4F88-B152-C14F8C8569E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24AA0-E532-44C2-A418-4CBD3330DF32}" type="doc">
      <dgm:prSet loTypeId="urn:microsoft.com/office/officeart/2005/8/layout/cycle2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1F5BC3CB-31EB-4725-8249-9FF1FD16F6D6}">
      <dgm:prSet phldrT="[Text]" custT="1"/>
      <dgm:spPr/>
      <dgm:t>
        <a:bodyPr/>
        <a:lstStyle/>
        <a:p>
          <a:r>
            <a:rPr lang="id-ID" sz="1800" dirty="0" smtClean="0"/>
            <a:t>PROGRAM PENGELOLAAN PENYAKIT KRONIS (PROLANIS)</a:t>
          </a:r>
          <a:endParaRPr lang="id-ID" sz="1800" dirty="0"/>
        </a:p>
      </dgm:t>
    </dgm:pt>
    <dgm:pt modelId="{88FF1906-B2DA-4B19-9C7D-AD25843FA7A0}" type="parTrans" cxnId="{9741638E-2074-40DF-B80B-CA574F371BCF}">
      <dgm:prSet/>
      <dgm:spPr/>
      <dgm:t>
        <a:bodyPr/>
        <a:lstStyle/>
        <a:p>
          <a:endParaRPr lang="id-ID"/>
        </a:p>
      </dgm:t>
    </dgm:pt>
    <dgm:pt modelId="{E87C3DC5-A44F-4F8F-8514-6E6DE7B812B9}" type="sibTrans" cxnId="{9741638E-2074-40DF-B80B-CA574F371BCF}">
      <dgm:prSet/>
      <dgm:spPr>
        <a:noFill/>
      </dgm:spPr>
      <dgm:t>
        <a:bodyPr/>
        <a:lstStyle/>
        <a:p>
          <a:endParaRPr lang="id-ID"/>
        </a:p>
      </dgm:t>
    </dgm:pt>
    <dgm:pt modelId="{13CB6734-255C-4AE5-8F2D-ACEAF4CFF6A8}">
      <dgm:prSet phldrT="[Text]" custT="1"/>
      <dgm:spPr/>
      <dgm:t>
        <a:bodyPr/>
        <a:lstStyle/>
        <a:p>
          <a:r>
            <a:rPr lang="id-ID" sz="2000" dirty="0" smtClean="0"/>
            <a:t>SKRINING</a:t>
          </a:r>
          <a:r>
            <a:rPr lang="en-US" sz="2000" dirty="0" smtClean="0"/>
            <a:t> </a:t>
          </a:r>
        </a:p>
        <a:p>
          <a:r>
            <a:rPr lang="en-US" sz="2000" dirty="0" smtClean="0"/>
            <a:t>(primer &amp; </a:t>
          </a:r>
          <a:r>
            <a:rPr lang="en-US" sz="2000" dirty="0" err="1" smtClean="0"/>
            <a:t>sekunder</a:t>
          </a:r>
          <a:r>
            <a:rPr lang="en-US" sz="2000" dirty="0" smtClean="0"/>
            <a:t>)</a:t>
          </a:r>
          <a:endParaRPr lang="id-ID" sz="2000" dirty="0"/>
        </a:p>
      </dgm:t>
    </dgm:pt>
    <dgm:pt modelId="{26DBCF06-7B41-4157-ADBD-35DF32A86A3C}" type="parTrans" cxnId="{DE0C398A-472F-4ACE-996E-46FF9734FFC6}">
      <dgm:prSet/>
      <dgm:spPr/>
      <dgm:t>
        <a:bodyPr/>
        <a:lstStyle/>
        <a:p>
          <a:endParaRPr lang="id-ID"/>
        </a:p>
      </dgm:t>
    </dgm:pt>
    <dgm:pt modelId="{02860421-93D7-4904-8AE2-97E84B3C9F59}" type="sibTrans" cxnId="{DE0C398A-472F-4ACE-996E-46FF9734FFC6}">
      <dgm:prSet/>
      <dgm:spPr>
        <a:noFill/>
      </dgm:spPr>
      <dgm:t>
        <a:bodyPr/>
        <a:lstStyle/>
        <a:p>
          <a:endParaRPr lang="id-ID"/>
        </a:p>
      </dgm:t>
    </dgm:pt>
    <dgm:pt modelId="{01CDBB4A-AED8-40C9-A32E-04CB9A3BA5ED}">
      <dgm:prSet phldrT="[Text]" custT="1"/>
      <dgm:spPr/>
      <dgm:t>
        <a:bodyPr/>
        <a:lstStyle/>
        <a:p>
          <a:r>
            <a:rPr lang="id-ID" sz="2000" dirty="0" smtClean="0"/>
            <a:t>KELUARGA BERENCANA</a:t>
          </a:r>
          <a:endParaRPr lang="id-ID" sz="2000" dirty="0"/>
        </a:p>
      </dgm:t>
    </dgm:pt>
    <dgm:pt modelId="{FB5BE8B7-56FE-4358-BC56-A87E249525A4}" type="parTrans" cxnId="{CC81D01D-9E11-4EDA-8206-21DF9169BCEB}">
      <dgm:prSet/>
      <dgm:spPr/>
      <dgm:t>
        <a:bodyPr/>
        <a:lstStyle/>
        <a:p>
          <a:endParaRPr lang="id-ID"/>
        </a:p>
      </dgm:t>
    </dgm:pt>
    <dgm:pt modelId="{FCF9CEE7-3F6E-4574-8731-5510986D8E5B}" type="sibTrans" cxnId="{CC81D01D-9E11-4EDA-8206-21DF9169BCEB}">
      <dgm:prSet/>
      <dgm:spPr>
        <a:noFill/>
      </dgm:spPr>
      <dgm:t>
        <a:bodyPr/>
        <a:lstStyle/>
        <a:p>
          <a:endParaRPr lang="id-ID"/>
        </a:p>
      </dgm:t>
    </dgm:pt>
    <dgm:pt modelId="{5D27FCDE-7C3E-4958-9885-E39A01B2F88C}">
      <dgm:prSet phldrT="[Text]" custT="1"/>
      <dgm:spPr/>
      <dgm:t>
        <a:bodyPr/>
        <a:lstStyle/>
        <a:p>
          <a:r>
            <a:rPr lang="id-ID" sz="2000" dirty="0" smtClean="0"/>
            <a:t>IMUNISASI</a:t>
          </a:r>
          <a:endParaRPr lang="id-ID" sz="2000" dirty="0"/>
        </a:p>
      </dgm:t>
    </dgm:pt>
    <dgm:pt modelId="{0EE55296-252C-4980-8331-F4C2D3E15BCB}" type="parTrans" cxnId="{E4FC7C4D-4E88-43D1-86A1-11331533764E}">
      <dgm:prSet/>
      <dgm:spPr/>
      <dgm:t>
        <a:bodyPr/>
        <a:lstStyle/>
        <a:p>
          <a:endParaRPr lang="id-ID"/>
        </a:p>
      </dgm:t>
    </dgm:pt>
    <dgm:pt modelId="{92BD1CDB-EF43-4B33-8CF0-126E9F76380A}" type="sibTrans" cxnId="{E4FC7C4D-4E88-43D1-86A1-11331533764E}">
      <dgm:prSet/>
      <dgm:spPr>
        <a:noFill/>
      </dgm:spPr>
      <dgm:t>
        <a:bodyPr/>
        <a:lstStyle/>
        <a:p>
          <a:endParaRPr lang="id-ID"/>
        </a:p>
      </dgm:t>
    </dgm:pt>
    <dgm:pt modelId="{1FC11050-D675-43CC-A848-C9B6028F82A7}">
      <dgm:prSet phldrT="[Text]" custT="1"/>
      <dgm:spPr/>
      <dgm:t>
        <a:bodyPr/>
        <a:lstStyle/>
        <a:p>
          <a:r>
            <a:rPr lang="id-ID" sz="2000" dirty="0" smtClean="0"/>
            <a:t>PENYULUHAN KESEHATAN</a:t>
          </a:r>
          <a:endParaRPr lang="id-ID" sz="2000" dirty="0"/>
        </a:p>
      </dgm:t>
    </dgm:pt>
    <dgm:pt modelId="{8799379E-0AA4-4774-8A3B-52A50F756C1C}" type="parTrans" cxnId="{AE553CF7-7628-4B5A-AA62-24A02BBF4215}">
      <dgm:prSet/>
      <dgm:spPr/>
      <dgm:t>
        <a:bodyPr/>
        <a:lstStyle/>
        <a:p>
          <a:endParaRPr lang="id-ID"/>
        </a:p>
      </dgm:t>
    </dgm:pt>
    <dgm:pt modelId="{2C6E29A5-DC03-4294-9BF0-72D09F58AEAE}" type="sibTrans" cxnId="{AE553CF7-7628-4B5A-AA62-24A02BBF4215}">
      <dgm:prSet/>
      <dgm:spPr>
        <a:noFill/>
      </dgm:spPr>
      <dgm:t>
        <a:bodyPr/>
        <a:lstStyle/>
        <a:p>
          <a:endParaRPr lang="id-ID"/>
        </a:p>
      </dgm:t>
    </dgm:pt>
    <dgm:pt modelId="{E5C57B2C-9CC0-42B3-A812-AD98A2DEC978}" type="pres">
      <dgm:prSet presAssocID="{FB324AA0-E532-44C2-A418-4CBD3330DF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D5ABFEE-9B8C-4543-8451-6ABA7C352469}" type="pres">
      <dgm:prSet presAssocID="{1FC11050-D675-43CC-A848-C9B6028F82A7}" presName="node" presStyleLbl="node1" presStyleIdx="0" presStyleCnt="5" custScaleX="164893" custScaleY="9618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id-ID"/>
        </a:p>
      </dgm:t>
    </dgm:pt>
    <dgm:pt modelId="{D25DF835-ADB9-4832-8675-0C448D6B87DE}" type="pres">
      <dgm:prSet presAssocID="{2C6E29A5-DC03-4294-9BF0-72D09F58AEAE}" presName="sibTrans" presStyleLbl="sibTrans2D1" presStyleIdx="0" presStyleCnt="5"/>
      <dgm:spPr/>
      <dgm:t>
        <a:bodyPr/>
        <a:lstStyle/>
        <a:p>
          <a:endParaRPr lang="id-ID"/>
        </a:p>
      </dgm:t>
    </dgm:pt>
    <dgm:pt modelId="{37F0756B-BE5F-42B0-90C1-0F058F97564F}" type="pres">
      <dgm:prSet presAssocID="{2C6E29A5-DC03-4294-9BF0-72D09F58AEAE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2BE4BF74-2355-4832-80D1-8E4A33EB66B3}" type="pres">
      <dgm:prSet presAssocID="{1F5BC3CB-31EB-4725-8249-9FF1FD16F6D6}" presName="node" presStyleLbl="node1" presStyleIdx="1" presStyleCnt="5" custScaleX="204881" custScaleY="110236" custRadScaleRad="159722" custRadScaleInc="1054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04A9D2-3BC7-4060-9ACE-30867CD1FED8}" type="pres">
      <dgm:prSet presAssocID="{E87C3DC5-A44F-4F8F-8514-6E6DE7B812B9}" presName="sibTrans" presStyleLbl="sibTrans2D1" presStyleIdx="1" presStyleCnt="5" custLinFactNeighborX="3378" custLinFactNeighborY="7869"/>
      <dgm:spPr/>
      <dgm:t>
        <a:bodyPr/>
        <a:lstStyle/>
        <a:p>
          <a:endParaRPr lang="id-ID"/>
        </a:p>
      </dgm:t>
    </dgm:pt>
    <dgm:pt modelId="{C42D1513-55F2-4D57-9C3C-3F631A18C674}" type="pres">
      <dgm:prSet presAssocID="{E87C3DC5-A44F-4F8F-8514-6E6DE7B812B9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30FE93CF-7715-44AC-ACE1-AF03D825712E}" type="pres">
      <dgm:prSet presAssocID="{13CB6734-255C-4AE5-8F2D-ACEAF4CFF6A8}" presName="node" presStyleLbl="node1" presStyleIdx="2" presStyleCnt="5" custScaleX="151068" custScaleY="101769" custRadScaleRad="133971" custRadScaleInc="-759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C7B462-4B47-471B-B321-C63A0E93F146}" type="pres">
      <dgm:prSet presAssocID="{02860421-93D7-4904-8AE2-97E84B3C9F59}" presName="sibTrans" presStyleLbl="sibTrans2D1" presStyleIdx="2" presStyleCnt="5" custLinFactNeighborX="-18786" custLinFactNeighborY="1395"/>
      <dgm:spPr/>
      <dgm:t>
        <a:bodyPr/>
        <a:lstStyle/>
        <a:p>
          <a:endParaRPr lang="id-ID"/>
        </a:p>
      </dgm:t>
    </dgm:pt>
    <dgm:pt modelId="{6AC21708-E802-4AE0-802F-25D72BC326B5}" type="pres">
      <dgm:prSet presAssocID="{02860421-93D7-4904-8AE2-97E84B3C9F59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47C8BD55-304F-4EEC-9045-FC32DAFD0026}" type="pres">
      <dgm:prSet presAssocID="{01CDBB4A-AED8-40C9-A32E-04CB9A3BA5ED}" presName="node" presStyleLbl="node1" presStyleIdx="3" presStyleCnt="5" custScaleX="207199" custScaleY="101769" custRadScaleRad="101647" custRadScaleInc="-226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66644E-16DA-4455-9551-4612817D3233}" type="pres">
      <dgm:prSet presAssocID="{FCF9CEE7-3F6E-4574-8731-5510986D8E5B}" presName="sibTrans" presStyleLbl="sibTrans2D1" presStyleIdx="3" presStyleCnt="5"/>
      <dgm:spPr/>
      <dgm:t>
        <a:bodyPr/>
        <a:lstStyle/>
        <a:p>
          <a:endParaRPr lang="id-ID"/>
        </a:p>
      </dgm:t>
    </dgm:pt>
    <dgm:pt modelId="{87BA0DA7-5310-413A-BD31-594ADBB44ABA}" type="pres">
      <dgm:prSet presAssocID="{FCF9CEE7-3F6E-4574-8731-5510986D8E5B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6A88D793-59FE-45E0-B598-5C4418E66A83}" type="pres">
      <dgm:prSet presAssocID="{5D27FCDE-7C3E-4958-9885-E39A01B2F88C}" presName="node" presStyleLbl="node1" presStyleIdx="4" presStyleCnt="5" custScaleX="162478" custScaleY="92201" custRadScaleRad="165773" custRadScaleInc="-349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16BD8B-813C-4C59-9DC4-AAA902E63C0F}" type="pres">
      <dgm:prSet presAssocID="{92BD1CDB-EF43-4B33-8CF0-126E9F76380A}" presName="sibTrans" presStyleLbl="sibTrans2D1" presStyleIdx="4" presStyleCnt="5"/>
      <dgm:spPr/>
      <dgm:t>
        <a:bodyPr/>
        <a:lstStyle/>
        <a:p>
          <a:endParaRPr lang="id-ID"/>
        </a:p>
      </dgm:t>
    </dgm:pt>
    <dgm:pt modelId="{9D92F6B0-7937-46A3-BFE0-EB7E92E67A59}" type="pres">
      <dgm:prSet presAssocID="{92BD1CDB-EF43-4B33-8CF0-126E9F76380A}" presName="connectorText" presStyleLbl="sibTrans2D1" presStyleIdx="4" presStyleCnt="5"/>
      <dgm:spPr/>
      <dgm:t>
        <a:bodyPr/>
        <a:lstStyle/>
        <a:p>
          <a:endParaRPr lang="id-ID"/>
        </a:p>
      </dgm:t>
    </dgm:pt>
  </dgm:ptLst>
  <dgm:cxnLst>
    <dgm:cxn modelId="{A42F4F0F-7F83-43AF-A8EF-DF467F045125}" type="presOf" srcId="{1FC11050-D675-43CC-A848-C9B6028F82A7}" destId="{BD5ABFEE-9B8C-4543-8451-6ABA7C352469}" srcOrd="0" destOrd="0" presId="urn:microsoft.com/office/officeart/2005/8/layout/cycle2"/>
    <dgm:cxn modelId="{9741638E-2074-40DF-B80B-CA574F371BCF}" srcId="{FB324AA0-E532-44C2-A418-4CBD3330DF32}" destId="{1F5BC3CB-31EB-4725-8249-9FF1FD16F6D6}" srcOrd="1" destOrd="0" parTransId="{88FF1906-B2DA-4B19-9C7D-AD25843FA7A0}" sibTransId="{E87C3DC5-A44F-4F8F-8514-6E6DE7B812B9}"/>
    <dgm:cxn modelId="{E4FC7C4D-4E88-43D1-86A1-11331533764E}" srcId="{FB324AA0-E532-44C2-A418-4CBD3330DF32}" destId="{5D27FCDE-7C3E-4958-9885-E39A01B2F88C}" srcOrd="4" destOrd="0" parTransId="{0EE55296-252C-4980-8331-F4C2D3E15BCB}" sibTransId="{92BD1CDB-EF43-4B33-8CF0-126E9F76380A}"/>
    <dgm:cxn modelId="{E3F0F8EC-79D8-4995-8E26-EDC2368EE05D}" type="presOf" srcId="{02860421-93D7-4904-8AE2-97E84B3C9F59}" destId="{A9C7B462-4B47-471B-B321-C63A0E93F146}" srcOrd="0" destOrd="0" presId="urn:microsoft.com/office/officeart/2005/8/layout/cycle2"/>
    <dgm:cxn modelId="{2EBC5C40-549C-4A8C-BEA1-D6C7E4554FE7}" type="presOf" srcId="{92BD1CDB-EF43-4B33-8CF0-126E9F76380A}" destId="{8C16BD8B-813C-4C59-9DC4-AAA902E63C0F}" srcOrd="0" destOrd="0" presId="urn:microsoft.com/office/officeart/2005/8/layout/cycle2"/>
    <dgm:cxn modelId="{1F85B6DC-C7B7-47E3-ACCB-29342B2C2EC7}" type="presOf" srcId="{92BD1CDB-EF43-4B33-8CF0-126E9F76380A}" destId="{9D92F6B0-7937-46A3-BFE0-EB7E92E67A59}" srcOrd="1" destOrd="0" presId="urn:microsoft.com/office/officeart/2005/8/layout/cycle2"/>
    <dgm:cxn modelId="{DE0C398A-472F-4ACE-996E-46FF9734FFC6}" srcId="{FB324AA0-E532-44C2-A418-4CBD3330DF32}" destId="{13CB6734-255C-4AE5-8F2D-ACEAF4CFF6A8}" srcOrd="2" destOrd="0" parTransId="{26DBCF06-7B41-4157-ADBD-35DF32A86A3C}" sibTransId="{02860421-93D7-4904-8AE2-97E84B3C9F59}"/>
    <dgm:cxn modelId="{CC81D01D-9E11-4EDA-8206-21DF9169BCEB}" srcId="{FB324AA0-E532-44C2-A418-4CBD3330DF32}" destId="{01CDBB4A-AED8-40C9-A32E-04CB9A3BA5ED}" srcOrd="3" destOrd="0" parTransId="{FB5BE8B7-56FE-4358-BC56-A87E249525A4}" sibTransId="{FCF9CEE7-3F6E-4574-8731-5510986D8E5B}"/>
    <dgm:cxn modelId="{94CF51C6-ED67-4804-B97C-B4ADD6E5441A}" type="presOf" srcId="{02860421-93D7-4904-8AE2-97E84B3C9F59}" destId="{6AC21708-E802-4AE0-802F-25D72BC326B5}" srcOrd="1" destOrd="0" presId="urn:microsoft.com/office/officeart/2005/8/layout/cycle2"/>
    <dgm:cxn modelId="{7803819F-3BCD-43A1-B93B-8B8FBAC2723E}" type="presOf" srcId="{01CDBB4A-AED8-40C9-A32E-04CB9A3BA5ED}" destId="{47C8BD55-304F-4EEC-9045-FC32DAFD0026}" srcOrd="0" destOrd="0" presId="urn:microsoft.com/office/officeart/2005/8/layout/cycle2"/>
    <dgm:cxn modelId="{AE553CF7-7628-4B5A-AA62-24A02BBF4215}" srcId="{FB324AA0-E532-44C2-A418-4CBD3330DF32}" destId="{1FC11050-D675-43CC-A848-C9B6028F82A7}" srcOrd="0" destOrd="0" parTransId="{8799379E-0AA4-4774-8A3B-52A50F756C1C}" sibTransId="{2C6E29A5-DC03-4294-9BF0-72D09F58AEAE}"/>
    <dgm:cxn modelId="{B56ADB73-9DF3-4EBE-B943-712922683392}" type="presOf" srcId="{FB324AA0-E532-44C2-A418-4CBD3330DF32}" destId="{E5C57B2C-9CC0-42B3-A812-AD98A2DEC978}" srcOrd="0" destOrd="0" presId="urn:microsoft.com/office/officeart/2005/8/layout/cycle2"/>
    <dgm:cxn modelId="{610268E9-38F1-4352-9F45-FDDB56E340F1}" type="presOf" srcId="{2C6E29A5-DC03-4294-9BF0-72D09F58AEAE}" destId="{D25DF835-ADB9-4832-8675-0C448D6B87DE}" srcOrd="0" destOrd="0" presId="urn:microsoft.com/office/officeart/2005/8/layout/cycle2"/>
    <dgm:cxn modelId="{4F6C2242-4A2A-4CB9-8B0E-68D83DC82A40}" type="presOf" srcId="{E87C3DC5-A44F-4F8F-8514-6E6DE7B812B9}" destId="{3004A9D2-3BC7-4060-9ACE-30867CD1FED8}" srcOrd="0" destOrd="0" presId="urn:microsoft.com/office/officeart/2005/8/layout/cycle2"/>
    <dgm:cxn modelId="{D90C7662-739B-4A7D-9673-8C7F1B5600B8}" type="presOf" srcId="{1F5BC3CB-31EB-4725-8249-9FF1FD16F6D6}" destId="{2BE4BF74-2355-4832-80D1-8E4A33EB66B3}" srcOrd="0" destOrd="0" presId="urn:microsoft.com/office/officeart/2005/8/layout/cycle2"/>
    <dgm:cxn modelId="{87750258-B482-44ED-8883-4F8D345439F3}" type="presOf" srcId="{FCF9CEE7-3F6E-4574-8731-5510986D8E5B}" destId="{D366644E-16DA-4455-9551-4612817D3233}" srcOrd="0" destOrd="0" presId="urn:microsoft.com/office/officeart/2005/8/layout/cycle2"/>
    <dgm:cxn modelId="{9E7309EC-01A1-4661-8067-0BE924FFA9D3}" type="presOf" srcId="{5D27FCDE-7C3E-4958-9885-E39A01B2F88C}" destId="{6A88D793-59FE-45E0-B598-5C4418E66A83}" srcOrd="0" destOrd="0" presId="urn:microsoft.com/office/officeart/2005/8/layout/cycle2"/>
    <dgm:cxn modelId="{5F349FBA-6578-478D-8190-92527CCAFDBD}" type="presOf" srcId="{2C6E29A5-DC03-4294-9BF0-72D09F58AEAE}" destId="{37F0756B-BE5F-42B0-90C1-0F058F97564F}" srcOrd="1" destOrd="0" presId="urn:microsoft.com/office/officeart/2005/8/layout/cycle2"/>
    <dgm:cxn modelId="{B0DE9DB4-625C-4D52-BE88-52128ABE7489}" type="presOf" srcId="{13CB6734-255C-4AE5-8F2D-ACEAF4CFF6A8}" destId="{30FE93CF-7715-44AC-ACE1-AF03D825712E}" srcOrd="0" destOrd="0" presId="urn:microsoft.com/office/officeart/2005/8/layout/cycle2"/>
    <dgm:cxn modelId="{86844660-0722-4B3E-A5EE-DF499752A112}" type="presOf" srcId="{FCF9CEE7-3F6E-4574-8731-5510986D8E5B}" destId="{87BA0DA7-5310-413A-BD31-594ADBB44ABA}" srcOrd="1" destOrd="0" presId="urn:microsoft.com/office/officeart/2005/8/layout/cycle2"/>
    <dgm:cxn modelId="{30523AE1-9D13-41E2-A8D6-12103DCC9D76}" type="presOf" srcId="{E87C3DC5-A44F-4F8F-8514-6E6DE7B812B9}" destId="{C42D1513-55F2-4D57-9C3C-3F631A18C674}" srcOrd="1" destOrd="0" presId="urn:microsoft.com/office/officeart/2005/8/layout/cycle2"/>
    <dgm:cxn modelId="{5C738A7C-60BE-496E-9AD8-1507A62149D8}" type="presParOf" srcId="{E5C57B2C-9CC0-42B3-A812-AD98A2DEC978}" destId="{BD5ABFEE-9B8C-4543-8451-6ABA7C352469}" srcOrd="0" destOrd="0" presId="urn:microsoft.com/office/officeart/2005/8/layout/cycle2"/>
    <dgm:cxn modelId="{D85DF1ED-6A23-4D9A-9679-97F377C66A26}" type="presParOf" srcId="{E5C57B2C-9CC0-42B3-A812-AD98A2DEC978}" destId="{D25DF835-ADB9-4832-8675-0C448D6B87DE}" srcOrd="1" destOrd="0" presId="urn:microsoft.com/office/officeart/2005/8/layout/cycle2"/>
    <dgm:cxn modelId="{443ADE52-B3E3-4C00-B434-523BBFDE34F0}" type="presParOf" srcId="{D25DF835-ADB9-4832-8675-0C448D6B87DE}" destId="{37F0756B-BE5F-42B0-90C1-0F058F97564F}" srcOrd="0" destOrd="0" presId="urn:microsoft.com/office/officeart/2005/8/layout/cycle2"/>
    <dgm:cxn modelId="{68E9F683-5726-4A53-8AE3-4D13723086CA}" type="presParOf" srcId="{E5C57B2C-9CC0-42B3-A812-AD98A2DEC978}" destId="{2BE4BF74-2355-4832-80D1-8E4A33EB66B3}" srcOrd="2" destOrd="0" presId="urn:microsoft.com/office/officeart/2005/8/layout/cycle2"/>
    <dgm:cxn modelId="{EF42D9BB-737F-4CDF-B7DB-44EC5B0EEB64}" type="presParOf" srcId="{E5C57B2C-9CC0-42B3-A812-AD98A2DEC978}" destId="{3004A9D2-3BC7-4060-9ACE-30867CD1FED8}" srcOrd="3" destOrd="0" presId="urn:microsoft.com/office/officeart/2005/8/layout/cycle2"/>
    <dgm:cxn modelId="{6A86AC75-DBFE-4E75-98D7-E7B76127E8E2}" type="presParOf" srcId="{3004A9D2-3BC7-4060-9ACE-30867CD1FED8}" destId="{C42D1513-55F2-4D57-9C3C-3F631A18C674}" srcOrd="0" destOrd="0" presId="urn:microsoft.com/office/officeart/2005/8/layout/cycle2"/>
    <dgm:cxn modelId="{4D353BFE-8804-4703-B23F-09976A06A0A5}" type="presParOf" srcId="{E5C57B2C-9CC0-42B3-A812-AD98A2DEC978}" destId="{30FE93CF-7715-44AC-ACE1-AF03D825712E}" srcOrd="4" destOrd="0" presId="urn:microsoft.com/office/officeart/2005/8/layout/cycle2"/>
    <dgm:cxn modelId="{D85FD79A-EFBD-4ED5-B0E8-791ECF1186F1}" type="presParOf" srcId="{E5C57B2C-9CC0-42B3-A812-AD98A2DEC978}" destId="{A9C7B462-4B47-471B-B321-C63A0E93F146}" srcOrd="5" destOrd="0" presId="urn:microsoft.com/office/officeart/2005/8/layout/cycle2"/>
    <dgm:cxn modelId="{CE22943A-97E7-4FF7-B28B-FD037D5C92C1}" type="presParOf" srcId="{A9C7B462-4B47-471B-B321-C63A0E93F146}" destId="{6AC21708-E802-4AE0-802F-25D72BC326B5}" srcOrd="0" destOrd="0" presId="urn:microsoft.com/office/officeart/2005/8/layout/cycle2"/>
    <dgm:cxn modelId="{7CB8EEDE-AA14-4B07-9153-9713AC32C883}" type="presParOf" srcId="{E5C57B2C-9CC0-42B3-A812-AD98A2DEC978}" destId="{47C8BD55-304F-4EEC-9045-FC32DAFD0026}" srcOrd="6" destOrd="0" presId="urn:microsoft.com/office/officeart/2005/8/layout/cycle2"/>
    <dgm:cxn modelId="{E1310E46-BE74-4744-9D8A-C4A816F481D1}" type="presParOf" srcId="{E5C57B2C-9CC0-42B3-A812-AD98A2DEC978}" destId="{D366644E-16DA-4455-9551-4612817D3233}" srcOrd="7" destOrd="0" presId="urn:microsoft.com/office/officeart/2005/8/layout/cycle2"/>
    <dgm:cxn modelId="{66190FB0-98F3-4DF1-90B2-974A4669421A}" type="presParOf" srcId="{D366644E-16DA-4455-9551-4612817D3233}" destId="{87BA0DA7-5310-413A-BD31-594ADBB44ABA}" srcOrd="0" destOrd="0" presId="urn:microsoft.com/office/officeart/2005/8/layout/cycle2"/>
    <dgm:cxn modelId="{08D86422-00DA-417F-8EEF-C75BD0753C56}" type="presParOf" srcId="{E5C57B2C-9CC0-42B3-A812-AD98A2DEC978}" destId="{6A88D793-59FE-45E0-B598-5C4418E66A83}" srcOrd="8" destOrd="0" presId="urn:microsoft.com/office/officeart/2005/8/layout/cycle2"/>
    <dgm:cxn modelId="{1802DD1E-BA1C-4753-9A27-559ADCEA4B4E}" type="presParOf" srcId="{E5C57B2C-9CC0-42B3-A812-AD98A2DEC978}" destId="{8C16BD8B-813C-4C59-9DC4-AAA902E63C0F}" srcOrd="9" destOrd="0" presId="urn:microsoft.com/office/officeart/2005/8/layout/cycle2"/>
    <dgm:cxn modelId="{B7E2FCEC-0708-4C9C-87AD-E431E0C61689}" type="presParOf" srcId="{8C16BD8B-813C-4C59-9DC4-AAA902E63C0F}" destId="{9D92F6B0-7937-46A3-BFE0-EB7E92E67A5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006134-E74E-446B-8EE4-B2BEDBA2D1AF}" type="doc">
      <dgm:prSet loTypeId="urn:microsoft.com/office/officeart/2005/8/layout/target3" loCatId="list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id-ID"/>
        </a:p>
      </dgm:t>
    </dgm:pt>
    <dgm:pt modelId="{F76E46A4-8F9F-414E-BC4B-AD5E7A7B9FD3}">
      <dgm:prSet phldrT="[Text]" custT="1"/>
      <dgm:spPr/>
      <dgm:t>
        <a:bodyPr/>
        <a:lstStyle/>
        <a:p>
          <a:pPr marL="0" indent="0" defTabSz="658813">
            <a:tabLst/>
          </a:pPr>
          <a:r>
            <a:rPr lang="id-ID" sz="4800" dirty="0" smtClean="0"/>
            <a:t>Aktifitas Prolanis</a:t>
          </a:r>
          <a:endParaRPr lang="id-ID" sz="4800" dirty="0"/>
        </a:p>
      </dgm:t>
    </dgm:pt>
    <dgm:pt modelId="{FE6C41F0-395C-4558-919C-BF551DE65088}" type="parTrans" cxnId="{82F396BA-ECA8-4673-9B8B-C761851A62A1}">
      <dgm:prSet/>
      <dgm:spPr/>
      <dgm:t>
        <a:bodyPr/>
        <a:lstStyle/>
        <a:p>
          <a:endParaRPr lang="id-ID"/>
        </a:p>
      </dgm:t>
    </dgm:pt>
    <dgm:pt modelId="{3614D7A5-47E9-411E-95A4-F40300DAD80A}" type="sibTrans" cxnId="{82F396BA-ECA8-4673-9B8B-C761851A62A1}">
      <dgm:prSet/>
      <dgm:spPr/>
      <dgm:t>
        <a:bodyPr/>
        <a:lstStyle/>
        <a:p>
          <a:endParaRPr lang="id-ID"/>
        </a:p>
      </dgm:t>
    </dgm:pt>
    <dgm:pt modelId="{8D1EE925-0EB3-4C7B-9F90-F0181E412FC0}">
      <dgm:prSet phldrT="[Text]"/>
      <dgm:spPr/>
      <dgm:t>
        <a:bodyPr/>
        <a:lstStyle/>
        <a:p>
          <a:r>
            <a:rPr lang="id-ID" dirty="0" smtClean="0"/>
            <a:t>Edukasi/Konsultasi Medis</a:t>
          </a:r>
          <a:endParaRPr lang="id-ID" dirty="0"/>
        </a:p>
      </dgm:t>
    </dgm:pt>
    <dgm:pt modelId="{AA01D72D-B393-44EB-A91F-D2A74CE34F4D}" type="parTrans" cxnId="{1A0B9657-DE5E-44D7-BE8D-6307B2BB1EEF}">
      <dgm:prSet/>
      <dgm:spPr/>
      <dgm:t>
        <a:bodyPr/>
        <a:lstStyle/>
        <a:p>
          <a:endParaRPr lang="id-ID"/>
        </a:p>
      </dgm:t>
    </dgm:pt>
    <dgm:pt modelId="{A81BC107-A000-4DAE-BFBF-E1C2D0601D46}" type="sibTrans" cxnId="{1A0B9657-DE5E-44D7-BE8D-6307B2BB1EEF}">
      <dgm:prSet/>
      <dgm:spPr/>
      <dgm:t>
        <a:bodyPr/>
        <a:lstStyle/>
        <a:p>
          <a:endParaRPr lang="id-ID"/>
        </a:p>
      </dgm:t>
    </dgm:pt>
    <dgm:pt modelId="{1DEDB1FE-4577-45A1-A0E5-EB0E52695D88}">
      <dgm:prSet phldrT="[Text]"/>
      <dgm:spPr/>
      <dgm:t>
        <a:bodyPr/>
        <a:lstStyle/>
        <a:p>
          <a:r>
            <a:rPr lang="id-ID" dirty="0" smtClean="0"/>
            <a:t>Pemantauan Kesehatan</a:t>
          </a:r>
          <a:endParaRPr lang="id-ID" dirty="0"/>
        </a:p>
      </dgm:t>
    </dgm:pt>
    <dgm:pt modelId="{F41686E0-AEBE-4738-A0FB-1C821413F0A2}" type="parTrans" cxnId="{457AE1A1-99AA-4BFB-B145-C4695371892C}">
      <dgm:prSet/>
      <dgm:spPr/>
      <dgm:t>
        <a:bodyPr/>
        <a:lstStyle/>
        <a:p>
          <a:endParaRPr lang="id-ID"/>
        </a:p>
      </dgm:t>
    </dgm:pt>
    <dgm:pt modelId="{46B9E99C-BF7A-4F36-BA2B-646453BE7523}" type="sibTrans" cxnId="{457AE1A1-99AA-4BFB-B145-C4695371892C}">
      <dgm:prSet/>
      <dgm:spPr/>
      <dgm:t>
        <a:bodyPr/>
        <a:lstStyle/>
        <a:p>
          <a:endParaRPr lang="id-ID"/>
        </a:p>
      </dgm:t>
    </dgm:pt>
    <dgm:pt modelId="{65909F34-CDFC-4172-8E5D-30BAC845FAD4}">
      <dgm:prSet phldrT="[Text]"/>
      <dgm:spPr/>
      <dgm:t>
        <a:bodyPr/>
        <a:lstStyle/>
        <a:p>
          <a:r>
            <a:rPr lang="id-ID" dirty="0" smtClean="0"/>
            <a:t>Aktifitas Klub/Senam</a:t>
          </a:r>
          <a:endParaRPr lang="id-ID" dirty="0"/>
        </a:p>
      </dgm:t>
    </dgm:pt>
    <dgm:pt modelId="{A8CB19E0-6D5B-405F-8D84-2143A4C1257E}" type="parTrans" cxnId="{178641A1-16A4-433C-8216-9552BE53DC53}">
      <dgm:prSet/>
      <dgm:spPr/>
      <dgm:t>
        <a:bodyPr/>
        <a:lstStyle/>
        <a:p>
          <a:endParaRPr lang="id-ID"/>
        </a:p>
      </dgm:t>
    </dgm:pt>
    <dgm:pt modelId="{D7D8CB10-92F8-436F-80C0-6D98F469F330}" type="sibTrans" cxnId="{178641A1-16A4-433C-8216-9552BE53DC53}">
      <dgm:prSet/>
      <dgm:spPr/>
      <dgm:t>
        <a:bodyPr/>
        <a:lstStyle/>
        <a:p>
          <a:endParaRPr lang="id-ID"/>
        </a:p>
      </dgm:t>
    </dgm:pt>
    <dgm:pt modelId="{DA8EDB6F-79A8-45A4-ABA9-178C17FF5F44}">
      <dgm:prSet phldrT="[Text]"/>
      <dgm:spPr/>
      <dgm:t>
        <a:bodyPr/>
        <a:lstStyle/>
        <a:p>
          <a:r>
            <a:rPr lang="id-ID" i="1" dirty="0" smtClean="0"/>
            <a:t>Home Visit</a:t>
          </a:r>
          <a:endParaRPr lang="id-ID" i="1" dirty="0"/>
        </a:p>
      </dgm:t>
    </dgm:pt>
    <dgm:pt modelId="{EF9C6784-907A-49DE-8093-5CE34DE3EEB6}" type="parTrans" cxnId="{7F2243EF-B522-457C-977E-8900A71CAEF5}">
      <dgm:prSet/>
      <dgm:spPr/>
      <dgm:t>
        <a:bodyPr/>
        <a:lstStyle/>
        <a:p>
          <a:endParaRPr lang="id-ID"/>
        </a:p>
      </dgm:t>
    </dgm:pt>
    <dgm:pt modelId="{E250D2BB-4405-47E8-8043-E8CF32CEED3B}" type="sibTrans" cxnId="{7F2243EF-B522-457C-977E-8900A71CAEF5}">
      <dgm:prSet/>
      <dgm:spPr/>
      <dgm:t>
        <a:bodyPr/>
        <a:lstStyle/>
        <a:p>
          <a:endParaRPr lang="id-ID"/>
        </a:p>
      </dgm:t>
    </dgm:pt>
    <dgm:pt modelId="{F333266D-95E1-4771-A334-8CAD5829CCAD}">
      <dgm:prSet phldrT="[Text]"/>
      <dgm:spPr/>
      <dgm:t>
        <a:bodyPr/>
        <a:lstStyle/>
        <a:p>
          <a:r>
            <a:rPr lang="id-ID" i="1" dirty="0" smtClean="0"/>
            <a:t>Reminder (SMS gateway)</a:t>
          </a:r>
          <a:endParaRPr lang="id-ID" i="1" dirty="0"/>
        </a:p>
      </dgm:t>
    </dgm:pt>
    <dgm:pt modelId="{A045332A-52BE-4CC0-8ADE-68C24B58BC2F}" type="parTrans" cxnId="{55BF3601-C90B-471B-BEF6-13F4F71DF0EF}">
      <dgm:prSet/>
      <dgm:spPr/>
      <dgm:t>
        <a:bodyPr/>
        <a:lstStyle/>
        <a:p>
          <a:endParaRPr lang="id-ID"/>
        </a:p>
      </dgm:t>
    </dgm:pt>
    <dgm:pt modelId="{4E1BB88D-A736-4857-A600-4FCE0323FD26}" type="sibTrans" cxnId="{55BF3601-C90B-471B-BEF6-13F4F71DF0EF}">
      <dgm:prSet/>
      <dgm:spPr/>
      <dgm:t>
        <a:bodyPr/>
        <a:lstStyle/>
        <a:p>
          <a:endParaRPr lang="id-ID"/>
        </a:p>
      </dgm:t>
    </dgm:pt>
    <dgm:pt modelId="{09702DBF-3A6A-4D9D-9A34-791ADA268A4C}">
      <dgm:prSet phldrT="[Text]"/>
      <dgm:spPr/>
      <dgm:t>
        <a:bodyPr/>
        <a:lstStyle/>
        <a:p>
          <a:r>
            <a:rPr lang="id-ID" dirty="0" smtClean="0"/>
            <a:t>Pelayanan Obat secara rutin</a:t>
          </a:r>
          <a:endParaRPr lang="id-ID" dirty="0"/>
        </a:p>
      </dgm:t>
    </dgm:pt>
    <dgm:pt modelId="{F65F4346-F238-47E6-AC75-13A2FEB09883}" type="parTrans" cxnId="{1373DE5F-798D-4F0F-9E75-3AB30681D430}">
      <dgm:prSet/>
      <dgm:spPr/>
      <dgm:t>
        <a:bodyPr/>
        <a:lstStyle/>
        <a:p>
          <a:endParaRPr lang="id-ID"/>
        </a:p>
      </dgm:t>
    </dgm:pt>
    <dgm:pt modelId="{C3EF6B2F-F35D-4684-8383-498E5BEE5165}" type="sibTrans" cxnId="{1373DE5F-798D-4F0F-9E75-3AB30681D430}">
      <dgm:prSet/>
      <dgm:spPr/>
      <dgm:t>
        <a:bodyPr/>
        <a:lstStyle/>
        <a:p>
          <a:endParaRPr lang="id-ID"/>
        </a:p>
      </dgm:t>
    </dgm:pt>
    <dgm:pt modelId="{83456581-F809-4E87-B819-301AF0C2CC9D}">
      <dgm:prSet phldrT="[Text]"/>
      <dgm:spPr/>
      <dgm:t>
        <a:bodyPr/>
        <a:lstStyle/>
        <a:p>
          <a:r>
            <a:rPr lang="id-ID" dirty="0" smtClean="0"/>
            <a:t>Mentoring Faskes Primer oleh</a:t>
          </a:r>
          <a:r>
            <a:rPr lang="id-ID" dirty="0" smtClean="0">
              <a:solidFill>
                <a:srgbClr val="FF0000"/>
              </a:solidFill>
            </a:rPr>
            <a:t> Dokter Spesialis Pengampu</a:t>
          </a:r>
          <a:endParaRPr lang="id-ID" dirty="0">
            <a:solidFill>
              <a:srgbClr val="FF0000"/>
            </a:solidFill>
          </a:endParaRPr>
        </a:p>
      </dgm:t>
    </dgm:pt>
    <dgm:pt modelId="{BC8011B0-6FA4-4A2E-A14B-FFFF1BD79193}" type="parTrans" cxnId="{93E1DD69-3C08-4AD1-A655-7E0434A403D9}">
      <dgm:prSet/>
      <dgm:spPr/>
      <dgm:t>
        <a:bodyPr/>
        <a:lstStyle/>
        <a:p>
          <a:endParaRPr lang="id-ID"/>
        </a:p>
      </dgm:t>
    </dgm:pt>
    <dgm:pt modelId="{2500DB6B-1162-46EA-90EB-F8D03CD9B70E}" type="sibTrans" cxnId="{93E1DD69-3C08-4AD1-A655-7E0434A403D9}">
      <dgm:prSet/>
      <dgm:spPr/>
      <dgm:t>
        <a:bodyPr/>
        <a:lstStyle/>
        <a:p>
          <a:endParaRPr lang="id-ID"/>
        </a:p>
      </dgm:t>
    </dgm:pt>
    <dgm:pt modelId="{4A5A17CC-8C35-42DB-8244-3069294006E2}" type="pres">
      <dgm:prSet presAssocID="{C7006134-E74E-446B-8EE4-B2BEDBA2D1A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F9C9B2-D6A5-4641-8C94-685856203A0C}" type="pres">
      <dgm:prSet presAssocID="{F76E46A4-8F9F-414E-BC4B-AD5E7A7B9FD3}" presName="circle1" presStyleLbl="node1" presStyleIdx="0" presStyleCnt="1"/>
      <dgm:spPr/>
    </dgm:pt>
    <dgm:pt modelId="{CCB82F85-7656-4E1E-A908-09B42C0C8152}" type="pres">
      <dgm:prSet presAssocID="{F76E46A4-8F9F-414E-BC4B-AD5E7A7B9FD3}" presName="space" presStyleCnt="0"/>
      <dgm:spPr/>
    </dgm:pt>
    <dgm:pt modelId="{8AFCEBCA-C069-45CA-BAD5-2E6ED1035D24}" type="pres">
      <dgm:prSet presAssocID="{F76E46A4-8F9F-414E-BC4B-AD5E7A7B9FD3}" presName="rect1" presStyleLbl="alignAcc1" presStyleIdx="0" presStyleCnt="1" custScaleX="105391"/>
      <dgm:spPr/>
      <dgm:t>
        <a:bodyPr/>
        <a:lstStyle/>
        <a:p>
          <a:endParaRPr lang="id-ID"/>
        </a:p>
      </dgm:t>
    </dgm:pt>
    <dgm:pt modelId="{9EE74FA7-D6B3-4798-9B00-54E483436D29}" type="pres">
      <dgm:prSet presAssocID="{F76E46A4-8F9F-414E-BC4B-AD5E7A7B9FD3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EB8E87-D27D-46A2-9EB0-6764E52ED2EE}" type="pres">
      <dgm:prSet presAssocID="{F76E46A4-8F9F-414E-BC4B-AD5E7A7B9FD3}" presName="rect1ChTx" presStyleLbl="alignAcc1" presStyleIdx="0" presStyleCnt="1" custScaleX="12156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8F21D5B-81FD-4ECD-BE8F-E6625700F040}" type="presOf" srcId="{DA8EDB6F-79A8-45A4-ABA9-178C17FF5F44}" destId="{0CEB8E87-D27D-46A2-9EB0-6764E52ED2EE}" srcOrd="0" destOrd="3" presId="urn:microsoft.com/office/officeart/2005/8/layout/target3"/>
    <dgm:cxn modelId="{1373DE5F-798D-4F0F-9E75-3AB30681D430}" srcId="{F76E46A4-8F9F-414E-BC4B-AD5E7A7B9FD3}" destId="{09702DBF-3A6A-4D9D-9A34-791ADA268A4C}" srcOrd="5" destOrd="0" parTransId="{F65F4346-F238-47E6-AC75-13A2FEB09883}" sibTransId="{C3EF6B2F-F35D-4684-8383-498E5BEE5165}"/>
    <dgm:cxn modelId="{3D59C4B7-08CB-4AA8-AE48-0728777BA9C7}" type="presOf" srcId="{8D1EE925-0EB3-4C7B-9F90-F0181E412FC0}" destId="{0CEB8E87-D27D-46A2-9EB0-6764E52ED2EE}" srcOrd="0" destOrd="0" presId="urn:microsoft.com/office/officeart/2005/8/layout/target3"/>
    <dgm:cxn modelId="{41734041-6D9D-4EE4-A663-A3BF0C789D4B}" type="presOf" srcId="{F76E46A4-8F9F-414E-BC4B-AD5E7A7B9FD3}" destId="{8AFCEBCA-C069-45CA-BAD5-2E6ED1035D24}" srcOrd="0" destOrd="0" presId="urn:microsoft.com/office/officeart/2005/8/layout/target3"/>
    <dgm:cxn modelId="{1A0B9657-DE5E-44D7-BE8D-6307B2BB1EEF}" srcId="{F76E46A4-8F9F-414E-BC4B-AD5E7A7B9FD3}" destId="{8D1EE925-0EB3-4C7B-9F90-F0181E412FC0}" srcOrd="0" destOrd="0" parTransId="{AA01D72D-B393-44EB-A91F-D2A74CE34F4D}" sibTransId="{A81BC107-A000-4DAE-BFBF-E1C2D0601D46}"/>
    <dgm:cxn modelId="{E9F8B528-C606-4CBF-919A-1C7C8D0772DB}" type="presOf" srcId="{83456581-F809-4E87-B819-301AF0C2CC9D}" destId="{0CEB8E87-D27D-46A2-9EB0-6764E52ED2EE}" srcOrd="0" destOrd="6" presId="urn:microsoft.com/office/officeart/2005/8/layout/target3"/>
    <dgm:cxn modelId="{55BF3601-C90B-471B-BEF6-13F4F71DF0EF}" srcId="{F76E46A4-8F9F-414E-BC4B-AD5E7A7B9FD3}" destId="{F333266D-95E1-4771-A334-8CAD5829CCAD}" srcOrd="4" destOrd="0" parTransId="{A045332A-52BE-4CC0-8ADE-68C24B58BC2F}" sibTransId="{4E1BB88D-A736-4857-A600-4FCE0323FD26}"/>
    <dgm:cxn modelId="{AB53AB99-F605-4420-B643-32DB1B300C64}" type="presOf" srcId="{F76E46A4-8F9F-414E-BC4B-AD5E7A7B9FD3}" destId="{9EE74FA7-D6B3-4798-9B00-54E483436D29}" srcOrd="1" destOrd="0" presId="urn:microsoft.com/office/officeart/2005/8/layout/target3"/>
    <dgm:cxn modelId="{44A022FE-D14E-46DF-BD33-4972AB866EAD}" type="presOf" srcId="{F333266D-95E1-4771-A334-8CAD5829CCAD}" destId="{0CEB8E87-D27D-46A2-9EB0-6764E52ED2EE}" srcOrd="0" destOrd="4" presId="urn:microsoft.com/office/officeart/2005/8/layout/target3"/>
    <dgm:cxn modelId="{7A7C205F-C845-484A-AFAD-F3F75E7546FE}" type="presOf" srcId="{09702DBF-3A6A-4D9D-9A34-791ADA268A4C}" destId="{0CEB8E87-D27D-46A2-9EB0-6764E52ED2EE}" srcOrd="0" destOrd="5" presId="urn:microsoft.com/office/officeart/2005/8/layout/target3"/>
    <dgm:cxn modelId="{459C4609-A3C3-442E-8FF5-E952ABDA1B79}" type="presOf" srcId="{1DEDB1FE-4577-45A1-A0E5-EB0E52695D88}" destId="{0CEB8E87-D27D-46A2-9EB0-6764E52ED2EE}" srcOrd="0" destOrd="1" presId="urn:microsoft.com/office/officeart/2005/8/layout/target3"/>
    <dgm:cxn modelId="{0E5C7637-570C-4C31-B68C-B6A0A9BD56E0}" type="presOf" srcId="{C7006134-E74E-446B-8EE4-B2BEDBA2D1AF}" destId="{4A5A17CC-8C35-42DB-8244-3069294006E2}" srcOrd="0" destOrd="0" presId="urn:microsoft.com/office/officeart/2005/8/layout/target3"/>
    <dgm:cxn modelId="{93E1DD69-3C08-4AD1-A655-7E0434A403D9}" srcId="{F76E46A4-8F9F-414E-BC4B-AD5E7A7B9FD3}" destId="{83456581-F809-4E87-B819-301AF0C2CC9D}" srcOrd="6" destOrd="0" parTransId="{BC8011B0-6FA4-4A2E-A14B-FFFF1BD79193}" sibTransId="{2500DB6B-1162-46EA-90EB-F8D03CD9B70E}"/>
    <dgm:cxn modelId="{82F396BA-ECA8-4673-9B8B-C761851A62A1}" srcId="{C7006134-E74E-446B-8EE4-B2BEDBA2D1AF}" destId="{F76E46A4-8F9F-414E-BC4B-AD5E7A7B9FD3}" srcOrd="0" destOrd="0" parTransId="{FE6C41F0-395C-4558-919C-BF551DE65088}" sibTransId="{3614D7A5-47E9-411E-95A4-F40300DAD80A}"/>
    <dgm:cxn modelId="{457AE1A1-99AA-4BFB-B145-C4695371892C}" srcId="{F76E46A4-8F9F-414E-BC4B-AD5E7A7B9FD3}" destId="{1DEDB1FE-4577-45A1-A0E5-EB0E52695D88}" srcOrd="1" destOrd="0" parTransId="{F41686E0-AEBE-4738-A0FB-1C821413F0A2}" sibTransId="{46B9E99C-BF7A-4F36-BA2B-646453BE7523}"/>
    <dgm:cxn modelId="{7FF038A3-1D8E-43F9-94A5-EEAD5272935F}" type="presOf" srcId="{65909F34-CDFC-4172-8E5D-30BAC845FAD4}" destId="{0CEB8E87-D27D-46A2-9EB0-6764E52ED2EE}" srcOrd="0" destOrd="2" presId="urn:microsoft.com/office/officeart/2005/8/layout/target3"/>
    <dgm:cxn modelId="{178641A1-16A4-433C-8216-9552BE53DC53}" srcId="{F76E46A4-8F9F-414E-BC4B-AD5E7A7B9FD3}" destId="{65909F34-CDFC-4172-8E5D-30BAC845FAD4}" srcOrd="2" destOrd="0" parTransId="{A8CB19E0-6D5B-405F-8D84-2143A4C1257E}" sibTransId="{D7D8CB10-92F8-436F-80C0-6D98F469F330}"/>
    <dgm:cxn modelId="{7F2243EF-B522-457C-977E-8900A71CAEF5}" srcId="{F76E46A4-8F9F-414E-BC4B-AD5E7A7B9FD3}" destId="{DA8EDB6F-79A8-45A4-ABA9-178C17FF5F44}" srcOrd="3" destOrd="0" parTransId="{EF9C6784-907A-49DE-8093-5CE34DE3EEB6}" sibTransId="{E250D2BB-4405-47E8-8043-E8CF32CEED3B}"/>
    <dgm:cxn modelId="{00E8C006-1A41-4285-A04A-19FB2351758B}" type="presParOf" srcId="{4A5A17CC-8C35-42DB-8244-3069294006E2}" destId="{F5F9C9B2-D6A5-4641-8C94-685856203A0C}" srcOrd="0" destOrd="0" presId="urn:microsoft.com/office/officeart/2005/8/layout/target3"/>
    <dgm:cxn modelId="{D9C51FFB-A2F9-4494-8DEC-14D6AFB7EF84}" type="presParOf" srcId="{4A5A17CC-8C35-42DB-8244-3069294006E2}" destId="{CCB82F85-7656-4E1E-A908-09B42C0C8152}" srcOrd="1" destOrd="0" presId="urn:microsoft.com/office/officeart/2005/8/layout/target3"/>
    <dgm:cxn modelId="{B6BC08BD-E0B4-4D7C-B352-7D64D53673E1}" type="presParOf" srcId="{4A5A17CC-8C35-42DB-8244-3069294006E2}" destId="{8AFCEBCA-C069-45CA-BAD5-2E6ED1035D24}" srcOrd="2" destOrd="0" presId="urn:microsoft.com/office/officeart/2005/8/layout/target3"/>
    <dgm:cxn modelId="{6BF082E9-FBE4-4CFD-8403-F380076F5CED}" type="presParOf" srcId="{4A5A17CC-8C35-42DB-8244-3069294006E2}" destId="{9EE74FA7-D6B3-4798-9B00-54E483436D29}" srcOrd="3" destOrd="0" presId="urn:microsoft.com/office/officeart/2005/8/layout/target3"/>
    <dgm:cxn modelId="{D40240D6-4CD4-4B90-AE33-A4D2A4C22C49}" type="presParOf" srcId="{4A5A17CC-8C35-42DB-8244-3069294006E2}" destId="{0CEB8E87-D27D-46A2-9EB0-6764E52ED2EE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2037-B1F5-48B6-8056-A2B2410A9584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Mutu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Medik</a:t>
          </a:r>
          <a:endParaRPr lang="en-US" sz="1800" kern="1200" dirty="0"/>
        </a:p>
      </dsp:txBody>
      <dsp:txXfrm>
        <a:off x="3210560" y="987551"/>
        <a:ext cx="1219200" cy="1016000"/>
      </dsp:txXfrm>
    </dsp:sp>
    <dsp:sp modelId="{ADA61495-25A0-4D33-B23F-2E569621C168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Mutu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Layanan</a:t>
          </a:r>
          <a:r>
            <a:rPr lang="en-US" sz="1800" kern="1200" dirty="0" smtClean="0"/>
            <a:t> Non </a:t>
          </a:r>
          <a:r>
            <a:rPr lang="en-US" sz="1800" kern="1200" dirty="0" err="1" smtClean="0"/>
            <a:t>Medik</a:t>
          </a:r>
          <a:endParaRPr lang="en-US" sz="1800" kern="1200" dirty="0"/>
        </a:p>
      </dsp:txBody>
      <dsp:txXfrm>
        <a:off x="2153920" y="2600960"/>
        <a:ext cx="1828800" cy="894080"/>
      </dsp:txXfrm>
    </dsp:sp>
    <dsp:sp modelId="{14A247F1-3A78-4FAA-8AD0-D07ADA37ADD4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Mutu</a:t>
          </a:r>
          <a:r>
            <a:rPr lang="en-U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Dokumen</a:t>
          </a:r>
          <a:endParaRPr lang="en-US" sz="1800" kern="1200" dirty="0"/>
        </a:p>
      </dsp:txBody>
      <dsp:txXfrm>
        <a:off x="1666240" y="987551"/>
        <a:ext cx="1219200" cy="1016000"/>
      </dsp:txXfrm>
    </dsp:sp>
    <dsp:sp modelId="{437EF8B7-89C0-430F-941A-E50EA26018C8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AD21A0-397F-4968-BBB8-1B203B782A97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CB79A5-745A-4F88-B152-C14F8C8569EC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ABFEE-9B8C-4543-8451-6ABA7C352469}">
      <dsp:nvSpPr>
        <dsp:cNvPr id="0" name=""/>
        <dsp:cNvSpPr/>
      </dsp:nvSpPr>
      <dsp:spPr>
        <a:xfrm>
          <a:off x="2542054" y="20605"/>
          <a:ext cx="2194560" cy="12801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PENYULUHAN KESEHATAN</a:t>
          </a:r>
          <a:endParaRPr lang="id-ID" sz="2000" kern="1200" dirty="0"/>
        </a:p>
      </dsp:txBody>
      <dsp:txXfrm>
        <a:off x="2863440" y="208081"/>
        <a:ext cx="1551788" cy="905213"/>
      </dsp:txXfrm>
    </dsp:sp>
    <dsp:sp modelId="{D25DF835-ADB9-4832-8675-0C448D6B87DE}">
      <dsp:nvSpPr>
        <dsp:cNvPr id="0" name=""/>
        <dsp:cNvSpPr/>
      </dsp:nvSpPr>
      <dsp:spPr>
        <a:xfrm rot="1320204">
          <a:off x="4654061" y="911513"/>
          <a:ext cx="323528" cy="44917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900" kern="1200"/>
        </a:p>
      </dsp:txBody>
      <dsp:txXfrm>
        <a:off x="4657596" y="983167"/>
        <a:ext cx="226470" cy="269506"/>
      </dsp:txXfrm>
    </dsp:sp>
    <dsp:sp modelId="{2BE4BF74-2355-4832-80D1-8E4A33EB66B3}">
      <dsp:nvSpPr>
        <dsp:cNvPr id="0" name=""/>
        <dsp:cNvSpPr/>
      </dsp:nvSpPr>
      <dsp:spPr>
        <a:xfrm>
          <a:off x="4834079" y="960849"/>
          <a:ext cx="2726760" cy="1467130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PROGRAM PENGELOLAAN PENYAKIT KRONIS (PROLANIS)</a:t>
          </a:r>
          <a:endParaRPr lang="id-ID" sz="1800" kern="1200" dirty="0"/>
        </a:p>
      </dsp:txBody>
      <dsp:txXfrm>
        <a:off x="5233404" y="1175705"/>
        <a:ext cx="1928110" cy="1037418"/>
      </dsp:txXfrm>
    </dsp:sp>
    <dsp:sp modelId="{3004A9D2-3BC7-4060-9ACE-30867CD1FED8}">
      <dsp:nvSpPr>
        <dsp:cNvPr id="0" name=""/>
        <dsp:cNvSpPr/>
      </dsp:nvSpPr>
      <dsp:spPr>
        <a:xfrm rot="6432845">
          <a:off x="5849817" y="2375174"/>
          <a:ext cx="167511" cy="44917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900" kern="1200"/>
        </a:p>
      </dsp:txBody>
      <dsp:txXfrm rot="10800000">
        <a:off x="5882380" y="2441009"/>
        <a:ext cx="117258" cy="269506"/>
      </dsp:txXfrm>
    </dsp:sp>
    <dsp:sp modelId="{30FE93CF-7715-44AC-ACE1-AF03D825712E}">
      <dsp:nvSpPr>
        <dsp:cNvPr id="0" name=""/>
        <dsp:cNvSpPr/>
      </dsp:nvSpPr>
      <dsp:spPr>
        <a:xfrm>
          <a:off x="4669069" y="2705611"/>
          <a:ext cx="2010563" cy="1354443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SKRINING</a:t>
          </a:r>
          <a:r>
            <a:rPr lang="en-U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(primer &amp; </a:t>
          </a:r>
          <a:r>
            <a:rPr lang="en-US" sz="2000" kern="1200" dirty="0" err="1" smtClean="0"/>
            <a:t>sekunder</a:t>
          </a:r>
          <a:r>
            <a:rPr lang="en-US" sz="2000" kern="1200" dirty="0" smtClean="0"/>
            <a:t>)</a:t>
          </a:r>
          <a:endParaRPr lang="id-ID" sz="2000" kern="1200" dirty="0"/>
        </a:p>
      </dsp:txBody>
      <dsp:txXfrm>
        <a:off x="4963509" y="2903965"/>
        <a:ext cx="1421683" cy="957735"/>
      </dsp:txXfrm>
    </dsp:sp>
    <dsp:sp modelId="{A9C7B462-4B47-471B-B321-C63A0E93F146}">
      <dsp:nvSpPr>
        <dsp:cNvPr id="0" name=""/>
        <dsp:cNvSpPr/>
      </dsp:nvSpPr>
      <dsp:spPr>
        <a:xfrm rot="10401412">
          <a:off x="4088655" y="3319334"/>
          <a:ext cx="372686" cy="44917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900" kern="1200"/>
        </a:p>
      </dsp:txBody>
      <dsp:txXfrm rot="10800000">
        <a:off x="4200086" y="3402703"/>
        <a:ext cx="260880" cy="269506"/>
      </dsp:txXfrm>
    </dsp:sp>
    <dsp:sp modelId="{47C8BD55-304F-4EEC-9045-FC32DAFD0026}">
      <dsp:nvSpPr>
        <dsp:cNvPr id="0" name=""/>
        <dsp:cNvSpPr/>
      </dsp:nvSpPr>
      <dsp:spPr>
        <a:xfrm>
          <a:off x="1264894" y="3058581"/>
          <a:ext cx="2757611" cy="1354443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KELUARGA BERENCANA</a:t>
          </a:r>
          <a:endParaRPr lang="id-ID" sz="2000" kern="1200" dirty="0"/>
        </a:p>
      </dsp:txBody>
      <dsp:txXfrm>
        <a:off x="1668737" y="3256935"/>
        <a:ext cx="1949925" cy="957735"/>
      </dsp:txXfrm>
    </dsp:sp>
    <dsp:sp modelId="{D366644E-16DA-4455-9551-4612817D3233}">
      <dsp:nvSpPr>
        <dsp:cNvPr id="0" name=""/>
        <dsp:cNvSpPr/>
      </dsp:nvSpPr>
      <dsp:spPr>
        <a:xfrm rot="14067341">
          <a:off x="1528837" y="2397217"/>
          <a:ext cx="637913" cy="44917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900" kern="1200"/>
        </a:p>
      </dsp:txBody>
      <dsp:txXfrm rot="10800000">
        <a:off x="1635382" y="2541875"/>
        <a:ext cx="503160" cy="269506"/>
      </dsp:txXfrm>
    </dsp:sp>
    <dsp:sp modelId="{6A88D793-59FE-45E0-B598-5C4418E66A83}">
      <dsp:nvSpPr>
        <dsp:cNvPr id="0" name=""/>
        <dsp:cNvSpPr/>
      </dsp:nvSpPr>
      <dsp:spPr>
        <a:xfrm>
          <a:off x="0" y="935300"/>
          <a:ext cx="2162419" cy="122710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IMUNISASI</a:t>
          </a:r>
          <a:endParaRPr lang="id-ID" sz="2000" kern="1200" dirty="0"/>
        </a:p>
      </dsp:txBody>
      <dsp:txXfrm>
        <a:off x="316679" y="1115005"/>
        <a:ext cx="1529061" cy="867692"/>
      </dsp:txXfrm>
    </dsp:sp>
    <dsp:sp modelId="{8C16BD8B-813C-4C59-9DC4-AAA902E63C0F}">
      <dsp:nvSpPr>
        <dsp:cNvPr id="0" name=""/>
        <dsp:cNvSpPr/>
      </dsp:nvSpPr>
      <dsp:spPr>
        <a:xfrm rot="20451201">
          <a:off x="2145184" y="887370"/>
          <a:ext cx="388761" cy="44917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900" kern="1200"/>
        </a:p>
      </dsp:txBody>
      <dsp:txXfrm>
        <a:off x="2148410" y="996332"/>
        <a:ext cx="272133" cy="269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9C9B2-D6A5-4641-8C94-685856203A0C}">
      <dsp:nvSpPr>
        <dsp:cNvPr id="0" name=""/>
        <dsp:cNvSpPr/>
      </dsp:nvSpPr>
      <dsp:spPr>
        <a:xfrm>
          <a:off x="-156028" y="0"/>
          <a:ext cx="4696296" cy="46962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CEBCA-C069-45CA-BAD5-2E6ED1035D24}">
      <dsp:nvSpPr>
        <dsp:cNvPr id="0" name=""/>
        <dsp:cNvSpPr/>
      </dsp:nvSpPr>
      <dsp:spPr>
        <a:xfrm>
          <a:off x="2036083" y="0"/>
          <a:ext cx="6100827" cy="46962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658813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id-ID" sz="4800" kern="1200" dirty="0" smtClean="0"/>
            <a:t>Aktifitas Prolanis</a:t>
          </a:r>
          <a:endParaRPr lang="id-ID" sz="4800" kern="1200" dirty="0"/>
        </a:p>
      </dsp:txBody>
      <dsp:txXfrm>
        <a:off x="2036083" y="0"/>
        <a:ext cx="3050413" cy="4696296"/>
      </dsp:txXfrm>
    </dsp:sp>
    <dsp:sp modelId="{0CEB8E87-D27D-46A2-9EB0-6764E52ED2EE}">
      <dsp:nvSpPr>
        <dsp:cNvPr id="0" name=""/>
        <dsp:cNvSpPr/>
      </dsp:nvSpPr>
      <dsp:spPr>
        <a:xfrm>
          <a:off x="4774439" y="0"/>
          <a:ext cx="3518492" cy="469629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Edukasi/Konsultasi Medis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Pemantauan Kesehatan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Aktifitas Klub/Senam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i="1" kern="1200" dirty="0" smtClean="0"/>
            <a:t>Home Visit</a:t>
          </a:r>
          <a:endParaRPr lang="id-ID" sz="2300" i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i="1" kern="1200" dirty="0" smtClean="0"/>
            <a:t>Reminder (SMS gateway)</a:t>
          </a:r>
          <a:endParaRPr lang="id-ID" sz="2300" i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Pelayanan Obat secara rutin</a:t>
          </a:r>
          <a:endParaRPr lang="id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300" kern="1200" dirty="0" smtClean="0"/>
            <a:t>Mentoring Faskes Primer oleh</a:t>
          </a:r>
          <a:r>
            <a:rPr lang="id-ID" sz="2300" kern="1200" dirty="0" smtClean="0">
              <a:solidFill>
                <a:srgbClr val="FF0000"/>
              </a:solidFill>
            </a:rPr>
            <a:t> Dokter Spesialis Pengampu</a:t>
          </a:r>
          <a:endParaRPr lang="id-ID" sz="2300" kern="1200" dirty="0">
            <a:solidFill>
              <a:srgbClr val="FF0000"/>
            </a:solidFill>
          </a:endParaRPr>
        </a:p>
      </dsp:txBody>
      <dsp:txXfrm>
        <a:off x="4774439" y="0"/>
        <a:ext cx="3518492" cy="4696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7284"/>
          </a:xfrm>
          <a:prstGeom prst="rect">
            <a:avLst/>
          </a:prstGeom>
        </p:spPr>
        <p:txBody>
          <a:bodyPr vert="horz" lIns="92599" tIns="46300" rIns="92599" bIns="4630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97284"/>
          </a:xfrm>
          <a:prstGeom prst="rect">
            <a:avLst/>
          </a:prstGeom>
        </p:spPr>
        <p:txBody>
          <a:bodyPr vert="horz" lIns="92599" tIns="46300" rIns="92599" bIns="46300" rtlCol="0"/>
          <a:lstStyle>
            <a:lvl1pPr algn="r">
              <a:defRPr sz="1200"/>
            </a:lvl1pPr>
          </a:lstStyle>
          <a:p>
            <a:fld id="{80092AE9-217C-444D-8DBD-FB744AD6FF04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6680"/>
            <a:ext cx="2971800" cy="497284"/>
          </a:xfrm>
          <a:prstGeom prst="rect">
            <a:avLst/>
          </a:prstGeom>
        </p:spPr>
        <p:txBody>
          <a:bodyPr vert="horz" lIns="92599" tIns="46300" rIns="92599" bIns="4630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80"/>
            <a:ext cx="2971800" cy="497284"/>
          </a:xfrm>
          <a:prstGeom prst="rect">
            <a:avLst/>
          </a:prstGeom>
        </p:spPr>
        <p:txBody>
          <a:bodyPr vert="horz" lIns="92599" tIns="46300" rIns="92599" bIns="46300" rtlCol="0" anchor="b"/>
          <a:lstStyle>
            <a:lvl1pPr algn="r">
              <a:defRPr sz="1200"/>
            </a:lvl1pPr>
          </a:lstStyle>
          <a:p>
            <a:fld id="{646F8E3D-E988-4EA9-8C67-65B105BD8D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939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91" cy="499154"/>
          </a:xfrm>
          <a:prstGeom prst="rect">
            <a:avLst/>
          </a:prstGeom>
        </p:spPr>
        <p:txBody>
          <a:bodyPr vert="horz" lIns="92599" tIns="46300" rIns="92599" bIns="4630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27" y="2"/>
            <a:ext cx="2972590" cy="499154"/>
          </a:xfrm>
          <a:prstGeom prst="rect">
            <a:avLst/>
          </a:prstGeom>
        </p:spPr>
        <p:txBody>
          <a:bodyPr vert="horz" lIns="92599" tIns="46300" rIns="92599" bIns="46300" rtlCol="0"/>
          <a:lstStyle>
            <a:lvl1pPr algn="r">
              <a:defRPr sz="1200"/>
            </a:lvl1pPr>
          </a:lstStyle>
          <a:p>
            <a:fld id="{9488133D-DB54-48FA-88EC-4550DE27A3EB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3013"/>
            <a:ext cx="447516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9" tIns="46300" rIns="92599" bIns="4630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1" y="4786678"/>
            <a:ext cx="5486400" cy="3915189"/>
          </a:xfrm>
          <a:prstGeom prst="rect">
            <a:avLst/>
          </a:prstGeom>
        </p:spPr>
        <p:txBody>
          <a:bodyPr vert="horz" lIns="92599" tIns="46300" rIns="92599" bIns="463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534"/>
            <a:ext cx="2972591" cy="499154"/>
          </a:xfrm>
          <a:prstGeom prst="rect">
            <a:avLst/>
          </a:prstGeom>
        </p:spPr>
        <p:txBody>
          <a:bodyPr vert="horz" lIns="92599" tIns="46300" rIns="92599" bIns="4630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27" y="9446534"/>
            <a:ext cx="2972590" cy="499154"/>
          </a:xfrm>
          <a:prstGeom prst="rect">
            <a:avLst/>
          </a:prstGeom>
        </p:spPr>
        <p:txBody>
          <a:bodyPr vert="horz" lIns="92599" tIns="46300" rIns="92599" bIns="46300" rtlCol="0" anchor="b"/>
          <a:lstStyle>
            <a:lvl1pPr algn="r">
              <a:defRPr sz="1200"/>
            </a:lvl1pPr>
          </a:lstStyle>
          <a:p>
            <a:fld id="{7CA0F12C-67F6-4F9A-A3F8-20917D0733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808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F12C-67F6-4F9A-A3F8-20917D07331E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085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F12C-67F6-4F9A-A3F8-20917D07331E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195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2139E2-7DDB-4F22-9102-D72E48818B7D}" type="slidenum">
              <a:rPr lang="id-ID" altLang="id-ID" smtClean="0"/>
              <a:pPr/>
              <a:t>3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31366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2139E2-7DDB-4F22-9102-D72E48818B7D}" type="slidenum">
              <a:rPr lang="id-ID" altLang="id-ID" smtClean="0"/>
              <a:pPr/>
              <a:t>4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31366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CE0FB4-A916-454B-BDCD-90D02AB97D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CC4F6-A6F0-42B7-AE3A-7E6EF61AC3E8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488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45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19307-0EF9-4D88-B733-D6CDDBFE8D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altLang="id-ID" smtClean="0"/>
              <a:t>PT Askes (Persero)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d-ID" smtClean="0"/>
              <a:t>PT Askes (Persero)</a:t>
            </a:r>
            <a:endParaRPr lang="id-ID"/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sz="3000" dirty="0"/>
          </a:p>
        </p:txBody>
      </p:sp>
    </p:spTree>
    <p:extLst>
      <p:ext uri="{BB962C8B-B14F-4D97-AF65-F5344CB8AC3E}">
        <p14:creationId xmlns:p14="http://schemas.microsoft.com/office/powerpoint/2010/main" val="207231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F12C-67F6-4F9A-A3F8-20917D07331E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19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71EB-8338-4BBB-BD4B-6256895E3B39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974D-FBFA-4AEF-9C8B-0ABF966AD1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71EB-8338-4BBB-BD4B-6256895E3B39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974D-FBFA-4AEF-9C8B-0ABF966AD1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71EB-8338-4BBB-BD4B-6256895E3B39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974D-FBFA-4AEF-9C8B-0ABF966AD1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71EB-8338-4BBB-BD4B-6256895E3B39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974D-FBFA-4AEF-9C8B-0ABF966AD1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71EB-8338-4BBB-BD4B-6256895E3B39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974D-FBFA-4AEF-9C8B-0ABF966AD1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71EB-8338-4BBB-BD4B-6256895E3B39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974D-FBFA-4AEF-9C8B-0ABF966AD1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71EB-8338-4BBB-BD4B-6256895E3B39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974D-FBFA-4AEF-9C8B-0ABF966AD1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71EB-8338-4BBB-BD4B-6256895E3B39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974D-FBFA-4AEF-9C8B-0ABF966AD1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71EB-8338-4BBB-BD4B-6256895E3B39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974D-FBFA-4AEF-9C8B-0ABF966AD1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71EB-8338-4BBB-BD4B-6256895E3B39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974D-FBFA-4AEF-9C8B-0ABF966AD1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71EB-8338-4BBB-BD4B-6256895E3B39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974D-FBFA-4AEF-9C8B-0ABF966AD14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A71EB-8338-4BBB-BD4B-6256895E3B39}" type="datetimeFigureOut">
              <a:rPr lang="id-ID" smtClean="0"/>
              <a:pPr/>
              <a:t>23/08/2014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3974D-FBFA-4AEF-9C8B-0ABF966AD14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eluhan.obat@bpjs-kesehatan.go.id" TargetMode="External"/><Relationship Id="rId4" Type="http://schemas.openxmlformats.org/officeDocument/2006/relationships/hyperlink" Target="mailto:obatpublik@yahoo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460432" cy="1470025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Program Pengelolaan Penyakit Kronis (Prolanis)</a:t>
            </a:r>
            <a:br>
              <a:rPr lang="id-ID" dirty="0" smtClean="0">
                <a:solidFill>
                  <a:srgbClr val="0070C0"/>
                </a:solidFill>
                <a:latin typeface="Berlin Sans FB" panose="020E0602020502020306" pitchFamily="34" charset="0"/>
              </a:rPr>
            </a:br>
            <a:r>
              <a:rPr lang="id-ID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di Era JKN</a:t>
            </a:r>
            <a:endParaRPr lang="id-ID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899592" y="4941168"/>
            <a:ext cx="7277156" cy="845856"/>
          </a:xfrm>
        </p:spPr>
        <p:txBody>
          <a:bodyPr>
            <a:noAutofit/>
          </a:bodyPr>
          <a:lstStyle/>
          <a:p>
            <a:r>
              <a:rPr lang="id-ID" sz="25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BPJS KESEHATAN</a:t>
            </a:r>
          </a:p>
          <a:p>
            <a:r>
              <a:rPr lang="id-ID" sz="18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DIVISI REGIONAL SULUTTENG, GORONTALO, MALUT</a:t>
            </a:r>
            <a:endParaRPr lang="id-ID" sz="1800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930" y="6389387"/>
            <a:ext cx="8775410" cy="332006"/>
            <a:chOff x="219930" y="6389387"/>
            <a:chExt cx="8775410" cy="3320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930" y="6389387"/>
              <a:ext cx="4211960" cy="33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1299" y="6390127"/>
              <a:ext cx="4584041" cy="33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LOGO bpjs At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3531245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1998647"/>
              </p:ext>
            </p:extLst>
          </p:nvPr>
        </p:nvGraphicFramePr>
        <p:xfrm>
          <a:off x="609600" y="1139268"/>
          <a:ext cx="756084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7164388" y="3238500"/>
            <a:ext cx="1871662" cy="5508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id-ID" sz="1200" dirty="0">
                <a:solidFill>
                  <a:schemeClr val="tx1"/>
                </a:solidFill>
              </a:rPr>
              <a:t>DIABETES MELLITUS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id-ID" sz="1200" dirty="0">
                <a:solidFill>
                  <a:schemeClr val="tx1"/>
                </a:solidFill>
              </a:rPr>
              <a:t>HIPERTENSI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2225" y="4959350"/>
            <a:ext cx="2663825" cy="1133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id-ID" sz="1600" dirty="0">
                <a:solidFill>
                  <a:schemeClr val="tx1"/>
                </a:solidFill>
              </a:rPr>
              <a:t>RIWAYAT KESEHATAN 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id-ID" sz="1400" dirty="0">
                <a:solidFill>
                  <a:schemeClr val="tx1"/>
                </a:solidFill>
              </a:rPr>
              <a:t>DIABETES MELLITUS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id-ID" sz="1400" dirty="0">
                <a:solidFill>
                  <a:schemeClr val="tx1"/>
                </a:solidFill>
              </a:rPr>
              <a:t>HIPERTENSI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id-ID" sz="1400" dirty="0">
                <a:solidFill>
                  <a:schemeClr val="tx1"/>
                </a:solidFill>
              </a:rPr>
              <a:t>DETEKSI KANKER SERVIKS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id-ID" sz="1400" dirty="0">
                <a:solidFill>
                  <a:schemeClr val="tx1"/>
                </a:solidFill>
              </a:rPr>
              <a:t>DETEKSI KANKER PAYUDARA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7838" y="5762625"/>
            <a:ext cx="3108325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id-ID" sz="1400" dirty="0">
                <a:solidFill>
                  <a:schemeClr val="tx1"/>
                </a:solidFill>
              </a:rPr>
              <a:t>PELAYANAN KB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id-ID" sz="1400" dirty="0">
                <a:solidFill>
                  <a:schemeClr val="tx1"/>
                </a:solidFill>
              </a:rPr>
              <a:t>PELAYANAN EFEK SAMPING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3838" y="1576388"/>
            <a:ext cx="2462212" cy="628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id-ID" sz="1400" dirty="0">
                <a:solidFill>
                  <a:schemeClr val="tx1"/>
                </a:solidFill>
              </a:rPr>
              <a:t>DASAR LENGKAP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id-ID" sz="1400" dirty="0" smtClean="0">
                <a:solidFill>
                  <a:schemeClr val="tx1"/>
                </a:solidFill>
              </a:rPr>
              <a:t>VAKSINASI HEP-B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0" y="4997450"/>
            <a:ext cx="2654300" cy="1384300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14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Alat</a:t>
            </a:r>
            <a:r>
              <a:rPr lang="en-US" sz="1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kontrasepsi</a:t>
            </a:r>
            <a:r>
              <a:rPr lang="en-US" sz="1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1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vaksin</a:t>
            </a:r>
            <a:r>
              <a:rPr lang="en-US" sz="1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imunisasi</a:t>
            </a:r>
            <a:r>
              <a:rPr lang="en-US" sz="1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1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ditanggung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pembiayaan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BPJS </a:t>
            </a:r>
            <a:r>
              <a:rPr lang="en-US" sz="140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en-US" sz="1400" b="1" dirty="0" err="1">
                <a:solidFill>
                  <a:srgbClr val="FF000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penyediaan</a:t>
            </a:r>
            <a:r>
              <a:rPr lang="en-US" sz="1400" b="1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ditanggung</a:t>
            </a:r>
            <a:r>
              <a:rPr lang="en-US" sz="1400" b="1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dalam</a:t>
            </a:r>
            <a:r>
              <a:rPr lang="en-US" sz="1400" b="1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program </a:t>
            </a:r>
            <a:r>
              <a:rPr lang="en-US" sz="1400" b="1" dirty="0" err="1">
                <a:solidFill>
                  <a:srgbClr val="FF0000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pemerintah</a:t>
            </a:r>
            <a:endParaRPr lang="en-US" sz="1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705" name="Picture 4" descr="LOGO bpjsBawah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80288" y="6381750"/>
            <a:ext cx="1662112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2195513" y="0"/>
            <a:ext cx="6948487" cy="17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pic>
        <p:nvPicPr>
          <p:cNvPr id="29708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6" b="89542"/>
          <a:stretch>
            <a:fillRect/>
          </a:stretch>
        </p:blipFill>
        <p:spPr bwMode="auto">
          <a:xfrm>
            <a:off x="4763" y="25400"/>
            <a:ext cx="32639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598863" y="3089275"/>
            <a:ext cx="1439862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Promotif Preventif</a:t>
            </a:r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4140200" y="2565400"/>
            <a:ext cx="358775" cy="288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734794">
            <a:off x="3827463" y="3863975"/>
            <a:ext cx="358775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180303">
            <a:off x="4859338" y="3716338"/>
            <a:ext cx="35877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Up Arrow 18"/>
          <p:cNvSpPr/>
          <p:nvPr/>
        </p:nvSpPr>
        <p:spPr>
          <a:xfrm rot="18196468">
            <a:off x="3243263" y="2938463"/>
            <a:ext cx="358775" cy="288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Up Arrow 19"/>
          <p:cNvSpPr/>
          <p:nvPr/>
        </p:nvSpPr>
        <p:spPr>
          <a:xfrm rot="4148928">
            <a:off x="4951413" y="2928938"/>
            <a:ext cx="358775" cy="288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8039" y="1325729"/>
            <a:ext cx="1871662" cy="5508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id-ID" sz="1200" dirty="0">
                <a:solidFill>
                  <a:schemeClr val="tx1"/>
                </a:solidFill>
              </a:rPr>
              <a:t>LANGSUNG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id-ID" sz="1200" dirty="0">
                <a:solidFill>
                  <a:schemeClr val="tx1"/>
                </a:solidFill>
              </a:rPr>
              <a:t>TIDAK LANGSUNG</a:t>
            </a:r>
          </a:p>
        </p:txBody>
      </p:sp>
      <p:sp>
        <p:nvSpPr>
          <p:cNvPr id="4" name="Hexagon 3"/>
          <p:cNvSpPr/>
          <p:nvPr/>
        </p:nvSpPr>
        <p:spPr>
          <a:xfrm>
            <a:off x="4100047" y="172518"/>
            <a:ext cx="4776484" cy="918129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PELAYANAN </a:t>
            </a:r>
          </a:p>
          <a:p>
            <a:pPr algn="ctr"/>
            <a:r>
              <a:rPr lang="en-US" sz="2800" b="1" dirty="0" smtClean="0"/>
              <a:t>PROMOTIF PREVENTIF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649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990600" y="1905000"/>
            <a:ext cx="2209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P</a:t>
            </a:r>
            <a:r>
              <a:rPr lang="id-ID" sz="1600" dirty="0" smtClean="0">
                <a:solidFill>
                  <a:schemeClr val="tx1"/>
                </a:solidFill>
                <a:latin typeface="Berlin Sans FB" pitchFamily="34" charset="0"/>
              </a:rPr>
              <a:t>elayanan Kesehatan pada Faskes Lanjutan</a:t>
            </a:r>
            <a:endParaRPr lang="en-US" sz="16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48400" y="1885950"/>
            <a:ext cx="2209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R</a:t>
            </a:r>
            <a:r>
              <a:rPr lang="id-ID" sz="1600" dirty="0" smtClean="0">
                <a:solidFill>
                  <a:schemeClr val="tx1"/>
                </a:solidFill>
                <a:latin typeface="Berlin Sans FB" pitchFamily="34" charset="0"/>
              </a:rPr>
              <a:t>ehabilitasi pada Faskes Lanjutan</a:t>
            </a:r>
            <a:endParaRPr lang="en-US" sz="16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48000" y="1752600"/>
            <a:ext cx="3429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 smtClean="0">
                <a:solidFill>
                  <a:schemeClr val="tx1"/>
                </a:solidFill>
                <a:latin typeface="Berlin Sans FB" pitchFamily="34" charset="0"/>
              </a:rPr>
              <a:t>Kuratif - Rehabilitatif</a:t>
            </a:r>
            <a:endParaRPr lang="en-US" sz="20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86100" y="2372105"/>
            <a:ext cx="3429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>
                <a:solidFill>
                  <a:srgbClr val="C00000"/>
                </a:solidFill>
                <a:latin typeface="Berlin Sans FB Demi" pitchFamily="34" charset="0"/>
                <a:sym typeface="Symbol"/>
              </a:rPr>
              <a:t></a:t>
            </a:r>
            <a:r>
              <a:rPr lang="id-ID" sz="2000" b="1" dirty="0" smtClean="0">
                <a:solidFill>
                  <a:srgbClr val="C00000"/>
                </a:solidFill>
                <a:latin typeface="Berlin Sans FB Demi" pitchFamily="34" charset="0"/>
                <a:sym typeface="Symbol"/>
              </a:rPr>
              <a:t>  </a:t>
            </a:r>
            <a:r>
              <a:rPr lang="id-ID" sz="2000" b="1" dirty="0" smtClean="0">
                <a:solidFill>
                  <a:srgbClr val="C00000"/>
                </a:solidFill>
                <a:latin typeface="Berlin Sans FB Demi" pitchFamily="34" charset="0"/>
              </a:rPr>
              <a:t>Kualitas Hidup</a:t>
            </a:r>
            <a:endParaRPr lang="en-US" sz="20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124200" y="4419600"/>
            <a:ext cx="3352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latin typeface="Berlin Sans FB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Berlin Sans FB" pitchFamily="34" charset="0"/>
              </a:rPr>
              <a:t>PROMOTIF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Berlin Sans FB" pitchFamily="34" charset="0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Berlin Sans FB" pitchFamily="34" charset="0"/>
              </a:rPr>
              <a:t>PREVENTIF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562600" y="4210050"/>
            <a:ext cx="29718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 smtClean="0">
                <a:solidFill>
                  <a:schemeClr val="tx1"/>
                </a:solidFill>
                <a:latin typeface="Berlin Sans FB" pitchFamily="34" charset="0"/>
              </a:rPr>
              <a:t>PROLANIS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 smtClean="0">
                <a:solidFill>
                  <a:schemeClr val="tx1"/>
                </a:solidFill>
                <a:latin typeface="Berlin Sans FB" pitchFamily="34" charset="0"/>
              </a:rPr>
              <a:t>Skrining &amp; Deteksi dini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>
              <a:solidFill>
                <a:schemeClr val="tx1"/>
              </a:solidFill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Berlin Sans FB" pitchFamily="34" charset="0"/>
              </a:rPr>
              <a:t>Home </a:t>
            </a: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Visit</a:t>
            </a:r>
            <a:endParaRPr lang="id-ID" sz="16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600" dirty="0">
              <a:solidFill>
                <a:schemeClr val="tx1"/>
              </a:solidFill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 smtClean="0">
                <a:solidFill>
                  <a:schemeClr val="tx1"/>
                </a:solidFill>
                <a:latin typeface="Berlin Sans FB" pitchFamily="34" charset="0"/>
              </a:rPr>
              <a:t>Imunisasi</a:t>
            </a:r>
            <a:endParaRPr lang="en-US" sz="1600" dirty="0">
              <a:solidFill>
                <a:schemeClr val="tx1"/>
              </a:solidFill>
              <a:latin typeface="Berlin Sans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33450" y="4267200"/>
            <a:ext cx="295275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Berlin Sans FB" pitchFamily="34" charset="0"/>
              </a:rPr>
              <a:t>O</a:t>
            </a:r>
            <a:r>
              <a:rPr lang="id-ID" sz="1600" dirty="0" smtClean="0">
                <a:solidFill>
                  <a:schemeClr val="tx1"/>
                </a:solidFill>
                <a:latin typeface="Berlin Sans FB" pitchFamily="34" charset="0"/>
              </a:rPr>
              <a:t>lahraga sehat</a:t>
            </a:r>
            <a:endParaRPr lang="en-US" sz="800" dirty="0">
              <a:solidFill>
                <a:schemeClr val="tx1"/>
              </a:solidFill>
              <a:latin typeface="Berlin Sans FB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 smtClean="0">
                <a:solidFill>
                  <a:schemeClr val="tx1"/>
                </a:solidFill>
                <a:latin typeface="Berlin Sans FB" pitchFamily="34" charset="0"/>
              </a:rPr>
              <a:t>Aktifitas Klub</a:t>
            </a:r>
            <a:endParaRPr lang="en-US" sz="1600" dirty="0">
              <a:solidFill>
                <a:schemeClr val="tx1"/>
              </a:solidFill>
              <a:latin typeface="Berlin Sans FB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tx1"/>
              </a:solidFill>
              <a:latin typeface="Berlin Sans FB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 smtClean="0">
                <a:solidFill>
                  <a:schemeClr val="tx1"/>
                </a:solidFill>
                <a:latin typeface="Berlin Sans FB" pitchFamily="34" charset="0"/>
              </a:rPr>
              <a:t>Promosi kesehatan melalui media</a:t>
            </a:r>
            <a:endParaRPr lang="en-US" sz="1600" dirty="0">
              <a:solidFill>
                <a:schemeClr val="tx1"/>
              </a:solidFill>
              <a:latin typeface="Berlin Sans FB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tx1"/>
              </a:solidFill>
              <a:latin typeface="Berlin Sans FB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 smtClean="0">
                <a:solidFill>
                  <a:schemeClr val="tx1"/>
                </a:solidFill>
                <a:latin typeface="Berlin Sans FB" pitchFamily="34" charset="0"/>
              </a:rPr>
              <a:t>SMS Gateway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600" dirty="0">
              <a:solidFill>
                <a:schemeClr val="tx1"/>
              </a:solidFill>
              <a:latin typeface="Berlin Sans FB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 smtClean="0">
                <a:solidFill>
                  <a:schemeClr val="tx1"/>
                </a:solidFill>
                <a:latin typeface="Berlin Sans FB" pitchFamily="34" charset="0"/>
              </a:rPr>
              <a:t>Pelayanan KB</a:t>
            </a:r>
            <a:endParaRPr lang="en-US" sz="16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914400" y="1274625"/>
            <a:ext cx="76200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58838" y="2555675"/>
            <a:ext cx="7696200" cy="3743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525463"/>
            <a:ext cx="8229600" cy="6127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</a:t>
            </a:r>
            <a:r>
              <a:rPr lang="id-ID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kema Pelayanan Kesehatan BPJS</a:t>
            </a:r>
            <a:endParaRPr lang="id-ID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204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6" b="89542"/>
          <a:stretch>
            <a:fillRect/>
          </a:stretch>
        </p:blipFill>
        <p:spPr bwMode="auto">
          <a:xfrm>
            <a:off x="4763" y="25400"/>
            <a:ext cx="32639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4" descr="LOGO bpjsBawa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5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89541"/>
          <a:stretch>
            <a:fillRect/>
          </a:stretch>
        </p:blipFill>
        <p:spPr>
          <a:xfrm>
            <a:off x="4572" y="109534"/>
            <a:ext cx="3264484" cy="500066"/>
          </a:xfrm>
          <a:prstGeom prst="rect">
            <a:avLst/>
          </a:prstGeom>
        </p:spPr>
      </p:pic>
      <p:pic>
        <p:nvPicPr>
          <p:cNvPr id="5" name="Picture 4" descr="LOGO bpjsBawa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2514600"/>
            <a:ext cx="6591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  <a:ea typeface="Tahoma" pitchFamily="34" charset="0"/>
                <a:cs typeface="Tahoma" pitchFamily="34" charset="0"/>
              </a:rPr>
              <a:t>PROGRAM IMPLEMENTASI PROLANIS</a:t>
            </a:r>
          </a:p>
        </p:txBody>
      </p:sp>
    </p:spTree>
    <p:extLst>
      <p:ext uri="{BB962C8B-B14F-4D97-AF65-F5344CB8AC3E}">
        <p14:creationId xmlns:p14="http://schemas.microsoft.com/office/powerpoint/2010/main" val="40777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/>
          <p:cNvPicPr>
            <a:picLocks noChangeAspect="1"/>
          </p:cNvPicPr>
          <p:nvPr/>
        </p:nvPicPr>
        <p:blipFill>
          <a:blip r:embed="rId3" cstate="print"/>
          <a:srcRect r="51666" b="89542"/>
          <a:stretch>
            <a:fillRect/>
          </a:stretch>
        </p:blipFill>
        <p:spPr bwMode="auto">
          <a:xfrm>
            <a:off x="0" y="120650"/>
            <a:ext cx="3263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LOGO bpjsBawa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50825" y="1268413"/>
            <a:ext cx="4033838" cy="7921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SE Menkes</a:t>
            </a:r>
          </a:p>
          <a:p>
            <a:pPr algn="ctr">
              <a:defRPr/>
            </a:pPr>
            <a:r>
              <a:rPr lang="id-ID" b="1" dirty="0"/>
              <a:t>NOMOR HK/MENKES/32/I/2014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56100" y="1268413"/>
            <a:ext cx="4464050" cy="7921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SE Direktur Pelayanan BPJS Kesehatan</a:t>
            </a:r>
          </a:p>
          <a:p>
            <a:pPr algn="ctr">
              <a:defRPr/>
            </a:pPr>
            <a:r>
              <a:rPr lang="id-ID" b="1" dirty="0"/>
              <a:t>NOMOR 038 Tahun 2014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176463"/>
            <a:ext cx="4464050" cy="37830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176463"/>
            <a:ext cx="4033838" cy="3803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08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89541"/>
          <a:stretch>
            <a:fillRect/>
          </a:stretch>
        </p:blipFill>
        <p:spPr>
          <a:xfrm>
            <a:off x="4572" y="24868"/>
            <a:ext cx="3264484" cy="500066"/>
          </a:xfrm>
          <a:prstGeom prst="rect">
            <a:avLst/>
          </a:prstGeom>
        </p:spPr>
      </p:pic>
      <p:pic>
        <p:nvPicPr>
          <p:cNvPr id="5" name="Picture 4" descr="LOGO bpjsBawa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4817" y="652333"/>
            <a:ext cx="5482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800" dirty="0" smtClean="0">
                <a:latin typeface="Berlin Sans FB" panose="020E0602020502020306" pitchFamily="34" charset="0"/>
                <a:ea typeface="Tahoma" pitchFamily="34" charset="0"/>
                <a:cs typeface="Tahoma" pitchFamily="34" charset="0"/>
              </a:rPr>
              <a:t>PROLANIS BPJS Kesehatan</a:t>
            </a:r>
            <a:endParaRPr lang="en-US" sz="2800" dirty="0" smtClean="0">
              <a:latin typeface="Berlin Sans FB" panose="020E0602020502020306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990709"/>
              </p:ext>
            </p:extLst>
          </p:nvPr>
        </p:nvGraphicFramePr>
        <p:xfrm>
          <a:off x="611560" y="1397000"/>
          <a:ext cx="813690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571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285852" y="211103"/>
            <a:ext cx="7572428" cy="1360509"/>
          </a:xfrm>
        </p:spPr>
        <p:txBody>
          <a:bodyPr anchor="t">
            <a:normAutofit fontScale="90000"/>
          </a:bodyPr>
          <a:lstStyle/>
          <a:p>
            <a:pPr marL="520700" indent="-520700" algn="r"/>
            <a:r>
              <a:rPr lang="id-ID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PROLANIS </a:t>
            </a:r>
            <a:r>
              <a:rPr lang="id-I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/>
            </a:r>
            <a:br>
              <a:rPr lang="id-I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id-ID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/>
            </a:r>
            <a:br>
              <a:rPr lang="id-ID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5000660"/>
          </a:xfr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0363" lvl="1" indent="-360363" eaLnBrk="1" hangingPunct="1">
              <a:spcBef>
                <a:spcPts val="0"/>
              </a:spcBef>
              <a:buFont typeface="Arial" charset="0"/>
              <a:buBlip>
                <a:blip r:embed="rId2"/>
              </a:buBlip>
              <a:defRPr/>
            </a:pPr>
            <a:r>
              <a:rPr lang="id-ID" sz="2500" dirty="0" smtClean="0">
                <a:solidFill>
                  <a:srgbClr val="000000"/>
                </a:solidFill>
                <a:latin typeface="Berlin Sans FB" pitchFamily="34" charset="0"/>
              </a:rPr>
              <a:t>Tahun 2014 ada 10 penyakit sesuai SE Menkes No. 32 Tahun 2014</a:t>
            </a:r>
            <a:endParaRPr lang="id-ID" sz="2500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 marL="360363" lvl="1" indent="-360363" eaLnBrk="1" hangingPunct="1">
              <a:spcBef>
                <a:spcPts val="0"/>
              </a:spcBef>
              <a:buFont typeface="Arial" charset="0"/>
              <a:buBlip>
                <a:blip r:embed="rId2"/>
              </a:buBlip>
              <a:defRPr/>
            </a:pPr>
            <a:r>
              <a:rPr lang="id-ID" sz="2500" dirty="0" smtClean="0">
                <a:solidFill>
                  <a:srgbClr val="000000"/>
                </a:solidFill>
                <a:latin typeface="Berlin Sans FB" pitchFamily="34" charset="0"/>
              </a:rPr>
              <a:t>Kasus yang Diagnosisnya sudah ditegakkan oleh Dokter Spesialis </a:t>
            </a:r>
          </a:p>
          <a:p>
            <a:pPr marL="360363" lvl="1" indent="-360363" eaLnBrk="1" hangingPunct="1">
              <a:spcBef>
                <a:spcPts val="0"/>
              </a:spcBef>
              <a:buFont typeface="Arial" charset="0"/>
              <a:buBlip>
                <a:blip r:embed="rId2"/>
              </a:buBlip>
              <a:defRPr/>
            </a:pPr>
            <a:r>
              <a:rPr lang="id-ID" sz="2500" dirty="0" smtClean="0">
                <a:solidFill>
                  <a:srgbClr val="000000"/>
                </a:solidFill>
                <a:latin typeface="Berlin Sans FB" pitchFamily="34" charset="0"/>
              </a:rPr>
              <a:t>Kondisi pasien stabil/terkontrol</a:t>
            </a:r>
          </a:p>
          <a:p>
            <a:pPr marL="360363" lvl="1" indent="-360363" eaLnBrk="1" hangingPunct="1">
              <a:spcBef>
                <a:spcPts val="0"/>
              </a:spcBef>
              <a:buFont typeface="Arial" charset="0"/>
              <a:buBlip>
                <a:blip r:embed="rId2"/>
              </a:buBlip>
              <a:defRPr/>
            </a:pPr>
            <a:r>
              <a:rPr lang="id-ID" sz="2500" dirty="0" smtClean="0">
                <a:latin typeface="Berlin Sans FB" panose="020E0602020502020306" pitchFamily="34" charset="0"/>
              </a:rPr>
              <a:t>Ketentuan rujuk balik: </a:t>
            </a:r>
          </a:p>
          <a:p>
            <a:pPr marL="720725" lvl="2" indent="-360363">
              <a:buFont typeface="+mj-lt"/>
              <a:buAutoNum type="arabicParenR"/>
            </a:pPr>
            <a:r>
              <a:rPr lang="id-ID" sz="2500" dirty="0" smtClean="0">
                <a:latin typeface="Berlin Sans FB" panose="020E0602020502020306" pitchFamily="34" charset="0"/>
              </a:rPr>
              <a:t>Dokter faskes primer meneruskan pelayanan obat rujukan balik </a:t>
            </a:r>
            <a:r>
              <a:rPr lang="id-ID" sz="2500" dirty="0" smtClean="0">
                <a:latin typeface="Berlin Sans FB" panose="020E0602020502020306" pitchFamily="34" charset="0"/>
              </a:rPr>
              <a:t>dari </a:t>
            </a:r>
            <a:r>
              <a:rPr lang="id-ID" sz="2500" dirty="0" smtClean="0">
                <a:latin typeface="Berlin Sans FB" panose="020E0602020502020306" pitchFamily="34" charset="0"/>
              </a:rPr>
              <a:t>dokter faskes rujukan</a:t>
            </a:r>
          </a:p>
          <a:p>
            <a:pPr marL="720725" lvl="2" indent="-360363">
              <a:buFont typeface="+mj-lt"/>
              <a:buAutoNum type="arabicParenR"/>
            </a:pPr>
            <a:r>
              <a:rPr lang="id-ID" sz="2500" dirty="0" smtClean="0">
                <a:latin typeface="Berlin Sans FB" panose="020E0602020502020306" pitchFamily="34" charset="0"/>
              </a:rPr>
              <a:t>Bila kondisi pasien stabil, dilayani 3 kali di Faskes Primer kemudian kunjungan ke-4 dirujuk ke RS. Bila kondisi tidak stabil, sewaktu-waktu dapat dirujuk ke RS</a:t>
            </a:r>
          </a:p>
          <a:p>
            <a:pPr marL="720725" lvl="2" indent="-360363">
              <a:buFont typeface="+mj-lt"/>
              <a:buAutoNum type="arabicParenR"/>
            </a:pPr>
            <a:r>
              <a:rPr lang="id-ID" sz="2500" dirty="0" smtClean="0">
                <a:latin typeface="Berlin Sans FB" panose="020E0602020502020306" pitchFamily="34" charset="0"/>
              </a:rPr>
              <a:t>Tiap kali kunjungan diberi pengobatan untuk 1 bulan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28662" y="857232"/>
            <a:ext cx="792961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latin typeface="Berlin Sans FB" pitchFamily="34" charset="0"/>
              </a:rPr>
              <a:t>Program Pengelolaan Penyakit Kronis</a:t>
            </a:r>
            <a:endParaRPr lang="id-ID" sz="3600" dirty="0">
              <a:latin typeface="Berlin Sans FB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89541"/>
          <a:stretch>
            <a:fillRect/>
          </a:stretch>
        </p:blipFill>
        <p:spPr>
          <a:xfrm>
            <a:off x="0" y="214290"/>
            <a:ext cx="3264484" cy="500066"/>
          </a:xfrm>
          <a:prstGeom prst="rect">
            <a:avLst/>
          </a:prstGeom>
        </p:spPr>
      </p:pic>
      <p:pic>
        <p:nvPicPr>
          <p:cNvPr id="6" name="Picture 5" descr="LOGO bpjsBawa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000100" y="571481"/>
            <a:ext cx="7858180" cy="714380"/>
          </a:xfrm>
        </p:spPr>
        <p:txBody>
          <a:bodyPr anchor="t">
            <a:normAutofit fontScale="90000"/>
          </a:bodyPr>
          <a:lstStyle/>
          <a:p>
            <a:pPr marL="742950" indent="-742950" algn="r"/>
            <a:r>
              <a:rPr lang="id-ID" sz="4000" dirty="0" smtClean="0">
                <a:solidFill>
                  <a:srgbClr val="000000"/>
                </a:solidFill>
                <a:latin typeface="Berlin Sans FB" pitchFamily="34" charset="0"/>
              </a:rPr>
              <a:t>Pelayanan Obat rujuk balik </a:t>
            </a:r>
            <a:r>
              <a:rPr lang="id-ID" sz="4000" dirty="0" smtClean="0">
                <a:solidFill>
                  <a:srgbClr val="FF0000"/>
                </a:solidFill>
                <a:latin typeface="Berlin Sans FB" pitchFamily="34" charset="0"/>
              </a:rPr>
              <a:t/>
            </a:r>
            <a:br>
              <a:rPr lang="id-ID" sz="4000" dirty="0" smtClean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id-ID" sz="4000" dirty="0" smtClean="0">
                <a:solidFill>
                  <a:srgbClr val="000000"/>
                </a:solidFill>
                <a:latin typeface="Berlin Sans FB" pitchFamily="34" charset="0"/>
              </a:rPr>
              <a:t/>
            </a:r>
            <a:br>
              <a:rPr lang="id-ID" sz="4000" dirty="0" smtClean="0">
                <a:solidFill>
                  <a:srgbClr val="000000"/>
                </a:solidFill>
                <a:latin typeface="Berlin Sans FB" pitchFamily="34" charset="0"/>
              </a:rPr>
            </a:b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421688" cy="43577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20700" lvl="1" indent="-457200" eaLnBrk="1" hangingPunct="1">
              <a:buFont typeface="Arial" charset="0"/>
              <a:buBlip>
                <a:blip r:embed="rId2"/>
              </a:buBlip>
              <a:defRPr/>
            </a:pPr>
            <a:r>
              <a:rPr lang="id-ID" dirty="0" smtClean="0">
                <a:solidFill>
                  <a:srgbClr val="000000"/>
                </a:solidFill>
                <a:latin typeface="Berlin Sans FB" pitchFamily="34" charset="0"/>
              </a:rPr>
              <a:t>Dilayani dan ditagihkan oleh Apotek atau Depo Farmasi Fasilitas Kesehatan tingkat pertama yang </a:t>
            </a:r>
            <a:r>
              <a:rPr lang="id-ID" dirty="0" smtClean="0">
                <a:solidFill>
                  <a:srgbClr val="FF0000"/>
                </a:solidFill>
                <a:latin typeface="Berlin Sans FB" pitchFamily="34" charset="0"/>
              </a:rPr>
              <a:t>bekerja sama </a:t>
            </a:r>
            <a:r>
              <a:rPr lang="id-ID" dirty="0" smtClean="0">
                <a:solidFill>
                  <a:srgbClr val="000000"/>
                </a:solidFill>
                <a:latin typeface="Berlin Sans FB" pitchFamily="34" charset="0"/>
              </a:rPr>
              <a:t>dengan BPJS Kesehatan</a:t>
            </a:r>
          </a:p>
          <a:p>
            <a:pPr marL="520700" lvl="1" indent="-457200" eaLnBrk="1" hangingPunct="1">
              <a:buFont typeface="Arial" charset="0"/>
              <a:buBlip>
                <a:blip r:embed="rId2"/>
              </a:buBlip>
              <a:defRPr/>
            </a:pPr>
            <a:r>
              <a:rPr lang="id-ID" dirty="0" smtClean="0">
                <a:solidFill>
                  <a:srgbClr val="FF0000"/>
                </a:solidFill>
                <a:latin typeface="Berlin Sans FB" pitchFamily="34" charset="0"/>
              </a:rPr>
              <a:t>Daftar </a:t>
            </a:r>
            <a:r>
              <a:rPr lang="id-ID" dirty="0" smtClean="0">
                <a:solidFill>
                  <a:srgbClr val="000000"/>
                </a:solidFill>
                <a:latin typeface="Berlin Sans FB" pitchFamily="34" charset="0"/>
              </a:rPr>
              <a:t>Obat Program Rujuk Balik ditetapkan oleh BPJS Kesehatan </a:t>
            </a:r>
            <a:endParaRPr lang="id-ID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 marL="520700" lvl="1" indent="-457200">
              <a:buBlip>
                <a:blip r:embed="rId2"/>
              </a:buBlip>
              <a:defRPr/>
            </a:pPr>
            <a:r>
              <a:rPr lang="id-ID" dirty="0" smtClean="0">
                <a:solidFill>
                  <a:srgbClr val="000000"/>
                </a:solidFill>
                <a:latin typeface="Berlin Sans FB" pitchFamily="34" charset="0"/>
                <a:sym typeface="Wingdings" pitchFamily="2" charset="2"/>
              </a:rPr>
              <a:t>Klaim secara kolektif dari Apotek</a:t>
            </a:r>
            <a:r>
              <a:rPr lang="id-ID" dirty="0" smtClean="0">
                <a:solidFill>
                  <a:srgbClr val="000000"/>
                </a:solidFill>
                <a:latin typeface="Berlin Sans FB" pitchFamily="34" charset="0"/>
              </a:rPr>
              <a:t> atau Depo Farmasi</a:t>
            </a:r>
          </a:p>
          <a:p>
            <a:pPr marL="520700" lvl="1" indent="-457200" eaLnBrk="1" hangingPunct="1">
              <a:buFont typeface="Arial" charset="0"/>
              <a:buBlip>
                <a:blip r:embed="rId2"/>
              </a:buBlip>
              <a:defRPr/>
            </a:pPr>
            <a:r>
              <a:rPr lang="id-ID" dirty="0" smtClean="0">
                <a:solidFill>
                  <a:srgbClr val="000000"/>
                </a:solidFill>
                <a:latin typeface="Berlin Sans FB" pitchFamily="34" charset="0"/>
              </a:rPr>
              <a:t>Tagihan </a:t>
            </a:r>
            <a:r>
              <a:rPr lang="id-ID" i="1" dirty="0" smtClean="0">
                <a:solidFill>
                  <a:srgbClr val="FF0000"/>
                </a:solidFill>
                <a:latin typeface="Berlin Sans FB" pitchFamily="34" charset="0"/>
              </a:rPr>
              <a:t>Fee For Service  </a:t>
            </a:r>
            <a:r>
              <a:rPr lang="id-ID" dirty="0" smtClean="0">
                <a:solidFill>
                  <a:srgbClr val="000000"/>
                </a:solidFill>
                <a:latin typeface="Berlin Sans FB" pitchFamily="34" charset="0"/>
              </a:rPr>
              <a:t>dengan Faktor pelayanan dan </a:t>
            </a:r>
            <a:r>
              <a:rPr lang="id-ID" i="1" dirty="0" smtClean="0">
                <a:solidFill>
                  <a:srgbClr val="000000"/>
                </a:solidFill>
                <a:latin typeface="Berlin Sans FB" pitchFamily="34" charset="0"/>
              </a:rPr>
              <a:t>embalage</a:t>
            </a:r>
            <a:r>
              <a:rPr lang="id-ID" dirty="0" smtClean="0">
                <a:solidFill>
                  <a:srgbClr val="000000"/>
                </a:solidFill>
                <a:latin typeface="Berlin Sans FB" pitchFamily="34" charset="0"/>
              </a:rPr>
              <a:t> sesuai SE Menkes No.31 Tahun 2014</a:t>
            </a:r>
          </a:p>
          <a:p>
            <a:pPr marL="1371600" lvl="2" indent="-514350" eaLnBrk="1" hangingPunct="1">
              <a:buFont typeface="Arial" charset="0"/>
              <a:buNone/>
              <a:defRPr/>
            </a:pPr>
            <a:endParaRPr lang="id-ID" sz="2800" dirty="0" smtClean="0">
              <a:solidFill>
                <a:srgbClr val="000000"/>
              </a:solidFill>
              <a:latin typeface="Berlin Sans FB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89541"/>
          <a:stretch>
            <a:fillRect/>
          </a:stretch>
        </p:blipFill>
        <p:spPr>
          <a:xfrm>
            <a:off x="0" y="214290"/>
            <a:ext cx="3264484" cy="500066"/>
          </a:xfrm>
          <a:prstGeom prst="rect">
            <a:avLst/>
          </a:prstGeom>
        </p:spPr>
      </p:pic>
      <p:pic>
        <p:nvPicPr>
          <p:cNvPr id="5" name="Picture 4" descr="LOGO bpjsBawa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3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89541"/>
          <a:stretch>
            <a:fillRect/>
          </a:stretch>
        </p:blipFill>
        <p:spPr>
          <a:xfrm>
            <a:off x="4572" y="109534"/>
            <a:ext cx="3264484" cy="500066"/>
          </a:xfrm>
          <a:prstGeom prst="rect">
            <a:avLst/>
          </a:prstGeom>
        </p:spPr>
      </p:pic>
      <p:pic>
        <p:nvPicPr>
          <p:cNvPr id="5" name="Picture 4" descr="LOGO bpjsBawa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2514600"/>
            <a:ext cx="6591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  <a:ea typeface="Tahoma" pitchFamily="34" charset="0"/>
                <a:cs typeface="Tahoma" pitchFamily="34" charset="0"/>
              </a:rPr>
              <a:t>KETERSEDIAAN OBAT </a:t>
            </a: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  <a:ea typeface="Tahoma" pitchFamily="34" charset="0"/>
                <a:cs typeface="Tahoma" pitchFamily="34" charset="0"/>
              </a:rPr>
              <a:t>DAN </a:t>
            </a:r>
          </a:p>
          <a:p>
            <a:pPr algn="r"/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  <a:ea typeface="Tahoma" pitchFamily="34" charset="0"/>
                <a:cs typeface="Tahoma" pitchFamily="34" charset="0"/>
              </a:rPr>
              <a:t>PENGADAAN OBAT PROLANIS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0"/>
            <a:ext cx="8229600" cy="5040560"/>
          </a:xfrm>
        </p:spPr>
        <p:txBody>
          <a:bodyPr/>
          <a:lstStyle/>
          <a:p>
            <a:r>
              <a:rPr lang="id-ID" sz="24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Sesuai SE Menkes Nomor KF/Menkes/146/III/2014 tanggal 14 Maret 2014 :</a:t>
            </a:r>
          </a:p>
          <a:p>
            <a:pPr lvl="1">
              <a:buFont typeface="Wingdings" pitchFamily="2" charset="2"/>
              <a:buChar char="ü"/>
            </a:pPr>
            <a:r>
              <a:rPr lang="id-ID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Sebelum ditetapkan </a:t>
            </a:r>
            <a:r>
              <a:rPr lang="id-ID" sz="2000" i="1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E-Catalogue</a:t>
            </a:r>
            <a:r>
              <a:rPr lang="id-ID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obat </a:t>
            </a:r>
            <a:r>
              <a:rPr lang="id-ID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tahun 2014 </a:t>
            </a:r>
            <a:r>
              <a:rPr lang="id-ID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→ </a:t>
            </a:r>
            <a:r>
              <a:rPr lang="id-ID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dapat menggunakan </a:t>
            </a:r>
            <a:r>
              <a:rPr lang="id-ID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harga yg tercantum Dalam Daftar Plafon dan Harga </a:t>
            </a:r>
            <a:r>
              <a:rPr lang="id-ID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Obat (</a:t>
            </a:r>
            <a:r>
              <a:rPr lang="id-ID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DPHO) Edisi XXXII Tahun 2013 yang telah diaddendum tahun 2014</a:t>
            </a:r>
          </a:p>
          <a:p>
            <a:pPr lvl="1">
              <a:buFont typeface="Wingdings" pitchFamily="2" charset="2"/>
              <a:buChar char="ü"/>
            </a:pPr>
            <a:r>
              <a:rPr lang="id-ID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Harga yang tercantum dalam DPHO, sebagaimana yang dimaksud masih tetap berlaku sampai dengan 6 (enam) bulan setelah </a:t>
            </a:r>
            <a:r>
              <a:rPr lang="id-ID" sz="2000" i="1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E-Catalogue</a:t>
            </a:r>
            <a:r>
              <a:rPr lang="id-ID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obat tahun 2014 </a:t>
            </a:r>
            <a:r>
              <a:rPr lang="id-ID" sz="20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ditetapkan</a:t>
            </a:r>
          </a:p>
          <a:p>
            <a:pPr marL="457200" lvl="1" indent="0">
              <a:buNone/>
            </a:pPr>
            <a:endParaRPr lang="id-ID" sz="20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Picture 5" descr="LOGO bpjs At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2585092" cy="369000"/>
          </a:xfrm>
          <a:prstGeom prst="rect">
            <a:avLst/>
          </a:prstGeom>
        </p:spPr>
      </p:pic>
      <p:pic>
        <p:nvPicPr>
          <p:cNvPr id="7" name="Picture 6" descr="LOGO bpjsBawa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699792" y="583290"/>
            <a:ext cx="62579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35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KETERSEDIAAN OBAT</a:t>
            </a:r>
            <a:endParaRPr lang="fr-FR" sz="35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0"/>
            <a:ext cx="8229600" cy="5040560"/>
          </a:xfrm>
        </p:spPr>
        <p:txBody>
          <a:bodyPr/>
          <a:lstStyle/>
          <a:p>
            <a:r>
              <a:rPr lang="id-ID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Sesuai </a:t>
            </a:r>
            <a:r>
              <a:rPr lang="id-ID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Surat Direktur Pelayanan BPJS Kesehatan No. 3889/III.2/0514  </a:t>
            </a:r>
            <a:r>
              <a:rPr lang="id-ID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tanggal </a:t>
            </a:r>
            <a:r>
              <a:rPr lang="id-ID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12 Mei </a:t>
            </a:r>
            <a:r>
              <a:rPr lang="id-ID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2014 :</a:t>
            </a:r>
          </a:p>
          <a:p>
            <a:pPr marL="457200" lvl="1" indent="0">
              <a:buNone/>
            </a:pPr>
            <a:r>
              <a:rPr lang="id-ID" sz="1600" dirty="0" smtClean="0">
                <a:latin typeface="Berlin Sans FB" panose="020E0602020502020306" pitchFamily="34" charset="0"/>
              </a:rPr>
              <a:t>Hasil Pertemuan dengan Direktorat Jenderal Bina Kefarmasian dan Alat Kesehatan Kementrian Kesehatan RI dan Lembaga Kebijakan Pengadaan Barang dan Jasa Pemerintah (LKPP)</a:t>
            </a:r>
            <a:endParaRPr lang="id-ID" sz="1600" dirty="0" smtClean="0">
              <a:latin typeface="Berlin Sans FB" panose="020E0602020502020306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Pengadaan obat peserta JKN mengacu pada Formularium Nasional</a:t>
            </a:r>
          </a:p>
          <a:p>
            <a:pPr lvl="1"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Pengadaan obat dilakukan dilakukan oleh depo farmasi/Apotek/IFRS yang bekerjasama dengan BPJS Kesehatan mengacu pada harga </a:t>
            </a:r>
            <a:r>
              <a:rPr lang="id-ID" sz="1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E-Catalogue Obat Tahun 2014</a:t>
            </a:r>
          </a:p>
          <a:p>
            <a:pPr lvl="1"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Harga Obat di dalam </a:t>
            </a:r>
            <a:r>
              <a:rPr lang="id-ID" sz="1800" dirty="0">
                <a:solidFill>
                  <a:srgbClr val="FF0000"/>
                </a:solidFill>
                <a:latin typeface="Berlin Sans FB" panose="020E0602020502020306" pitchFamily="34" charset="0"/>
              </a:rPr>
              <a:t>E-Catalogue Obat Tahun </a:t>
            </a:r>
            <a:r>
              <a:rPr lang="id-ID" sz="1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2014 </a:t>
            </a:r>
            <a:r>
              <a:rPr lang="id-ID" sz="18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adalah harga obat per propinsi</a:t>
            </a:r>
          </a:p>
          <a:p>
            <a:pPr lvl="1"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Pengadaan Obat mengacu pada E-Catalogue Obat tahun 2014 dilakukan dengan cara :</a:t>
            </a:r>
            <a:endParaRPr lang="id-ID" sz="1800" dirty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lvl="1">
              <a:buFont typeface="Wingdings" pitchFamily="2" charset="2"/>
              <a:buChar char="ü"/>
            </a:pPr>
            <a:endParaRPr lang="id-ID" sz="18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marL="457200" lvl="1" indent="0">
              <a:buNone/>
            </a:pPr>
            <a:endParaRPr lang="id-ID" sz="18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Picture 5" descr="LOGO bpjs At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2585092" cy="369000"/>
          </a:xfrm>
          <a:prstGeom prst="rect">
            <a:avLst/>
          </a:prstGeom>
        </p:spPr>
      </p:pic>
      <p:pic>
        <p:nvPicPr>
          <p:cNvPr id="7" name="Picture 6" descr="LOGO bpjsBawa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699792" y="583290"/>
            <a:ext cx="62579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35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Pengadaan Obat</a:t>
            </a:r>
            <a:endParaRPr lang="fr-FR" sz="35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89541"/>
          <a:stretch>
            <a:fillRect/>
          </a:stretch>
        </p:blipFill>
        <p:spPr>
          <a:xfrm>
            <a:off x="4572" y="109534"/>
            <a:ext cx="3264484" cy="500066"/>
          </a:xfrm>
          <a:prstGeom prst="rect">
            <a:avLst/>
          </a:prstGeom>
        </p:spPr>
      </p:pic>
      <p:pic>
        <p:nvPicPr>
          <p:cNvPr id="5" name="Picture 4" descr="LOGO bpjsBawa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066" y="2514600"/>
            <a:ext cx="8501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4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  <a:ea typeface="Tahoma" pitchFamily="34" charset="0"/>
                <a:cs typeface="Tahoma" pitchFamily="34" charset="0"/>
              </a:rPr>
              <a:t>DASAR HUKUM</a:t>
            </a:r>
            <a:endParaRPr lang="en-US" sz="44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54790"/>
            <a:ext cx="8229600" cy="5040560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Pengadaan Obat mengacu pada E-Catalogue Obat tahun 2014 dilakukan dengan cara :</a:t>
            </a:r>
          </a:p>
          <a:p>
            <a:pPr marL="457200" lvl="1" indent="0">
              <a:buNone/>
            </a:pPr>
            <a:endParaRPr lang="id-ID" sz="18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lvl="2"/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Pengadaan Obat secara Online melalui E-purchasing</a:t>
            </a:r>
          </a:p>
          <a:p>
            <a:pPr marL="914400" lvl="2" indent="0">
              <a:buNone/>
            </a:pP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    Dilakukan oleh Depo Farmasi/Apotek atau Instalasi Farmasi Rumah Sakit</a:t>
            </a:r>
          </a:p>
          <a:p>
            <a:pPr marL="914400" lvl="2" indent="0">
              <a:buNone/>
            </a:pP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   (terutama Pemerintah) yang </a:t>
            </a:r>
            <a:r>
              <a:rPr lang="id-ID" sz="1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telah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memiliki account pada website LPSE</a:t>
            </a:r>
          </a:p>
          <a:p>
            <a:pPr marL="914400" lvl="2" indent="0">
              <a:buNone/>
            </a:pP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   (Layanan Pengadaan Obat Secara Elektronik) LKPP</a:t>
            </a:r>
          </a:p>
          <a:p>
            <a:pPr marL="914400" lvl="2" indent="0">
              <a:buNone/>
            </a:pPr>
            <a:endParaRPr lang="id-ID" sz="16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lvl="2"/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Pembelian secara manual</a:t>
            </a:r>
          </a:p>
          <a:p>
            <a:pPr marL="914400" lvl="2" indent="0" algn="just">
              <a:buNone/>
            </a:pP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   - </a:t>
            </a: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Dilakukan oleh Depo Farmasi/Apotek atau Instalasi Farmasi Rumah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Sakit</a:t>
            </a:r>
          </a:p>
          <a:p>
            <a:pPr marL="914400" lvl="2" indent="0" algn="just">
              <a:buNone/>
            </a:pP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      yang </a:t>
            </a:r>
            <a:r>
              <a:rPr lang="id-ID" sz="16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belum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memiliki account pada website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LPSE (Layanan </a:t>
            </a: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Pengadaan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Obat</a:t>
            </a:r>
          </a:p>
          <a:p>
            <a:pPr marL="914400" lvl="2" indent="0" algn="just">
              <a:buNone/>
            </a:pP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      Secara </a:t>
            </a: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Elektronik)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LKPP</a:t>
            </a:r>
          </a:p>
          <a:p>
            <a:pPr marL="914400" lvl="2" indent="0" algn="just">
              <a:buNone/>
            </a:pP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  -   Depo Farmasi/Apotek/IFRS membuat surat pemesanan obat kepada</a:t>
            </a:r>
          </a:p>
          <a:p>
            <a:pPr marL="914400" lvl="2" indent="0" algn="just">
              <a:buNone/>
            </a:pP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      Pabrik/Distributor obat sesuai dengan Penyedia (Pabrik obat) dan distributor</a:t>
            </a:r>
          </a:p>
          <a:p>
            <a:pPr marL="914400" lvl="2" indent="0" algn="just">
              <a:buNone/>
            </a:pP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      obat yang tercantum dalam E-Catalogue obat tahun 2014 untuk propinsi</a:t>
            </a:r>
          </a:p>
          <a:p>
            <a:pPr marL="914400" lvl="2" indent="0" algn="just">
              <a:buNone/>
            </a:pP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      setempat </a:t>
            </a:r>
          </a:p>
          <a:p>
            <a:pPr marL="914400" lvl="2" indent="0" algn="just">
              <a:buNone/>
            </a:pP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   -  Petugas BPJS Kesehatan tidak perlu melakukan Legalisasi surat pemesanan</a:t>
            </a:r>
          </a:p>
          <a:p>
            <a:pPr marL="914400" lvl="2" indent="0" algn="just">
              <a:buNone/>
            </a:pP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        obat yang mengacu pada pada harga E-Catalogue Obat Tahun 2014</a:t>
            </a:r>
          </a:p>
          <a:p>
            <a:pPr lvl="3" algn="just"/>
            <a:endParaRPr lang="id-ID" sz="1600" dirty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endParaRPr lang="id-ID" sz="16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marL="457200" lvl="1" indent="0">
              <a:buNone/>
            </a:pPr>
            <a:endParaRPr lang="id-ID" sz="18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Picture 5" descr="LOGO bpjs At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2585092" cy="369000"/>
          </a:xfrm>
          <a:prstGeom prst="rect">
            <a:avLst/>
          </a:prstGeom>
        </p:spPr>
      </p:pic>
      <p:pic>
        <p:nvPicPr>
          <p:cNvPr id="7" name="Picture 6" descr="LOGO bpjsBawa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699792" y="583290"/>
            <a:ext cx="62579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35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Pengadaan Obat</a:t>
            </a:r>
            <a:endParaRPr lang="fr-FR" sz="35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74576"/>
            <a:ext cx="8229600" cy="5040560"/>
          </a:xfrm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Pengadaan obat FORNAS  yang harganya belum tercantum dalam             E – Catalogue Obat Tahun 2014 </a:t>
            </a:r>
          </a:p>
          <a:p>
            <a:pPr marL="457200" lvl="1" indent="0">
              <a:buNone/>
            </a:pPr>
            <a:endParaRPr lang="id-ID" sz="18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id-ID" sz="16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Apotek/IFRS milik Pemerintah</a:t>
            </a:r>
          </a:p>
          <a:p>
            <a:pPr marL="914400" lvl="2" indent="0">
              <a:buNone/>
            </a:pPr>
            <a:r>
              <a:rPr lang="id-ID" sz="1600" dirty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   Dilakukan dengan mengacu pada Peraturan Presiden Nomor 70 Tahun 2012</a:t>
            </a:r>
          </a:p>
          <a:p>
            <a:pPr marL="914400" lvl="2" indent="0">
              <a:buNone/>
            </a:pPr>
            <a:r>
              <a:rPr lang="id-ID" sz="1600" dirty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   tentang Penjelasan atas Perubahan  Peraturan Presiden Nomor 54 Tahun 2010</a:t>
            </a:r>
          </a:p>
          <a:p>
            <a:pPr marL="914400" lvl="2" indent="0">
              <a:buNone/>
            </a:pPr>
            <a:r>
              <a:rPr lang="id-ID" sz="1600" dirty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    tentang Pengadaan barang/Jasa Pemerintah</a:t>
            </a:r>
          </a:p>
          <a:p>
            <a:pPr marL="914400" lvl="2" indent="0">
              <a:buNone/>
            </a:pPr>
            <a:endParaRPr lang="id-ID" sz="12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id-ID" sz="1600" dirty="0">
                <a:solidFill>
                  <a:srgbClr val="002060"/>
                </a:solidFill>
                <a:latin typeface="Berlin Sans FB" panose="020E0602020502020306" pitchFamily="34" charset="0"/>
              </a:rPr>
              <a:t>Apotek/IFRS milik </a:t>
            </a:r>
            <a:r>
              <a:rPr lang="id-ID" sz="16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Swasta</a:t>
            </a:r>
            <a:endParaRPr lang="id-ID" sz="16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914400" lvl="2" indent="0">
              <a:buNone/>
            </a:pPr>
            <a:r>
              <a:rPr lang="id-ID" sz="1600" dirty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   Dilakukan melalui mekanisme lain sesuai dengan ketentuan Apotek atau IFRS</a:t>
            </a:r>
          </a:p>
          <a:p>
            <a:pPr marL="914400" lvl="2" indent="0">
              <a:buNone/>
            </a:pPr>
            <a:r>
              <a:rPr lang="id-ID" sz="1600" dirty="0">
                <a:solidFill>
                  <a:schemeClr val="tx2"/>
                </a:solidFill>
                <a:latin typeface="Berlin Sans FB" panose="020E0602020502020306" pitchFamily="34" charset="0"/>
              </a:rPr>
              <a:t> </a:t>
            </a:r>
            <a:r>
              <a:rPr lang="id-ID" sz="16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    Swasta tersebut.</a:t>
            </a:r>
            <a:endParaRPr lang="id-ID" sz="16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lvl="2">
              <a:buFont typeface="Wingdings" pitchFamily="2" charset="2"/>
              <a:buChar char="ü"/>
            </a:pPr>
            <a:endParaRPr lang="id-ID" sz="16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marL="457200" lvl="1" indent="0">
              <a:buNone/>
            </a:pPr>
            <a:endParaRPr lang="id-ID" sz="16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marL="457200" lvl="1" indent="0">
              <a:buNone/>
            </a:pPr>
            <a:endParaRPr lang="id-ID" sz="18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Picture 5" descr="LOGO bpjs At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2585092" cy="369000"/>
          </a:xfrm>
          <a:prstGeom prst="rect">
            <a:avLst/>
          </a:prstGeom>
        </p:spPr>
      </p:pic>
      <p:pic>
        <p:nvPicPr>
          <p:cNvPr id="7" name="Picture 6" descr="LOGO bpjsBawa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576370" y="764704"/>
            <a:ext cx="62579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3500" dirty="0" smtClean="0">
                <a:solidFill>
                  <a:schemeClr val="tx2"/>
                </a:solidFill>
                <a:latin typeface="Berlin Sans FB" panose="020E0602020502020306" pitchFamily="34" charset="0"/>
              </a:rPr>
              <a:t>Pengadaan Obat</a:t>
            </a:r>
            <a:endParaRPr lang="fr-FR" sz="3500" dirty="0" smtClean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8136904" cy="792089"/>
          </a:xfrm>
        </p:spPr>
        <p:txBody>
          <a:bodyPr>
            <a:noAutofit/>
          </a:bodyPr>
          <a:lstStyle/>
          <a:p>
            <a:r>
              <a:rPr lang="id-ID" sz="28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Melaporkan permasalahan obat ke</a:t>
            </a:r>
            <a:br>
              <a:rPr lang="id-ID" sz="28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</a:br>
            <a:r>
              <a:rPr lang="id-ID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Direktorat Jenderal Bina Kefarmasian dan Alat Kesehatan Kementrian Kesehatan RI</a:t>
            </a:r>
            <a:br>
              <a:rPr lang="id-ID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</a:br>
            <a:r>
              <a:rPr lang="id-ID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/>
            </a:r>
            <a:br>
              <a:rPr lang="id-ID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</a:br>
            <a:r>
              <a:rPr lang="id-ID" sz="20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melalui email</a:t>
            </a:r>
            <a:r>
              <a:rPr lang="id-ID" sz="28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 </a:t>
            </a:r>
            <a:r>
              <a:rPr lang="id-ID" sz="32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/>
            </a:r>
            <a:br>
              <a:rPr lang="id-ID" sz="32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</a:br>
            <a:endParaRPr lang="id-ID" sz="3200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930" y="6389387"/>
            <a:ext cx="8775410" cy="332006"/>
            <a:chOff x="219930" y="6389387"/>
            <a:chExt cx="8775410" cy="3320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930" y="6389387"/>
              <a:ext cx="4211960" cy="33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1299" y="6390127"/>
              <a:ext cx="4584041" cy="33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1"/>
          <p:cNvSpPr txBox="1">
            <a:spLocks/>
          </p:cNvSpPr>
          <p:nvPr/>
        </p:nvSpPr>
        <p:spPr>
          <a:xfrm>
            <a:off x="804131" y="2185328"/>
            <a:ext cx="7776864" cy="111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rgbClr val="0070C0"/>
                </a:solidFill>
                <a:latin typeface="Berlin Sans FB" panose="020E0602020502020306" pitchFamily="34" charset="0"/>
                <a:hlinkClick r:id="rId4"/>
              </a:rPr>
              <a:t>obatpublik@yahoo.com</a:t>
            </a:r>
            <a:endParaRPr lang="id-ID" sz="3200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endParaRPr lang="id-ID" sz="1800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r>
              <a:rPr lang="id-ID" sz="18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Tembusan kepada</a:t>
            </a:r>
            <a:endParaRPr lang="id-ID" sz="1800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6179" y="3631639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BPJS Kesehatan Kantor Pusat ,melalui email</a:t>
            </a:r>
          </a:p>
          <a:p>
            <a:pPr algn="ctr"/>
            <a:r>
              <a:rPr lang="id-ID" sz="2800" dirty="0" smtClean="0">
                <a:solidFill>
                  <a:srgbClr val="0070C0"/>
                </a:solidFill>
                <a:latin typeface="Berlin Sans FB" panose="020E0602020502020306" pitchFamily="34" charset="0"/>
                <a:hlinkClick r:id="rId5"/>
              </a:rPr>
              <a:t>keluhan.obat@bpjs-kesehatan.go.id</a:t>
            </a:r>
            <a:endParaRPr lang="id-ID" sz="2800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algn="ctr"/>
            <a:endParaRPr lang="id-ID" dirty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id-ID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atau</a:t>
            </a:r>
          </a:p>
          <a:p>
            <a:pPr algn="ctr"/>
            <a:r>
              <a:rPr lang="id-ID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691680" y="4941168"/>
            <a:ext cx="6336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>
                <a:solidFill>
                  <a:srgbClr val="0070C0"/>
                </a:solidFill>
                <a:latin typeface="Berlin Sans FB" panose="020E0602020502020306" pitchFamily="34" charset="0"/>
              </a:rPr>
              <a:t>BPJS Kesehatan </a:t>
            </a:r>
            <a:r>
              <a:rPr lang="id-ID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Kantor Divisi Regional/Cabang setempat</a:t>
            </a:r>
            <a:endParaRPr lang="id-ID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id-ID" dirty="0" smtClean="0">
                <a:solidFill>
                  <a:srgbClr val="0070C0"/>
                </a:solidFill>
              </a:rPr>
              <a:t>TERIMA KASIH</a:t>
            </a:r>
            <a:endParaRPr lang="id-ID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930" y="6389387"/>
            <a:ext cx="8775410" cy="332006"/>
            <a:chOff x="219930" y="6389387"/>
            <a:chExt cx="8775410" cy="3320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930" y="6389387"/>
              <a:ext cx="4211960" cy="33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1299" y="6390127"/>
              <a:ext cx="4584041" cy="33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3528794" y="4869160"/>
            <a:ext cx="2113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solidFill>
                  <a:srgbClr val="0070C0"/>
                </a:solidFill>
              </a:rPr>
              <a:t>www.bpjs-kesehatan.go.id</a:t>
            </a:r>
            <a:endParaRPr lang="id-ID" sz="1400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19672" y="3699620"/>
            <a:ext cx="5931580" cy="1008112"/>
            <a:chOff x="1619672" y="3699620"/>
            <a:chExt cx="5931580" cy="1008112"/>
          </a:xfrm>
        </p:grpSpPr>
        <p:pic>
          <p:nvPicPr>
            <p:cNvPr id="6" name="Picture 5" descr="LOGO bpjs Ata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3861048"/>
              <a:ext cx="5931580" cy="84668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35696" y="3699620"/>
              <a:ext cx="1008112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35" y="3770958"/>
            <a:ext cx="846373" cy="86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3" cstate="print"/>
          <a:srcRect r="51666" b="89542"/>
          <a:stretch>
            <a:fillRect/>
          </a:stretch>
        </p:blipFill>
        <p:spPr bwMode="auto">
          <a:xfrm>
            <a:off x="0" y="144463"/>
            <a:ext cx="24479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0" descr="LOGO bpjsBawa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036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639762" y="1340768"/>
            <a:ext cx="7886700" cy="55403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/>
            <a:r>
              <a:rPr lang="id-ID" altLang="id-ID" sz="2000" dirty="0" smtClean="0">
                <a:latin typeface="Berlin Sans FB" panose="020E0602020502020306" pitchFamily="34" charset="0"/>
              </a:rPr>
              <a:t>UU No.40/2004 tentang SJSN</a:t>
            </a:r>
            <a:br>
              <a:rPr lang="id-ID" altLang="id-ID" sz="2000" dirty="0" smtClean="0">
                <a:latin typeface="Berlin Sans FB" panose="020E0602020502020306" pitchFamily="34" charset="0"/>
              </a:rPr>
            </a:br>
            <a:r>
              <a:rPr lang="id-ID" altLang="id-ID" sz="1600" dirty="0" smtClean="0">
                <a:latin typeface="Berlin Sans FB" panose="020E0602020502020306" pitchFamily="34" charset="0"/>
              </a:rPr>
              <a:t>Pasal 22 ayat 1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66130" y="2060848"/>
            <a:ext cx="7886700" cy="12241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dirty="0">
                <a:latin typeface="Berlin Sans FB" panose="020E0602020502020306" pitchFamily="34" charset="0"/>
              </a:rPr>
              <a:t>Manfaat jaminan kesehatan bersifat </a:t>
            </a:r>
            <a:r>
              <a:rPr lang="id-ID" dirty="0">
                <a:solidFill>
                  <a:srgbClr val="FF0000"/>
                </a:solidFill>
                <a:latin typeface="Berlin Sans FB" panose="020E0602020502020306" pitchFamily="34" charset="0"/>
              </a:rPr>
              <a:t>pelayanan perseorangan </a:t>
            </a:r>
            <a:r>
              <a:rPr lang="id-ID" dirty="0">
                <a:latin typeface="Berlin Sans FB" panose="020E0602020502020306" pitchFamily="34" charset="0"/>
              </a:rPr>
              <a:t>berupa pelayanan </a:t>
            </a:r>
            <a:r>
              <a:rPr lang="id-ID" dirty="0" smtClean="0">
                <a:latin typeface="Berlin Sans FB" panose="020E0602020502020306" pitchFamily="34" charset="0"/>
              </a:rPr>
              <a:t>kesehatan </a:t>
            </a:r>
            <a:r>
              <a:rPr lang="id-ID" dirty="0">
                <a:latin typeface="Berlin Sans FB" panose="020E0602020502020306" pitchFamily="34" charset="0"/>
              </a:rPr>
              <a:t>yang mencakup pelayanan promotif, preventif, kuratif, dan rehabilitatif, </a:t>
            </a:r>
            <a:r>
              <a:rPr lang="id-ID" dirty="0" smtClean="0">
                <a:latin typeface="Berlin Sans FB" panose="020E0602020502020306" pitchFamily="34" charset="0"/>
              </a:rPr>
              <a:t>termasuk </a:t>
            </a:r>
            <a:r>
              <a:rPr lang="id-ID" dirty="0">
                <a:latin typeface="Berlin Sans FB" panose="020E0602020502020306" pitchFamily="34" charset="0"/>
              </a:rPr>
              <a:t>obat dan bahan medis habis pakai yang diperlukan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9436" y="3904659"/>
            <a:ext cx="7886700" cy="5445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altLang="id-ID" sz="1800" dirty="0">
                <a:latin typeface="Berlin Sans FB" panose="020E0602020502020306" pitchFamily="34" charset="0"/>
              </a:rPr>
              <a:t>UU No.40/2004 tentang SJSN</a:t>
            </a:r>
            <a:br>
              <a:rPr lang="id-ID" altLang="id-ID" sz="1800" dirty="0">
                <a:latin typeface="Berlin Sans FB" panose="020E0602020502020306" pitchFamily="34" charset="0"/>
              </a:rPr>
            </a:br>
            <a:r>
              <a:rPr lang="id-ID" altLang="id-ID" sz="1600" dirty="0">
                <a:latin typeface="Berlin Sans FB" panose="020E0602020502020306" pitchFamily="34" charset="0"/>
              </a:rPr>
              <a:t>Pasal </a:t>
            </a:r>
            <a:r>
              <a:rPr lang="id-ID" altLang="id-ID" sz="1600" dirty="0" smtClean="0">
                <a:latin typeface="Berlin Sans FB" panose="020E0602020502020306" pitchFamily="34" charset="0"/>
              </a:rPr>
              <a:t>24 </a:t>
            </a:r>
            <a:r>
              <a:rPr lang="id-ID" altLang="id-ID" sz="1600" dirty="0">
                <a:latin typeface="Berlin Sans FB" panose="020E0602020502020306" pitchFamily="34" charset="0"/>
              </a:rPr>
              <a:t>ayat </a:t>
            </a:r>
            <a:r>
              <a:rPr lang="id-ID" altLang="id-ID" sz="1600" dirty="0" smtClean="0">
                <a:latin typeface="Berlin Sans FB" panose="020E0602020502020306" pitchFamily="34" charset="0"/>
              </a:rPr>
              <a:t>3</a:t>
            </a:r>
            <a:endParaRPr lang="id-ID" sz="1600" dirty="0">
              <a:latin typeface="Berlin Sans FB" panose="020E0602020502020306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9762" y="4581128"/>
            <a:ext cx="7886700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d-ID" sz="1800" dirty="0">
                <a:latin typeface="Berlin Sans FB" panose="020E0602020502020306" pitchFamily="34" charset="0"/>
              </a:rPr>
              <a:t>Badan Penyelenggara Jaminan Sosial mengembangkan </a:t>
            </a:r>
            <a:r>
              <a:rPr lang="id-ID" sz="18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sistem pelayanan kesehatan,</a:t>
            </a:r>
            <a:r>
              <a:rPr lang="id-ID" sz="1800" dirty="0">
                <a:latin typeface="Berlin Sans FB" panose="020E0602020502020306" pitchFamily="34" charset="0"/>
              </a:rPr>
              <a:t> </a:t>
            </a:r>
            <a:r>
              <a:rPr lang="id-ID" sz="1800" u="sng" dirty="0">
                <a:solidFill>
                  <a:srgbClr val="FF0000"/>
                </a:solidFill>
                <a:latin typeface="Berlin Sans FB" panose="020E0602020502020306" pitchFamily="34" charset="0"/>
              </a:rPr>
              <a:t>sistem kendali mutu pelayanan, dan sistem pembayaran </a:t>
            </a:r>
            <a:r>
              <a:rPr lang="id-ID" sz="1800" dirty="0">
                <a:latin typeface="Berlin Sans FB" panose="020E0602020502020306" pitchFamily="34" charset="0"/>
              </a:rPr>
              <a:t>pelayanan kesehatan </a:t>
            </a:r>
            <a:r>
              <a:rPr lang="id-ID" sz="1800" dirty="0">
                <a:solidFill>
                  <a:srgbClr val="FF0000"/>
                </a:solidFill>
                <a:latin typeface="Berlin Sans FB" panose="020E0602020502020306" pitchFamily="34" charset="0"/>
              </a:rPr>
              <a:t>untuk meningkatkan efisiensi dan efektivitas</a:t>
            </a:r>
            <a:r>
              <a:rPr lang="id-ID" sz="1800" dirty="0" smtClean="0">
                <a:latin typeface="Berlin Sans FB" panose="020E0602020502020306" pitchFamily="34" charset="0"/>
              </a:rPr>
              <a:t>.</a:t>
            </a:r>
            <a:endParaRPr lang="id-ID" sz="1800" dirty="0">
              <a:latin typeface="Berlin Sans FB" panose="020E0602020502020306" pitchFamily="34" charset="0"/>
            </a:endParaRPr>
          </a:p>
        </p:txBody>
      </p:sp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5016218" y="476250"/>
            <a:ext cx="365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id-ID" sz="2800" dirty="0" smtClean="0">
                <a:latin typeface="Berlin Sans FB" panose="020E0602020502020306" pitchFamily="34" charset="0"/>
              </a:rPr>
              <a:t>DASAR HUKUM</a:t>
            </a:r>
            <a:endParaRPr lang="id-ID" altLang="id-ID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3" cstate="print"/>
          <a:srcRect r="51666" b="89542"/>
          <a:stretch>
            <a:fillRect/>
          </a:stretch>
        </p:blipFill>
        <p:spPr bwMode="auto">
          <a:xfrm>
            <a:off x="0" y="144463"/>
            <a:ext cx="24479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0" descr="LOGO bpjsBawa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036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28650" y="1196752"/>
            <a:ext cx="788670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2000" dirty="0">
                <a:latin typeface="Berlin Sans FB" panose="020E0602020502020306" pitchFamily="34" charset="0"/>
              </a:rPr>
              <a:t>Peraturan Presiden No.12/2013 Tentang Jaminan Kesehatan</a:t>
            </a:r>
          </a:p>
          <a:p>
            <a:pPr>
              <a:defRPr/>
            </a:pPr>
            <a:r>
              <a:rPr lang="id-ID" sz="1600" dirty="0">
                <a:latin typeface="Berlin Sans FB" panose="020E0602020502020306" pitchFamily="34" charset="0"/>
              </a:rPr>
              <a:t>Pasal 20 ayat 1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8650" y="2132856"/>
            <a:ext cx="7886700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1800" dirty="0">
                <a:latin typeface="Berlin Sans FB" panose="020E0602020502020306" pitchFamily="34" charset="0"/>
              </a:rPr>
              <a:t>Setiap Peserta berhak memperoleh Manfaat Jaminan Kesehatan yang bersifat </a:t>
            </a:r>
            <a:r>
              <a:rPr lang="id-ID" sz="1800" dirty="0">
                <a:solidFill>
                  <a:srgbClr val="FF0000"/>
                </a:solidFill>
                <a:latin typeface="Berlin Sans FB" panose="020E0602020502020306" pitchFamily="34" charset="0"/>
              </a:rPr>
              <a:t>pelayanan kesehatan perorangan</a:t>
            </a:r>
            <a:r>
              <a:rPr lang="id-ID" sz="1800" dirty="0">
                <a:latin typeface="Berlin Sans FB" panose="020E0602020502020306" pitchFamily="34" charset="0"/>
              </a:rPr>
              <a:t>, mencakup pelayanan promotif, preventif, kuratif, dan rehabilitatif termasuk pelayanan obat dan bahan medis habis pakai sesuai dengan kebutuhan medis yang diperlukan</a:t>
            </a:r>
          </a:p>
        </p:txBody>
      </p:sp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4862513" y="310356"/>
            <a:ext cx="365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id-ID" sz="2800" dirty="0" smtClean="0">
                <a:latin typeface="Berlin Sans FB" panose="020E0602020502020306" pitchFamily="34" charset="0"/>
              </a:rPr>
              <a:t>DASAR HUKUM</a:t>
            </a:r>
            <a:endParaRPr lang="id-ID" altLang="id-ID" sz="2800" dirty="0">
              <a:latin typeface="Berlin Sans FB" panose="020E0602020502020306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7700" y="3918744"/>
            <a:ext cx="7886700" cy="5445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2000" dirty="0">
                <a:latin typeface="Berlin Sans FB" panose="020E0602020502020306" pitchFamily="34" charset="0"/>
              </a:rPr>
              <a:t>Peraturan Presiden No.12/2013 Tentang Jaminan Kesehatan</a:t>
            </a:r>
          </a:p>
          <a:p>
            <a:pPr>
              <a:defRPr/>
            </a:pPr>
            <a:r>
              <a:rPr lang="id-ID" sz="1600" dirty="0">
                <a:latin typeface="Berlin Sans FB" panose="020E0602020502020306" pitchFamily="34" charset="0"/>
              </a:rPr>
              <a:t>Pasal </a:t>
            </a:r>
            <a:r>
              <a:rPr lang="id-ID" sz="1600" dirty="0" smtClean="0">
                <a:latin typeface="Berlin Sans FB" panose="020E0602020502020306" pitchFamily="34" charset="0"/>
              </a:rPr>
              <a:t>21 </a:t>
            </a:r>
            <a:r>
              <a:rPr lang="id-ID" sz="1600" dirty="0">
                <a:latin typeface="Berlin Sans FB" panose="020E0602020502020306" pitchFamily="34" charset="0"/>
              </a:rPr>
              <a:t>ayat 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47700" y="4581128"/>
            <a:ext cx="7886700" cy="169545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1800" dirty="0" smtClean="0">
                <a:latin typeface="Berlin Sans FB" panose="020E0602020502020306" pitchFamily="34" charset="0"/>
              </a:rPr>
              <a:t>Manfaat pelayanan promotif dan preventif meliputi pemberian pelayanan: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1800" dirty="0" smtClean="0">
                <a:latin typeface="Berlin Sans FB" panose="020E0602020502020306" pitchFamily="34" charset="0"/>
              </a:rPr>
              <a:t>a. Penyuluhan kesehatan perorangan;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1800" dirty="0" smtClean="0">
                <a:latin typeface="Berlin Sans FB" panose="020E0602020502020306" pitchFamily="34" charset="0"/>
              </a:rPr>
              <a:t>b. Imunisasi dasar;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1800" dirty="0" smtClean="0">
                <a:latin typeface="Berlin Sans FB" panose="020E0602020502020306" pitchFamily="34" charset="0"/>
              </a:rPr>
              <a:t>c. Keluarga berencana; dan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1800" dirty="0" smtClean="0">
                <a:latin typeface="Berlin Sans FB" panose="020E0602020502020306" pitchFamily="34" charset="0"/>
              </a:rPr>
              <a:t>d. Skrining kesehatan.</a:t>
            </a:r>
            <a:endParaRPr lang="id-ID" sz="1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89541"/>
          <a:stretch>
            <a:fillRect/>
          </a:stretch>
        </p:blipFill>
        <p:spPr>
          <a:xfrm>
            <a:off x="4572" y="109534"/>
            <a:ext cx="3264484" cy="500066"/>
          </a:xfrm>
          <a:prstGeom prst="rect">
            <a:avLst/>
          </a:prstGeom>
        </p:spPr>
      </p:pic>
      <p:pic>
        <p:nvPicPr>
          <p:cNvPr id="5" name="Picture 4" descr="LOGO bpjsBawa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066" y="2514600"/>
            <a:ext cx="8501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  <a:ea typeface="Tahoma" pitchFamily="34" charset="0"/>
                <a:cs typeface="Tahoma" pitchFamily="34" charset="0"/>
              </a:rPr>
              <a:t>LATAR BELAKANG </a:t>
            </a:r>
            <a:endParaRPr lang="id-ID" sz="32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d-ID" sz="32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  <a:ea typeface="Tahoma" pitchFamily="34" charset="0"/>
                <a:cs typeface="Tahoma" pitchFamily="34" charset="0"/>
              </a:rPr>
              <a:t>PENGELOLAAN </a:t>
            </a:r>
            <a:r>
              <a:rPr lang="id-ID" sz="3200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  <a:ea typeface="Tahoma" pitchFamily="34" charset="0"/>
                <a:cs typeface="Tahoma" pitchFamily="34" charset="0"/>
              </a:rPr>
              <a:t>PENYAKIT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0"/>
          <p:cNvSpPr txBox="1">
            <a:spLocks noChangeArrowheads="1"/>
          </p:cNvSpPr>
          <p:nvPr/>
        </p:nvSpPr>
        <p:spPr bwMode="auto">
          <a:xfrm>
            <a:off x="133354" y="542481"/>
            <a:ext cx="874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altLang="id-ID" sz="2000" dirty="0">
                <a:solidFill>
                  <a:schemeClr val="tx2"/>
                </a:solidFill>
                <a:latin typeface="Berlin Sans FB" pitchFamily="34" charset="0"/>
              </a:rPr>
              <a:t>Mengapa BPJS Kesehatan membutuhkan Pengelolaan penyakit </a:t>
            </a:r>
            <a:r>
              <a:rPr lang="id-ID" altLang="id-ID" sz="2000" dirty="0" smtClean="0">
                <a:solidFill>
                  <a:schemeClr val="tx2"/>
                </a:solidFill>
                <a:latin typeface="Berlin Sans FB" pitchFamily="34" charset="0"/>
              </a:rPr>
              <a:t>??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399" y="5386388"/>
            <a:ext cx="6553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20000"/>
              <a:buFontTx/>
              <a:buBlip>
                <a:blip r:embed="rId3"/>
              </a:buBlip>
              <a:defRPr/>
            </a:pPr>
            <a:r>
              <a:rPr lang="id-ID" dirty="0">
                <a:latin typeface="Berlin Sans FB" panose="020E0602020502020306" pitchFamily="34" charset="0"/>
              </a:rPr>
              <a:t>Peningkatan usila berdampak signifikan pada kecukupan biaya </a:t>
            </a:r>
            <a:r>
              <a:rPr lang="id-ID" dirty="0">
                <a:latin typeface="Berlin Sans FB" panose="020E0602020502020306" pitchFamily="34" charset="0"/>
                <a:sym typeface="Wingdings" panose="05000000000000000000" pitchFamily="2" charset="2"/>
              </a:rPr>
              <a:t> risiko penyakit kronis meningkat</a:t>
            </a:r>
            <a:endParaRPr lang="id-ID" dirty="0">
              <a:latin typeface="Berlin Sans FB" panose="020E0602020502020306" pitchFamily="34" charset="0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20000"/>
              <a:buFontTx/>
              <a:buBlip>
                <a:blip r:embed="rId3"/>
              </a:buBlip>
              <a:defRPr/>
            </a:pPr>
            <a:r>
              <a:rPr lang="id-ID" dirty="0">
                <a:latin typeface="Berlin Sans FB" panose="020E0602020502020306" pitchFamily="34" charset="0"/>
              </a:rPr>
              <a:t>Peningkatan kebutuhan terhadap pelayanan promotif dan preventif</a:t>
            </a:r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 t="11472"/>
          <a:stretch>
            <a:fillRect/>
          </a:stretch>
        </p:blipFill>
        <p:spPr>
          <a:xfrm>
            <a:off x="360399" y="2594028"/>
            <a:ext cx="8497887" cy="2776538"/>
          </a:xfrm>
          <a:ln w="57150">
            <a:solidFill>
              <a:schemeClr val="tx2">
                <a:lumMod val="75000"/>
              </a:schemeClr>
            </a:solidFill>
          </a:ln>
        </p:spPr>
      </p:pic>
      <p:sp>
        <p:nvSpPr>
          <p:cNvPr id="5125" name="TextBox 22"/>
          <p:cNvSpPr txBox="1">
            <a:spLocks noChangeArrowheads="1"/>
          </p:cNvSpPr>
          <p:nvPr/>
        </p:nvSpPr>
        <p:spPr bwMode="auto">
          <a:xfrm>
            <a:off x="360398" y="1769377"/>
            <a:ext cx="6119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dirty="0">
                <a:latin typeface="Berlin Sans FB" panose="020E0602020502020306" pitchFamily="34" charset="0"/>
              </a:rPr>
              <a:t>Peningkatan kelompok usia lanjut (ageing)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60398" y="2204864"/>
            <a:ext cx="5197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1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Sumber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: UN-DESA: World Population Prospects, 2004, as cited in NIH: Why Aging Matters, 2007</a:t>
            </a:r>
          </a:p>
        </p:txBody>
      </p:sp>
      <p:pic>
        <p:nvPicPr>
          <p:cNvPr id="5127" name="Picture 60" descr="Logo BPJ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7463"/>
            <a:ext cx="27432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LOGO bpjsBawah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1036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51920" y="1415987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altLang="id-ID" dirty="0">
                <a:solidFill>
                  <a:srgbClr val="00B0F0"/>
                </a:solidFill>
                <a:latin typeface="Berlin Sans FB" panose="020E0602020502020306" pitchFamily="34" charset="0"/>
                <a:cs typeface="Tahoma" pitchFamily="34" charset="0"/>
              </a:rPr>
              <a:t>Tantangan BPJS</a:t>
            </a:r>
            <a:endParaRPr lang="id-ID" altLang="id-ID" dirty="0">
              <a:solidFill>
                <a:srgbClr val="00B0F0"/>
              </a:solidFill>
              <a:latin typeface="Berlin Sans FB" panose="020E0602020502020306" pitchFamily="34" charset="0"/>
              <a:cs typeface="Tahoma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0525" y="1004146"/>
            <a:ext cx="7805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1600" b="1" dirty="0" err="1">
                <a:latin typeface="Meiryo" pitchFamily="34" charset="-128"/>
                <a:ea typeface="Meiryo" pitchFamily="34" charset="-128"/>
                <a:cs typeface="Meiryo" pitchFamily="34" charset="-128"/>
              </a:rPr>
              <a:t>Meningkatnya</a:t>
            </a:r>
            <a:r>
              <a:rPr lang="en-US" altLang="id-ID" sz="1600" b="1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US" altLang="id-ID" sz="1600" b="1" dirty="0" err="1">
                <a:latin typeface="Meiryo" pitchFamily="34" charset="-128"/>
                <a:ea typeface="Meiryo" pitchFamily="34" charset="-128"/>
                <a:cs typeface="Meiryo" pitchFamily="34" charset="-128"/>
              </a:rPr>
              <a:t>biaya</a:t>
            </a:r>
            <a:r>
              <a:rPr lang="en-US" altLang="id-ID" sz="1600" b="1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US" altLang="id-ID" sz="1600" b="1" dirty="0" err="1">
                <a:latin typeface="Meiryo" pitchFamily="34" charset="-128"/>
                <a:ea typeface="Meiryo" pitchFamily="34" charset="-128"/>
                <a:cs typeface="Meiryo" pitchFamily="34" charset="-128"/>
              </a:rPr>
              <a:t>pelayanan</a:t>
            </a:r>
            <a:r>
              <a:rPr lang="en-US" altLang="id-ID" sz="1600" b="1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US" altLang="id-ID" sz="1600" b="1" dirty="0" err="1">
                <a:latin typeface="Meiryo" pitchFamily="34" charset="-128"/>
                <a:ea typeface="Meiryo" pitchFamily="34" charset="-128"/>
                <a:cs typeface="Meiryo" pitchFamily="34" charset="-128"/>
              </a:rPr>
              <a:t>kesehatan</a:t>
            </a:r>
            <a:r>
              <a:rPr lang="en-US" altLang="id-ID" sz="1600" b="1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US" altLang="id-ID" sz="16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→ </a:t>
            </a:r>
            <a:r>
              <a:rPr lang="en-US" altLang="id-ID" sz="1600" b="1" dirty="0" err="1">
                <a:latin typeface="Meiryo" pitchFamily="34" charset="-128"/>
                <a:ea typeface="Meiryo" pitchFamily="34" charset="-128"/>
                <a:cs typeface="Meiryo" pitchFamily="34" charset="-128"/>
              </a:rPr>
              <a:t>Sustainibilitas</a:t>
            </a:r>
            <a:r>
              <a:rPr lang="en-US" altLang="id-ID" sz="1600" b="1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 program...</a:t>
            </a:r>
          </a:p>
        </p:txBody>
      </p:sp>
    </p:spTree>
    <p:extLst>
      <p:ext uri="{BB962C8B-B14F-4D97-AF65-F5344CB8AC3E}">
        <p14:creationId xmlns:p14="http://schemas.microsoft.com/office/powerpoint/2010/main" val="23539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9898" y="150028"/>
            <a:ext cx="9144000" cy="700076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>
                <a:latin typeface="Berlin Sans FB" panose="020E0602020502020306" pitchFamily="34" charset="0"/>
              </a:rPr>
              <a:t>LATAR BELAKANG</a:t>
            </a:r>
            <a:endParaRPr lang="en-US" sz="1200" dirty="0" smtClean="0">
              <a:latin typeface="Berlin Sans FB" panose="020E0602020502020306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89541"/>
          <a:stretch>
            <a:fillRect/>
          </a:stretch>
        </p:blipFill>
        <p:spPr>
          <a:xfrm>
            <a:off x="0" y="0"/>
            <a:ext cx="2428502" cy="500066"/>
          </a:xfrm>
          <a:prstGeom prst="rect">
            <a:avLst/>
          </a:prstGeom>
        </p:spPr>
      </p:pic>
      <p:pic>
        <p:nvPicPr>
          <p:cNvPr id="48" name="Picture 10" descr="LOGO bpjsBawa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036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834569"/>
            <a:ext cx="7772399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Risiko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penyakit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peserta</a:t>
            </a:r>
            <a:r>
              <a:rPr lang="en-US" dirty="0" smtClean="0">
                <a:solidFill>
                  <a:schemeClr val="tx1"/>
                </a:solidFill>
              </a:rPr>
              <a:t> t</a:t>
            </a:r>
            <a:r>
              <a:rPr lang="id-ID" dirty="0" smtClean="0">
                <a:solidFill>
                  <a:schemeClr val="tx1"/>
                </a:solidFill>
              </a:rPr>
              <a:t>erdaftar </a:t>
            </a:r>
            <a:r>
              <a:rPr lang="id-ID" dirty="0">
                <a:solidFill>
                  <a:schemeClr val="tx1"/>
                </a:solidFill>
              </a:rPr>
              <a:t>di BPJS Kesehatan </a:t>
            </a:r>
            <a:r>
              <a:rPr lang="id-ID" dirty="0" smtClean="0">
                <a:solidFill>
                  <a:schemeClr val="tx1"/>
                </a:solidFill>
              </a:rPr>
              <a:t>t</a:t>
            </a:r>
            <a:r>
              <a:rPr lang="en-US" dirty="0" err="1" smtClean="0">
                <a:solidFill>
                  <a:schemeClr val="tx1"/>
                </a:solidFill>
              </a:rPr>
              <a:t>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diketahui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Peningkatan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kelompok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lanjut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eningkatnya</a:t>
            </a:r>
            <a:r>
              <a:rPr lang="en-US" dirty="0" smtClean="0">
                <a:solidFill>
                  <a:schemeClr val="tx1"/>
                </a:solidFill>
              </a:rPr>
              <a:t> trend </a:t>
            </a:r>
            <a:r>
              <a:rPr lang="en-US" dirty="0" err="1" smtClean="0">
                <a:solidFill>
                  <a:schemeClr val="tx1"/>
                </a:solidFill>
              </a:rPr>
              <a:t>penyakit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degeneratif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Pembiayaan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tinggi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penyakit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kronis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kanker</a:t>
            </a:r>
            <a:r>
              <a:rPr lang="en-US" dirty="0" smtClean="0">
                <a:solidFill>
                  <a:schemeClr val="tx1"/>
                </a:solidFill>
              </a:rPr>
              <a:t>, DM, </a:t>
            </a:r>
            <a:r>
              <a:rPr lang="en-US" dirty="0" err="1" smtClean="0">
                <a:solidFill>
                  <a:schemeClr val="tx1"/>
                </a:solidFill>
              </a:rPr>
              <a:t>Kardiovaskular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id-ID" dirty="0" smtClean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Risiko terjadinya</a:t>
            </a:r>
            <a:r>
              <a:rPr lang="id-ID" dirty="0" smtClean="0"/>
              <a:t> </a:t>
            </a:r>
            <a:r>
              <a:rPr lang="id-ID" i="1" dirty="0" smtClean="0">
                <a:solidFill>
                  <a:srgbClr val="FF0000"/>
                </a:solidFill>
              </a:rPr>
              <a:t>adverse selection </a:t>
            </a:r>
            <a:r>
              <a:rPr lang="id-ID" dirty="0" smtClean="0">
                <a:solidFill>
                  <a:schemeClr val="tx1"/>
                </a:solidFill>
              </a:rPr>
              <a:t>pada awal pelaksanaaan JKN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9549" y="2791147"/>
            <a:ext cx="3429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Peningkatan</a:t>
            </a:r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biaya</a:t>
            </a:r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pelayanan</a:t>
            </a:r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kesehatan</a:t>
            </a:r>
            <a:r>
              <a:rPr lang="en-US" sz="2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9166" y="4110335"/>
            <a:ext cx="507863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Peningkatan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status </a:t>
            </a:r>
            <a:r>
              <a:rPr lang="en-US" sz="24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kesehatan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peserta</a:t>
            </a: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4" name="Right Arrow 53"/>
          <p:cNvSpPr/>
          <p:nvPr/>
        </p:nvSpPr>
        <p:spPr>
          <a:xfrm rot="5400000">
            <a:off x="4698600" y="2430475"/>
            <a:ext cx="390898" cy="27030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023456" y="5421867"/>
            <a:ext cx="5044344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Mengendalikan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biaya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pelayanan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kesehatan</a:t>
            </a: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275" y="3206646"/>
            <a:ext cx="2234951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PROMOTIF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PREVENTIF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PROLANIS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PROTUNER</a:t>
            </a:r>
            <a:endParaRPr lang="en-US" sz="2800" dirty="0"/>
          </a:p>
        </p:txBody>
      </p:sp>
      <p:sp>
        <p:nvSpPr>
          <p:cNvPr id="17" name="Explosion 2 16"/>
          <p:cNvSpPr/>
          <p:nvPr/>
        </p:nvSpPr>
        <p:spPr>
          <a:xfrm rot="21059283">
            <a:off x="-14270" y="4990882"/>
            <a:ext cx="3842831" cy="109356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OPTIMALISASI</a:t>
            </a:r>
            <a:endParaRPr lang="en-US" dirty="0"/>
          </a:p>
        </p:txBody>
      </p:sp>
      <p:sp>
        <p:nvSpPr>
          <p:cNvPr id="60" name="Right Arrow 59"/>
          <p:cNvSpPr/>
          <p:nvPr/>
        </p:nvSpPr>
        <p:spPr>
          <a:xfrm rot="5400000">
            <a:off x="5594511" y="4758690"/>
            <a:ext cx="591498" cy="381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743200" y="4082180"/>
            <a:ext cx="1228080" cy="4846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 rot="3556571">
            <a:off x="2354260" y="2204754"/>
            <a:ext cx="455950" cy="1066800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652655"/>
              </p:ext>
            </p:extLst>
          </p:nvPr>
        </p:nvGraphicFramePr>
        <p:xfrm>
          <a:off x="968896" y="11651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21896" y="1520724"/>
            <a:ext cx="2819400" cy="132343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en-US" sz="1600" dirty="0" err="1" smtClean="0"/>
              <a:t>Panduan</a:t>
            </a:r>
            <a:r>
              <a:rPr lang="en-US" sz="1600" dirty="0" smtClean="0"/>
              <a:t> </a:t>
            </a:r>
            <a:r>
              <a:rPr lang="en-US" sz="1600" dirty="0" err="1" smtClean="0"/>
              <a:t>Praktik</a:t>
            </a:r>
            <a:r>
              <a:rPr lang="en-US" sz="1600" dirty="0" smtClean="0"/>
              <a:t> </a:t>
            </a:r>
            <a:r>
              <a:rPr lang="en-US" sz="1600" dirty="0" err="1" smtClean="0"/>
              <a:t>Klinik</a:t>
            </a:r>
            <a:endParaRPr lang="en-US" sz="1600" dirty="0" smtClean="0"/>
          </a:p>
          <a:p>
            <a:pPr marL="273050" indent="-273050">
              <a:buFont typeface="+mj-lt"/>
              <a:buAutoNum type="arabicPeriod"/>
            </a:pPr>
            <a:r>
              <a:rPr lang="en-US" sz="1600" dirty="0" err="1" smtClean="0"/>
              <a:t>Indikator</a:t>
            </a:r>
            <a:r>
              <a:rPr lang="en-US" sz="1600" dirty="0" smtClean="0"/>
              <a:t> </a:t>
            </a:r>
            <a:r>
              <a:rPr lang="en-US" sz="1600" dirty="0" err="1" smtClean="0"/>
              <a:t>Kinerja</a:t>
            </a:r>
            <a:r>
              <a:rPr lang="en-US" sz="1600" dirty="0" smtClean="0"/>
              <a:t> FKTP (QI-9)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Promotif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Preventif</a:t>
            </a:r>
            <a:r>
              <a:rPr lang="id-ID" sz="2400" b="1" dirty="0" smtClean="0">
                <a:solidFill>
                  <a:schemeClr val="tx1"/>
                </a:solidFill>
              </a:rPr>
              <a:t> &amp; PROLANIS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649" y="1618511"/>
            <a:ext cx="1783117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 Care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Family Folder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4896" y="4763869"/>
            <a:ext cx="4038600" cy="646331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1938" indent="-261938">
              <a:buFont typeface="+mj-lt"/>
              <a:buAutoNum type="arabicPeriod"/>
            </a:pPr>
            <a:r>
              <a:rPr lang="en-US" dirty="0" err="1" smtClean="0"/>
              <a:t>Ketersediaan</a:t>
            </a:r>
            <a:r>
              <a:rPr lang="en-US" dirty="0" smtClean="0"/>
              <a:t> FKTP</a:t>
            </a:r>
          </a:p>
          <a:p>
            <a:pPr marL="261938" indent="-261938">
              <a:buFont typeface="+mj-lt"/>
              <a:buAutoNum type="arabicPeriod"/>
            </a:pP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merata</a:t>
            </a:r>
            <a:endParaRPr lang="en-US" dirty="0" smtClean="0"/>
          </a:p>
        </p:txBody>
      </p:sp>
      <p:sp>
        <p:nvSpPr>
          <p:cNvPr id="3" name="Oval 2"/>
          <p:cNvSpPr/>
          <p:nvPr/>
        </p:nvSpPr>
        <p:spPr>
          <a:xfrm>
            <a:off x="3254896" y="2917724"/>
            <a:ext cx="1600200" cy="81280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MUTU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50296" y="1520724"/>
            <a:ext cx="1219200" cy="40011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KUALITAS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98" y="3425724"/>
            <a:ext cx="1851198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KUANTITAS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4400" y="36286"/>
            <a:ext cx="8229600" cy="649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err="1" smtClean="0">
                <a:latin typeface="Berlin Sans FB" panose="020E0602020502020306" pitchFamily="34" charset="0"/>
              </a:rPr>
              <a:t>Mutu</a:t>
            </a:r>
            <a:r>
              <a:rPr lang="en-US" sz="2800" dirty="0" smtClean="0">
                <a:latin typeface="Berlin Sans FB" panose="020E0602020502020306" pitchFamily="34" charset="0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</a:rPr>
              <a:t>Pelayanan</a:t>
            </a:r>
            <a:r>
              <a:rPr lang="en-US" sz="2800" dirty="0" smtClean="0">
                <a:latin typeface="Berlin Sans FB" panose="020E0602020502020306" pitchFamily="34" charset="0"/>
              </a:rPr>
              <a:t> Primer</a:t>
            </a:r>
            <a:endParaRPr lang="en-US" sz="2800" dirty="0">
              <a:latin typeface="Berlin Sans FB" panose="020E0602020502020306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89541"/>
          <a:stretch>
            <a:fillRect/>
          </a:stretch>
        </p:blipFill>
        <p:spPr>
          <a:xfrm>
            <a:off x="0" y="144016"/>
            <a:ext cx="1872208" cy="332656"/>
          </a:xfrm>
          <a:prstGeom prst="rect">
            <a:avLst/>
          </a:prstGeom>
        </p:spPr>
      </p:pic>
      <p:pic>
        <p:nvPicPr>
          <p:cNvPr id="16" name="Picture 15" descr="LOGO bpjsBawa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228600" y="2819400"/>
            <a:ext cx="3581400" cy="1905000"/>
            <a:chOff x="228600" y="2895600"/>
            <a:chExt cx="3581400" cy="1905000"/>
          </a:xfrm>
        </p:grpSpPr>
        <p:sp>
          <p:nvSpPr>
            <p:cNvPr id="5" name="Rectangle 4"/>
            <p:cNvSpPr/>
            <p:nvPr/>
          </p:nvSpPr>
          <p:spPr>
            <a:xfrm>
              <a:off x="228600" y="2895600"/>
              <a:ext cx="3581400" cy="1905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58094" y="3100450"/>
              <a:ext cx="2237509" cy="3048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 err="1" smtClean="0"/>
                <a:t>Konsep</a:t>
              </a:r>
              <a:r>
                <a:rPr lang="en-US" sz="1400" b="1" dirty="0" smtClean="0"/>
                <a:t> primary care</a:t>
              </a:r>
              <a:endParaRPr lang="en-US" sz="1400" b="1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61950" y="3630881"/>
              <a:ext cx="2237509" cy="3048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 err="1" smtClean="0"/>
                <a:t>Manajemen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kasus</a:t>
              </a:r>
              <a:endParaRPr lang="en-US" sz="1400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66899" y="4170216"/>
              <a:ext cx="2237509" cy="52449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b="1" dirty="0" smtClean="0"/>
                <a:t>PROLANIS</a:t>
              </a:r>
            </a:p>
            <a:p>
              <a:pPr algn="ctr" eaLnBrk="1" hangingPunct="1">
                <a:defRPr/>
              </a:pPr>
              <a:r>
                <a:rPr lang="en-US" sz="1600" b="1" dirty="0" smtClean="0"/>
                <a:t>(PPDM-PPHT)</a:t>
              </a:r>
              <a:endParaRPr lang="en-US" sz="1600" b="1" dirty="0"/>
            </a:p>
          </p:txBody>
        </p:sp>
        <p:sp>
          <p:nvSpPr>
            <p:cNvPr id="33" name="Rounded Rectangle 32"/>
            <p:cNvSpPr/>
            <p:nvPr/>
          </p:nvSpPr>
          <p:spPr>
            <a:xfrm rot="16200000">
              <a:off x="-289955" y="3718956"/>
              <a:ext cx="1646713" cy="3048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 err="1" smtClean="0"/>
                <a:t>Kualitas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Pelayanan</a:t>
              </a:r>
              <a:endParaRPr lang="en-US" sz="1400" b="1" dirty="0"/>
            </a:p>
          </p:txBody>
        </p:sp>
        <p:sp>
          <p:nvSpPr>
            <p:cNvPr id="34" name="Rounded Rectangle 33"/>
            <p:cNvSpPr/>
            <p:nvPr/>
          </p:nvSpPr>
          <p:spPr>
            <a:xfrm rot="5400000">
              <a:off x="2654135" y="3718957"/>
              <a:ext cx="1646713" cy="3048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b="1" dirty="0" err="1" smtClean="0"/>
                <a:t>Kendali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biaya</a:t>
              </a:r>
              <a:endParaRPr lang="en-US" sz="1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-22225"/>
            <a:ext cx="8229600" cy="61277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dirty="0" smtClean="0">
                <a:latin typeface="Berlin Sans FB" pitchFamily="34" charset="0"/>
              </a:rPr>
              <a:t>P</a:t>
            </a:r>
            <a:r>
              <a:rPr lang="id-ID" dirty="0" smtClean="0">
                <a:latin typeface="Berlin Sans FB" pitchFamily="34" charset="0"/>
              </a:rPr>
              <a:t>endekatan Program</a:t>
            </a:r>
            <a:endParaRPr lang="id-ID" dirty="0"/>
          </a:p>
        </p:txBody>
      </p:sp>
      <p:pic>
        <p:nvPicPr>
          <p:cNvPr id="7173" name="Picture 11"/>
          <p:cNvPicPr>
            <a:picLocks noChangeAspect="1"/>
          </p:cNvPicPr>
          <p:nvPr/>
        </p:nvPicPr>
        <p:blipFill>
          <a:blip r:embed="rId3" cstate="print"/>
          <a:srcRect r="51666" b="89542"/>
          <a:stretch>
            <a:fillRect/>
          </a:stretch>
        </p:blipFill>
        <p:spPr bwMode="auto">
          <a:xfrm>
            <a:off x="4763" y="25400"/>
            <a:ext cx="32639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533400" y="609600"/>
            <a:ext cx="8305798" cy="3587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/>
              <a:t>PESERTA  BPJS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33400" y="1219200"/>
            <a:ext cx="2514600" cy="3587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 smtClean="0"/>
              <a:t>Sakit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553199" y="1219200"/>
            <a:ext cx="2285999" cy="3587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 smtClean="0"/>
              <a:t>Sehat</a:t>
            </a:r>
            <a:endParaRPr lang="en-US" sz="2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988130" y="1219200"/>
            <a:ext cx="2260270" cy="3587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 smtClean="0"/>
              <a:t>Ber</a:t>
            </a:r>
            <a:r>
              <a:rPr lang="id-ID" sz="2400" b="1" dirty="0" smtClean="0"/>
              <a:t>i</a:t>
            </a:r>
            <a:r>
              <a:rPr lang="en-US" sz="2400" b="1" dirty="0" err="1" smtClean="0"/>
              <a:t>siko</a:t>
            </a:r>
            <a:endParaRPr lang="en-US" sz="24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601690" y="1828800"/>
            <a:ext cx="2237509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 smtClean="0"/>
              <a:t>Menjaga</a:t>
            </a:r>
            <a:r>
              <a:rPr lang="en-US" sz="2000" b="1" dirty="0" smtClean="0"/>
              <a:t> agar </a:t>
            </a:r>
            <a:r>
              <a:rPr lang="en-US" sz="2000" b="1" dirty="0" err="1" smtClean="0"/>
              <a:t>tetap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sehat</a:t>
            </a:r>
            <a:endParaRPr lang="en-US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566065" y="2667000"/>
            <a:ext cx="2273135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smtClean="0"/>
              <a:t>PROMOTIF &amp; PREVENTIF</a:t>
            </a:r>
            <a:endParaRPr lang="en-US" sz="2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33400" y="4953000"/>
            <a:ext cx="8305798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Meningkatkan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Keterampilan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Perorangan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Memelihara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Kesehatan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3400" y="5638800"/>
            <a:ext cx="8305800" cy="457200"/>
          </a:xfrm>
          <a:prstGeom prst="roundRect">
            <a:avLst/>
          </a:prstGeom>
          <a:solidFill>
            <a:srgbClr val="FF66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Pembiayaan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efektif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efisien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400" y="6295901"/>
            <a:ext cx="8305800" cy="457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SUSTAINABILITAS JKN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601690" y="3685309"/>
            <a:ext cx="2237510" cy="10390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77800" indent="-177800" eaLnBrk="1" hangingPunct="1">
              <a:buAutoNum type="arabicPeriod"/>
              <a:defRPr/>
            </a:pPr>
            <a:r>
              <a:rPr lang="en-US" sz="1600" b="1" dirty="0" err="1" smtClean="0"/>
              <a:t>Edukasi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kesehatan</a:t>
            </a:r>
            <a:endParaRPr lang="en-US" sz="1600" b="1" dirty="0" smtClean="0"/>
          </a:p>
          <a:p>
            <a:pPr marL="177800" indent="-177800" eaLnBrk="1" hangingPunct="1">
              <a:buAutoNum type="arabicPeriod"/>
              <a:defRPr/>
            </a:pPr>
            <a:r>
              <a:rPr lang="en-US" sz="1600" b="1" dirty="0" err="1" smtClean="0"/>
              <a:t>Pelayanan</a:t>
            </a:r>
            <a:r>
              <a:rPr lang="en-US" sz="1600" b="1" dirty="0" smtClean="0"/>
              <a:t> KB</a:t>
            </a:r>
          </a:p>
          <a:p>
            <a:pPr marL="177800" indent="-177800" eaLnBrk="1" hangingPunct="1">
              <a:buAutoNum type="arabicPeriod"/>
              <a:defRPr/>
            </a:pPr>
            <a:r>
              <a:rPr lang="en-US" sz="1600" b="1" dirty="0" err="1" smtClean="0"/>
              <a:t>Pelayanan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imunisasi</a:t>
            </a:r>
            <a:endParaRPr lang="en-US" sz="16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010891" y="1828800"/>
            <a:ext cx="2237509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 smtClean="0"/>
              <a:t>Mencegah</a:t>
            </a:r>
            <a:r>
              <a:rPr lang="en-US" sz="2000" b="1" dirty="0" smtClean="0"/>
              <a:t> agar </a:t>
            </a:r>
            <a:r>
              <a:rPr lang="en-US" sz="2000" b="1" dirty="0" err="1" smtClean="0"/>
              <a:t>tetap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sehat</a:t>
            </a:r>
            <a:endParaRPr lang="en-US" sz="20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047507" y="3679371"/>
            <a:ext cx="2237510" cy="10390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77800" indent="-177800" eaLnBrk="1" hangingPunct="1">
              <a:buAutoNum type="arabicPeriod"/>
              <a:defRPr/>
            </a:pPr>
            <a:r>
              <a:rPr lang="en-US" sz="1600" b="1" dirty="0" err="1" smtClean="0"/>
              <a:t>Skrining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Kesehatan</a:t>
            </a:r>
            <a:r>
              <a:rPr lang="en-US" sz="1600" b="1" dirty="0" smtClean="0"/>
              <a:t> (Primer &amp; </a:t>
            </a:r>
            <a:r>
              <a:rPr lang="en-US" sz="1600" b="1" dirty="0" err="1" smtClean="0"/>
              <a:t>sekunder</a:t>
            </a:r>
            <a:r>
              <a:rPr lang="en-US" sz="1600" b="1" dirty="0" smtClean="0"/>
              <a:t>)</a:t>
            </a:r>
          </a:p>
          <a:p>
            <a:pPr marL="177800" indent="-177800" eaLnBrk="1" hangingPunct="1">
              <a:buAutoNum type="arabicPeriod"/>
              <a:defRPr/>
            </a:pPr>
            <a:r>
              <a:rPr lang="en-US" sz="1600" b="1" dirty="0" err="1" smtClean="0"/>
              <a:t>Deteksi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kanker</a:t>
            </a:r>
            <a:endParaRPr lang="en-US" sz="1600" b="1" dirty="0"/>
          </a:p>
        </p:txBody>
      </p:sp>
      <p:grpSp>
        <p:nvGrpSpPr>
          <p:cNvPr id="6" name="Group 3"/>
          <p:cNvGrpSpPr/>
          <p:nvPr/>
        </p:nvGrpSpPr>
        <p:grpSpPr>
          <a:xfrm>
            <a:off x="76200" y="1752600"/>
            <a:ext cx="3581400" cy="838200"/>
            <a:chOff x="228600" y="1905000"/>
            <a:chExt cx="3581400" cy="838200"/>
          </a:xfrm>
        </p:grpSpPr>
        <p:sp>
          <p:nvSpPr>
            <p:cNvPr id="3" name="Rectangle 2"/>
            <p:cNvSpPr/>
            <p:nvPr/>
          </p:nvSpPr>
          <p:spPr>
            <a:xfrm>
              <a:off x="228600" y="1905000"/>
              <a:ext cx="3581400" cy="838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81000" y="2022764"/>
              <a:ext cx="1595849" cy="609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b="1" dirty="0" err="1" smtClean="0"/>
                <a:t>Menurunkan</a:t>
              </a:r>
              <a:r>
                <a:rPr lang="en-US" sz="1200" b="1" dirty="0" smtClean="0"/>
                <a:t>/ </a:t>
              </a:r>
              <a:r>
                <a:rPr lang="en-US" sz="1200" b="1" dirty="0" err="1" smtClean="0"/>
                <a:t>mencegah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komplikasi</a:t>
              </a:r>
              <a:endParaRPr lang="en-US" sz="12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084512" y="2000993"/>
              <a:ext cx="1595849" cy="609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b="1" dirty="0" err="1" smtClean="0"/>
                <a:t>Manajemen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sakit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dengan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baik</a:t>
              </a:r>
              <a:endParaRPr lang="en-US" sz="1200" b="1" dirty="0"/>
            </a:p>
          </p:txBody>
        </p:sp>
      </p:grpSp>
      <p:sp>
        <p:nvSpPr>
          <p:cNvPr id="7" name="Down Arrow 6"/>
          <p:cNvSpPr/>
          <p:nvPr/>
        </p:nvSpPr>
        <p:spPr>
          <a:xfrm>
            <a:off x="1636713" y="968376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4837754" y="991406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7550377" y="991406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1619045" y="1577976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4837754" y="1577976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7550376" y="1627188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7550375" y="2416176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7526130" y="3442402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1620632" y="2528992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1600200" y="4724400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4346164" y="5429992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4346165" y="6096000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4838249" y="2590079"/>
            <a:ext cx="340135" cy="96460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4840723" y="4702176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7550624" y="4724853"/>
            <a:ext cx="340135" cy="2508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1112</Words>
  <Application>Microsoft Office PowerPoint</Application>
  <PresentationFormat>On-screen Show (4:3)</PresentationFormat>
  <Paragraphs>225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Program Pengelolaan Penyakit Kronis (Prolanis) di Era JKN</vt:lpstr>
      <vt:lpstr>PowerPoint Presentation</vt:lpstr>
      <vt:lpstr>UU No.40/2004 tentang SJSN Pasal 22 ayat 1</vt:lpstr>
      <vt:lpstr>PowerPoint Presentation</vt:lpstr>
      <vt:lpstr>PowerPoint Presentation</vt:lpstr>
      <vt:lpstr>PowerPoint Presentation</vt:lpstr>
      <vt:lpstr>LATAR BELAKANG</vt:lpstr>
      <vt:lpstr>PowerPoint Presentation</vt:lpstr>
      <vt:lpstr>Pendekatan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PROLANIS   </vt:lpstr>
      <vt:lpstr>Pelayanan Obat rujuk balik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Melaporkan permasalahan obat ke Direktorat Jenderal Bina Kefarmasian dan Alat Kesehatan Kementrian Kesehatan RI  melalui email  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INTERNAL IMPLEMENTASI BPJS KESEHATAN</dc:title>
  <dc:creator>user</dc:creator>
  <cp:lastModifiedBy>BID MPK</cp:lastModifiedBy>
  <cp:revision>177</cp:revision>
  <cp:lastPrinted>2014-02-12T01:46:03Z</cp:lastPrinted>
  <dcterms:created xsi:type="dcterms:W3CDTF">2014-01-06T11:14:14Z</dcterms:created>
  <dcterms:modified xsi:type="dcterms:W3CDTF">2014-08-23T00:51:54Z</dcterms:modified>
</cp:coreProperties>
</file>