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5"/>
  </p:notesMasterIdLst>
  <p:handoutMasterIdLst>
    <p:handoutMasterId r:id="rId76"/>
  </p:handoutMasterIdLst>
  <p:sldIdLst>
    <p:sldId id="256" r:id="rId3"/>
    <p:sldId id="347" r:id="rId4"/>
    <p:sldId id="352" r:id="rId5"/>
    <p:sldId id="353" r:id="rId6"/>
    <p:sldId id="354" r:id="rId7"/>
    <p:sldId id="355" r:id="rId8"/>
    <p:sldId id="358" r:id="rId9"/>
    <p:sldId id="362" r:id="rId10"/>
    <p:sldId id="365" r:id="rId11"/>
    <p:sldId id="375" r:id="rId12"/>
    <p:sldId id="456" r:id="rId13"/>
    <p:sldId id="458" r:id="rId14"/>
    <p:sldId id="459" r:id="rId15"/>
    <p:sldId id="376" r:id="rId16"/>
    <p:sldId id="378" r:id="rId17"/>
    <p:sldId id="379" r:id="rId18"/>
    <p:sldId id="380" r:id="rId19"/>
    <p:sldId id="381" r:id="rId20"/>
    <p:sldId id="382" r:id="rId21"/>
    <p:sldId id="383" r:id="rId22"/>
    <p:sldId id="384" r:id="rId23"/>
    <p:sldId id="393" r:id="rId24"/>
    <p:sldId id="395" r:id="rId25"/>
    <p:sldId id="396" r:id="rId26"/>
    <p:sldId id="398" r:id="rId27"/>
    <p:sldId id="399" r:id="rId28"/>
    <p:sldId id="400" r:id="rId29"/>
    <p:sldId id="434" r:id="rId30"/>
    <p:sldId id="435" r:id="rId31"/>
    <p:sldId id="436" r:id="rId32"/>
    <p:sldId id="437" r:id="rId33"/>
    <p:sldId id="438" r:id="rId34"/>
    <p:sldId id="439" r:id="rId35"/>
    <p:sldId id="440" r:id="rId36"/>
    <p:sldId id="441" r:id="rId37"/>
    <p:sldId id="442" r:id="rId38"/>
    <p:sldId id="443" r:id="rId39"/>
    <p:sldId id="444" r:id="rId40"/>
    <p:sldId id="445" r:id="rId41"/>
    <p:sldId id="446" r:id="rId42"/>
    <p:sldId id="447" r:id="rId43"/>
    <p:sldId id="448" r:id="rId44"/>
    <p:sldId id="449" r:id="rId45"/>
    <p:sldId id="405" r:id="rId46"/>
    <p:sldId id="425" r:id="rId47"/>
    <p:sldId id="275" r:id="rId48"/>
    <p:sldId id="277" r:id="rId49"/>
    <p:sldId id="321" r:id="rId50"/>
    <p:sldId id="308" r:id="rId51"/>
    <p:sldId id="309" r:id="rId52"/>
    <p:sldId id="310" r:id="rId53"/>
    <p:sldId id="312" r:id="rId54"/>
    <p:sldId id="313" r:id="rId55"/>
    <p:sldId id="320" r:id="rId56"/>
    <p:sldId id="314" r:id="rId57"/>
    <p:sldId id="315" r:id="rId58"/>
    <p:sldId id="470" r:id="rId59"/>
    <p:sldId id="351" r:id="rId60"/>
    <p:sldId id="286" r:id="rId61"/>
    <p:sldId id="323" r:id="rId62"/>
    <p:sldId id="471" r:id="rId63"/>
    <p:sldId id="463" r:id="rId64"/>
    <p:sldId id="423" r:id="rId65"/>
    <p:sldId id="424" r:id="rId66"/>
    <p:sldId id="426" r:id="rId67"/>
    <p:sldId id="431" r:id="rId68"/>
    <p:sldId id="427" r:id="rId69"/>
    <p:sldId id="428" r:id="rId70"/>
    <p:sldId id="429" r:id="rId71"/>
    <p:sldId id="409" r:id="rId72"/>
    <p:sldId id="430" r:id="rId73"/>
    <p:sldId id="259"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B4B"/>
    <a:srgbClr val="FF3300"/>
    <a:srgbClr val="5D93FF"/>
    <a:srgbClr val="FFFFDD"/>
    <a:srgbClr val="FFFFFF"/>
    <a:srgbClr val="3399FF"/>
    <a:srgbClr val="FF5353"/>
    <a:srgbClr val="ABE3FF"/>
    <a:srgbClr val="66CCFF"/>
    <a:srgbClr val="FFC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9" autoAdjust="0"/>
    <p:restoredTop sz="94524" autoAdjust="0"/>
  </p:normalViewPr>
  <p:slideViewPr>
    <p:cSldViewPr>
      <p:cViewPr varScale="1">
        <p:scale>
          <a:sx n="87" d="100"/>
          <a:sy n="87" d="100"/>
        </p:scale>
        <p:origin x="-1422" y="-78"/>
      </p:cViewPr>
      <p:guideLst>
        <p:guide orient="horz" pos="2160"/>
        <p:guide pos="2880"/>
      </p:guideLst>
    </p:cSldViewPr>
  </p:slideViewPr>
  <p:outlineViewPr>
    <p:cViewPr>
      <p:scale>
        <a:sx n="33" d="100"/>
        <a:sy n="33" d="100"/>
      </p:scale>
      <p:origin x="48" y="5004"/>
    </p:cViewPr>
  </p:outlineViewPr>
  <p:notesTextViewPr>
    <p:cViewPr>
      <p:scale>
        <a:sx n="100" d="100"/>
        <a:sy n="100" d="100"/>
      </p:scale>
      <p:origin x="0" y="0"/>
    </p:cViewPr>
  </p:notesTextViewPr>
  <p:notesViewPr>
    <p:cSldViewPr>
      <p:cViewPr varScale="1">
        <p:scale>
          <a:sx n="81" d="100"/>
          <a:sy n="81" d="100"/>
        </p:scale>
        <p:origin x="-204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78761-BE75-4580-8C44-35D595DB2C3A}" type="datetimeFigureOut">
              <a:rPr lang="en-US" smtClean="0"/>
              <a:t>8/21/2014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FCDCF9-5E13-4FB0-87C6-436781E50160}" type="slidenum">
              <a:rPr lang="en-US" smtClean="0"/>
              <a:t>‹#›</a:t>
            </a:fld>
            <a:endParaRPr lang="en-US"/>
          </a:p>
        </p:txBody>
      </p:sp>
    </p:spTree>
    <p:extLst>
      <p:ext uri="{BB962C8B-B14F-4D97-AF65-F5344CB8AC3E}">
        <p14:creationId xmlns:p14="http://schemas.microsoft.com/office/powerpoint/2010/main" val="1715741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78E1867-6310-4051-A7E3-D034E9A40210}" type="slidenum">
              <a:rPr lang="en-US"/>
              <a:pPr/>
              <a:t>‹#›</a:t>
            </a:fld>
            <a:endParaRPr lang="en-US"/>
          </a:p>
        </p:txBody>
      </p:sp>
    </p:spTree>
    <p:extLst>
      <p:ext uri="{BB962C8B-B14F-4D97-AF65-F5344CB8AC3E}">
        <p14:creationId xmlns:p14="http://schemas.microsoft.com/office/powerpoint/2010/main" val="163418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AF7C14A-D291-4333-A9AD-1BF41998B82B}" type="slidenum">
              <a:rPr lang="id-ID" smtClean="0">
                <a:cs typeface="Arial" pitchFamily="34" charset="0"/>
              </a:rPr>
              <a:pPr eaLnBrk="1" fontAlgn="base" hangingPunct="1">
                <a:spcBef>
                  <a:spcPct val="0"/>
                </a:spcBef>
                <a:spcAft>
                  <a:spcPct val="0"/>
                </a:spcAft>
              </a:pPr>
              <a:t>55</a:t>
            </a:fld>
            <a:endParaRPr lang="id-ID"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E1867-6310-4051-A7E3-D034E9A40210}" type="slidenum">
              <a:rPr lang="en-US" smtClean="0"/>
              <a:pPr/>
              <a:t>56</a:t>
            </a:fld>
            <a:endParaRPr lang="en-US"/>
          </a:p>
        </p:txBody>
      </p:sp>
    </p:spTree>
    <p:extLst>
      <p:ext uri="{BB962C8B-B14F-4D97-AF65-F5344CB8AC3E}">
        <p14:creationId xmlns:p14="http://schemas.microsoft.com/office/powerpoint/2010/main" val="145743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578E1867-6310-4051-A7E3-D034E9A40210}" type="slidenum">
              <a:rPr lang="en-US" smtClean="0"/>
              <a:pPr/>
              <a:t>59</a:t>
            </a:fld>
            <a:endParaRPr lang="en-US"/>
          </a:p>
        </p:txBody>
      </p:sp>
    </p:spTree>
    <p:extLst>
      <p:ext uri="{BB962C8B-B14F-4D97-AF65-F5344CB8AC3E}">
        <p14:creationId xmlns:p14="http://schemas.microsoft.com/office/powerpoint/2010/main" val="9588431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219" name="Rectangle 27" descr="02"/>
          <p:cNvSpPr>
            <a:spLocks noChangeArrowheads="1"/>
          </p:cNvSpPr>
          <p:nvPr/>
        </p:nvSpPr>
        <p:spPr bwMode="gray">
          <a:xfrm rot="21127602">
            <a:off x="381000" y="304800"/>
            <a:ext cx="4267200" cy="4267200"/>
          </a:xfrm>
          <a:prstGeom prst="rect">
            <a:avLst/>
          </a:prstGeom>
          <a:blipFill dpi="0" rotWithShape="1">
            <a:blip r:embed="rId2"/>
            <a:srcRect/>
            <a:stretch>
              <a:fillRect l="-53000" t="-63000" r="18000" b="-10000"/>
            </a:stretch>
          </a:blipFill>
          <a:ln w="38100">
            <a:solidFill>
              <a:schemeClr val="bg2"/>
            </a:solidFill>
            <a:miter lim="800000"/>
            <a:headEnd/>
            <a:tailEnd/>
          </a:ln>
          <a:effectLst/>
        </p:spPr>
        <p:txBody>
          <a:bodyPr wrap="none" anchor="ctr"/>
          <a:lstStyle/>
          <a:p>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047714">
            <a:off x="384545" y="4114800"/>
            <a:ext cx="3079204" cy="2312794"/>
          </a:xfrm>
          <a:prstGeom prst="rect">
            <a:avLst/>
          </a:prstGeom>
          <a:ln w="47625" cmpd="sng">
            <a:solidFill>
              <a:schemeClr val="bg2"/>
            </a:solidFill>
          </a:ln>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845" y="2146300"/>
            <a:ext cx="3659754" cy="2549629"/>
          </a:xfrm>
          <a:prstGeom prst="rect">
            <a:avLst/>
          </a:prstGeom>
          <a:ln w="44450" cmpd="sng">
            <a:solidFill>
              <a:schemeClr val="bg2"/>
            </a:solidFill>
          </a:ln>
        </p:spPr>
      </p:pic>
      <p:pic>
        <p:nvPicPr>
          <p:cNvPr id="8204" name="Picture 12" descr="01"/>
          <p:cNvPicPr>
            <a:picLocks noChangeAspect="1" noChangeArrowheads="1"/>
          </p:cNvPicPr>
          <p:nvPr/>
        </p:nvPicPr>
        <p:blipFill>
          <a:blip r:embed="rId5">
            <a:extLst>
              <a:ext uri="{28A0092B-C50C-407E-A947-70E740481C1C}">
                <a14:useLocalDpi xmlns:a14="http://schemas.microsoft.com/office/drawing/2010/main" val="0"/>
              </a:ext>
            </a:extLst>
          </a:blip>
          <a:srcRect l="15326" b="6250"/>
          <a:stretch>
            <a:fillRect/>
          </a:stretch>
        </p:blipFill>
        <p:spPr bwMode="gray">
          <a:xfrm>
            <a:off x="2466975" y="0"/>
            <a:ext cx="2105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9" name="Freeform 7"/>
          <p:cNvSpPr>
            <a:spLocks/>
          </p:cNvSpPr>
          <p:nvPr/>
        </p:nvSpPr>
        <p:spPr bwMode="gray">
          <a:xfrm>
            <a:off x="2895600" y="-7886"/>
            <a:ext cx="6248400" cy="6858000"/>
          </a:xfrm>
          <a:custGeom>
            <a:avLst/>
            <a:gdLst>
              <a:gd name="T0" fmla="*/ 305 w 3936"/>
              <a:gd name="T1" fmla="*/ 4317 h 4320"/>
              <a:gd name="T2" fmla="*/ 0 w 3936"/>
              <a:gd name="T3" fmla="*/ 0 h 4320"/>
              <a:gd name="T4" fmla="*/ 3936 w 3936"/>
              <a:gd name="T5" fmla="*/ 0 h 4320"/>
              <a:gd name="T6" fmla="*/ 3936 w 3936"/>
              <a:gd name="T7" fmla="*/ 4320 h 4320"/>
              <a:gd name="T8" fmla="*/ 305 w 3936"/>
              <a:gd name="T9" fmla="*/ 4317 h 4320"/>
            </a:gdLst>
            <a:ahLst/>
            <a:cxnLst>
              <a:cxn ang="0">
                <a:pos x="T0" y="T1"/>
              </a:cxn>
              <a:cxn ang="0">
                <a:pos x="T2" y="T3"/>
              </a:cxn>
              <a:cxn ang="0">
                <a:pos x="T4" y="T5"/>
              </a:cxn>
              <a:cxn ang="0">
                <a:pos x="T6" y="T7"/>
              </a:cxn>
              <a:cxn ang="0">
                <a:pos x="T8" y="T9"/>
              </a:cxn>
            </a:cxnLst>
            <a:rect l="0" t="0" r="r" b="b"/>
            <a:pathLst>
              <a:path w="3936" h="4320">
                <a:moveTo>
                  <a:pt x="305" y="4317"/>
                </a:moveTo>
                <a:lnTo>
                  <a:pt x="0" y="0"/>
                </a:lnTo>
                <a:lnTo>
                  <a:pt x="3936" y="0"/>
                </a:lnTo>
                <a:lnTo>
                  <a:pt x="3936" y="4320"/>
                </a:lnTo>
                <a:lnTo>
                  <a:pt x="305" y="4317"/>
                </a:lnTo>
                <a:close/>
              </a:path>
            </a:pathLst>
          </a:custGeom>
          <a:gradFill rotWithShape="1">
            <a:gsLst>
              <a:gs pos="0">
                <a:srgbClr val="FF0000"/>
              </a:gs>
              <a:gs pos="100000">
                <a:srgbClr val="FFD5D5"/>
              </a:gs>
            </a:gsLst>
            <a:lin ang="0" scaled="1"/>
          </a:gradFill>
          <a:ln>
            <a:noFill/>
          </a:ln>
          <a:effectLst/>
        </p:spPr>
        <p:txBody>
          <a:bodyPr/>
          <a:lstStyle/>
          <a:p>
            <a:endParaRPr lang="en-US"/>
          </a:p>
        </p:txBody>
      </p:sp>
      <p:sp>
        <p:nvSpPr>
          <p:cNvPr id="8194" name="Rectangle 2"/>
          <p:cNvSpPr>
            <a:spLocks noGrp="1" noChangeArrowheads="1"/>
          </p:cNvSpPr>
          <p:nvPr>
            <p:ph type="ctrTitle"/>
          </p:nvPr>
        </p:nvSpPr>
        <p:spPr>
          <a:xfrm>
            <a:off x="3048000" y="2133600"/>
            <a:ext cx="5638800" cy="1012825"/>
          </a:xfrm>
        </p:spPr>
        <p:txBody>
          <a:bodyPr/>
          <a:lstStyle>
            <a:lvl1pPr algn="r">
              <a:defRPr sz="5500"/>
            </a:lvl1pPr>
          </a:lstStyle>
          <a:p>
            <a:pPr lvl="0"/>
            <a:r>
              <a:rPr lang="en-US" noProof="0" dirty="0" smtClean="0"/>
              <a:t>Click to edit Master title style</a:t>
            </a:r>
          </a:p>
        </p:txBody>
      </p:sp>
      <p:sp>
        <p:nvSpPr>
          <p:cNvPr id="8195" name="Rectangle 3"/>
          <p:cNvSpPr>
            <a:spLocks noGrp="1" noChangeArrowheads="1"/>
          </p:cNvSpPr>
          <p:nvPr>
            <p:ph type="subTitle" idx="1"/>
          </p:nvPr>
        </p:nvSpPr>
        <p:spPr>
          <a:xfrm>
            <a:off x="3733800" y="3352800"/>
            <a:ext cx="4953000" cy="533400"/>
          </a:xfrm>
          <a:effectLst>
            <a:outerShdw dist="17961" dir="2700000" algn="ctr" rotWithShape="0">
              <a:schemeClr val="bg2"/>
            </a:outerShdw>
          </a:effectLst>
        </p:spPr>
        <p:txBody>
          <a:bodyPr/>
          <a:lstStyle>
            <a:lvl1pPr marL="0" indent="0" algn="r">
              <a:buFontTx/>
              <a:buNone/>
              <a:defRPr sz="2000"/>
            </a:lvl1pPr>
          </a:lstStyle>
          <a:p>
            <a:pPr lvl="0"/>
            <a:r>
              <a:rPr lang="en-US" noProof="0" smtClean="0"/>
              <a:t>Click to edit Master subtitle style</a:t>
            </a:r>
          </a:p>
        </p:txBody>
      </p:sp>
      <p:sp>
        <p:nvSpPr>
          <p:cNvPr id="8196" name="Rectangle 4"/>
          <p:cNvSpPr>
            <a:spLocks noGrp="1" noChangeArrowheads="1"/>
          </p:cNvSpPr>
          <p:nvPr>
            <p:ph type="dt" sz="half" idx="2"/>
          </p:nvPr>
        </p:nvSpPr>
        <p:spPr>
          <a:xfrm>
            <a:off x="457200" y="6477000"/>
            <a:ext cx="2133600" cy="244475"/>
          </a:xfrm>
        </p:spPr>
        <p:txBody>
          <a:bodyPr/>
          <a:lstStyle>
            <a:lvl1pPr>
              <a:defRPr/>
            </a:lvl1pPr>
          </a:lstStyle>
          <a:p>
            <a:endParaRPr lang="en-US"/>
          </a:p>
        </p:txBody>
      </p:sp>
      <p:sp>
        <p:nvSpPr>
          <p:cNvPr id="8197" name="Rectangle 5"/>
          <p:cNvSpPr>
            <a:spLocks noGrp="1" noChangeArrowheads="1"/>
          </p:cNvSpPr>
          <p:nvPr>
            <p:ph type="ftr" sz="quarter" idx="3"/>
          </p:nvPr>
        </p:nvSpPr>
        <p:spPr>
          <a:xfrm>
            <a:off x="3124200" y="6477000"/>
            <a:ext cx="2895600" cy="244475"/>
          </a:xfrm>
        </p:spPr>
        <p:txBody>
          <a:bodyPr/>
          <a:lstStyle>
            <a:lvl1pPr>
              <a:defRPr/>
            </a:lvl1pPr>
          </a:lstStyle>
          <a:p>
            <a:endParaRPr lang="en-US"/>
          </a:p>
        </p:txBody>
      </p:sp>
      <p:sp>
        <p:nvSpPr>
          <p:cNvPr id="8198" name="Rectangle 6"/>
          <p:cNvSpPr>
            <a:spLocks noGrp="1" noChangeArrowheads="1"/>
          </p:cNvSpPr>
          <p:nvPr>
            <p:ph type="sldNum" sz="quarter" idx="4"/>
          </p:nvPr>
        </p:nvSpPr>
        <p:spPr>
          <a:xfrm>
            <a:off x="6553200" y="6477000"/>
            <a:ext cx="2133600" cy="244475"/>
          </a:xfrm>
        </p:spPr>
        <p:txBody>
          <a:bodyPr/>
          <a:lstStyle>
            <a:lvl1pPr>
              <a:defRPr/>
            </a:lvl1pPr>
          </a:lstStyle>
          <a:p>
            <a:fld id="{8E274526-73BF-4AD0-886F-CE2FBF16BD42}" type="slidenum">
              <a:rPr lang="en-US"/>
              <a:pPr/>
              <a:t>‹#›</a:t>
            </a:fld>
            <a:endParaRPr lang="en-US"/>
          </a:p>
        </p:txBody>
      </p:sp>
      <p:sp>
        <p:nvSpPr>
          <p:cNvPr id="8205" name="Line 13"/>
          <p:cNvSpPr>
            <a:spLocks noChangeShapeType="1"/>
          </p:cNvSpPr>
          <p:nvPr/>
        </p:nvSpPr>
        <p:spPr bwMode="gray">
          <a:xfrm>
            <a:off x="3657600" y="5105400"/>
            <a:ext cx="5029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6" name="Line 14"/>
          <p:cNvSpPr>
            <a:spLocks noChangeShapeType="1"/>
          </p:cNvSpPr>
          <p:nvPr/>
        </p:nvSpPr>
        <p:spPr bwMode="gray">
          <a:xfrm>
            <a:off x="3657600" y="5410200"/>
            <a:ext cx="5029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Line 15"/>
          <p:cNvSpPr>
            <a:spLocks noChangeShapeType="1"/>
          </p:cNvSpPr>
          <p:nvPr/>
        </p:nvSpPr>
        <p:spPr bwMode="gray">
          <a:xfrm>
            <a:off x="3657600" y="5715000"/>
            <a:ext cx="5029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Line 16"/>
          <p:cNvSpPr>
            <a:spLocks noChangeShapeType="1"/>
          </p:cNvSpPr>
          <p:nvPr/>
        </p:nvSpPr>
        <p:spPr bwMode="gray">
          <a:xfrm>
            <a:off x="3657600" y="6019800"/>
            <a:ext cx="5029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 name="Line 17"/>
          <p:cNvSpPr>
            <a:spLocks noChangeShapeType="1"/>
          </p:cNvSpPr>
          <p:nvPr/>
        </p:nvSpPr>
        <p:spPr bwMode="gray">
          <a:xfrm>
            <a:off x="3657600" y="6324600"/>
            <a:ext cx="5029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21" name="Picture 29" descr="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444625" y="0"/>
            <a:ext cx="384175" cy="614363"/>
          </a:xfrm>
          <a:prstGeom prst="rect">
            <a:avLst/>
          </a:prstGeom>
          <a:noFill/>
          <a:extLst>
            <a:ext uri="{909E8E84-426E-40DD-AFC4-6F175D3DCCD1}">
              <a14:hiddenFill xmlns:a14="http://schemas.microsoft.com/office/drawing/2010/main">
                <a:solidFill>
                  <a:srgbClr val="FFFFFF"/>
                </a:solidFill>
              </a14:hiddenFill>
            </a:ext>
          </a:extLst>
        </p:spPr>
      </p:pic>
      <p:pic>
        <p:nvPicPr>
          <p:cNvPr id="8222" name="Picture 30" descr="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431925" y="1828800"/>
            <a:ext cx="396875" cy="635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18976" y="103359"/>
            <a:ext cx="920223" cy="103964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BE54B4-995A-4619-849F-8191643F07E4}" type="slidenum">
              <a:rPr lang="en-US"/>
              <a:pPr/>
              <a:t>‹#›</a:t>
            </a:fld>
            <a:endParaRPr lang="en-US"/>
          </a:p>
        </p:txBody>
      </p:sp>
    </p:spTree>
    <p:extLst>
      <p:ext uri="{BB962C8B-B14F-4D97-AF65-F5344CB8AC3E}">
        <p14:creationId xmlns:p14="http://schemas.microsoft.com/office/powerpoint/2010/main" val="8643882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01A5E2-3F27-43B9-B2CE-566D3379F659}" type="slidenum">
              <a:rPr lang="en-US"/>
              <a:pPr/>
              <a:t>‹#›</a:t>
            </a:fld>
            <a:endParaRPr lang="en-US"/>
          </a:p>
        </p:txBody>
      </p:sp>
    </p:spTree>
    <p:extLst>
      <p:ext uri="{BB962C8B-B14F-4D97-AF65-F5344CB8AC3E}">
        <p14:creationId xmlns:p14="http://schemas.microsoft.com/office/powerpoint/2010/main" val="38049468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5438" y="349250"/>
            <a:ext cx="7775575" cy="6334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95313" y="1450975"/>
            <a:ext cx="8091487" cy="4984750"/>
          </a:xfrm>
        </p:spPr>
        <p:txBody>
          <a:bodyPr/>
          <a:lstStyle/>
          <a:p>
            <a:r>
              <a:rPr lang="en-US" smtClean="0"/>
              <a:t>Click icon to add table</a:t>
            </a:r>
            <a:endParaRPr lang="en-US"/>
          </a:p>
        </p:txBody>
      </p:sp>
      <p:sp>
        <p:nvSpPr>
          <p:cNvPr id="4" name="Date Placeholder 3"/>
          <p:cNvSpPr>
            <a:spLocks noGrp="1"/>
          </p:cNvSpPr>
          <p:nvPr>
            <p:ph type="dt" sz="half" idx="10"/>
          </p:nvPr>
        </p:nvSpPr>
        <p:spPr>
          <a:xfrm>
            <a:off x="296863" y="6577013"/>
            <a:ext cx="2133600" cy="219075"/>
          </a:xfrm>
        </p:spPr>
        <p:txBody>
          <a:bodyPr/>
          <a:lstStyle>
            <a:lvl1pPr>
              <a:defRPr/>
            </a:lvl1pPr>
          </a:lstStyle>
          <a:p>
            <a:endParaRPr lang="en-US"/>
          </a:p>
        </p:txBody>
      </p:sp>
      <p:sp>
        <p:nvSpPr>
          <p:cNvPr id="5" name="Footer Placeholder 4"/>
          <p:cNvSpPr>
            <a:spLocks noGrp="1"/>
          </p:cNvSpPr>
          <p:nvPr>
            <p:ph type="ftr" sz="quarter" idx="11"/>
          </p:nvPr>
        </p:nvSpPr>
        <p:spPr>
          <a:xfrm>
            <a:off x="2716213" y="6565900"/>
            <a:ext cx="3649662" cy="280988"/>
          </a:xfrm>
        </p:spPr>
        <p:txBody>
          <a:bodyPr/>
          <a:lstStyle>
            <a:lvl1pPr>
              <a:defRPr/>
            </a:lvl1pPr>
          </a:lstStyle>
          <a:p>
            <a:endParaRPr lang="en-US"/>
          </a:p>
        </p:txBody>
      </p:sp>
      <p:sp>
        <p:nvSpPr>
          <p:cNvPr id="6" name="Slide Number Placeholder 5"/>
          <p:cNvSpPr>
            <a:spLocks noGrp="1"/>
          </p:cNvSpPr>
          <p:nvPr>
            <p:ph type="sldNum" sz="quarter" idx="12"/>
          </p:nvPr>
        </p:nvSpPr>
        <p:spPr>
          <a:xfrm>
            <a:off x="6731000" y="6569075"/>
            <a:ext cx="2133600" cy="214313"/>
          </a:xfrm>
        </p:spPr>
        <p:txBody>
          <a:bodyPr/>
          <a:lstStyle>
            <a:lvl1pPr>
              <a:defRPr/>
            </a:lvl1pPr>
          </a:lstStyle>
          <a:p>
            <a:fld id="{D4924D63-892F-4249-B51F-C90F77EDC305}" type="slidenum">
              <a:rPr lang="en-US"/>
              <a:pPr/>
              <a:t>‹#›</a:t>
            </a:fld>
            <a:endParaRPr lang="en-US"/>
          </a:p>
        </p:txBody>
      </p:sp>
    </p:spTree>
    <p:extLst>
      <p:ext uri="{BB962C8B-B14F-4D97-AF65-F5344CB8AC3E}">
        <p14:creationId xmlns:p14="http://schemas.microsoft.com/office/powerpoint/2010/main" val="78084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219" name="Rectangle 27" descr="02"/>
          <p:cNvSpPr>
            <a:spLocks noChangeArrowheads="1"/>
          </p:cNvSpPr>
          <p:nvPr/>
        </p:nvSpPr>
        <p:spPr bwMode="gray">
          <a:xfrm rot="21127602">
            <a:off x="381000" y="304800"/>
            <a:ext cx="4267200" cy="4267200"/>
          </a:xfrm>
          <a:prstGeom prst="rect">
            <a:avLst/>
          </a:prstGeom>
          <a:blipFill dpi="0" rotWithShape="1">
            <a:blip r:embed="rId2"/>
            <a:srcRect/>
            <a:stretch>
              <a:fillRect l="-53000" t="-63000" r="18000" b="-10000"/>
            </a:stretch>
          </a:blipFill>
          <a:ln w="38100">
            <a:solidFill>
              <a:schemeClr val="bg2"/>
            </a:solidFill>
            <a:miter lim="800000"/>
            <a:headEnd/>
            <a:tailEnd/>
          </a:ln>
          <a:effectLst/>
        </p:spPr>
        <p:txBody>
          <a:bodyPr wrap="none" anchor="ctr"/>
          <a:lstStyle/>
          <a:p>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047714">
            <a:off x="384545" y="4114800"/>
            <a:ext cx="3079204" cy="2312794"/>
          </a:xfrm>
          <a:prstGeom prst="rect">
            <a:avLst/>
          </a:prstGeom>
          <a:ln w="47625" cmpd="sng">
            <a:solidFill>
              <a:schemeClr val="bg2"/>
            </a:solidFill>
          </a:ln>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845" y="2146300"/>
            <a:ext cx="3659754" cy="2549629"/>
          </a:xfrm>
          <a:prstGeom prst="rect">
            <a:avLst/>
          </a:prstGeom>
          <a:ln w="44450" cmpd="sng">
            <a:solidFill>
              <a:schemeClr val="bg2"/>
            </a:solidFill>
          </a:ln>
        </p:spPr>
      </p:pic>
      <p:pic>
        <p:nvPicPr>
          <p:cNvPr id="8204" name="Picture 12" descr="01"/>
          <p:cNvPicPr>
            <a:picLocks noChangeAspect="1" noChangeArrowheads="1"/>
          </p:cNvPicPr>
          <p:nvPr/>
        </p:nvPicPr>
        <p:blipFill>
          <a:blip r:embed="rId5">
            <a:extLst>
              <a:ext uri="{28A0092B-C50C-407E-A947-70E740481C1C}">
                <a14:useLocalDpi xmlns:a14="http://schemas.microsoft.com/office/drawing/2010/main" val="0"/>
              </a:ext>
            </a:extLst>
          </a:blip>
          <a:srcRect l="15326" b="6250"/>
          <a:stretch>
            <a:fillRect/>
          </a:stretch>
        </p:blipFill>
        <p:spPr bwMode="gray">
          <a:xfrm>
            <a:off x="2466975" y="0"/>
            <a:ext cx="2105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9" name="Freeform 7"/>
          <p:cNvSpPr>
            <a:spLocks/>
          </p:cNvSpPr>
          <p:nvPr/>
        </p:nvSpPr>
        <p:spPr bwMode="gray">
          <a:xfrm>
            <a:off x="2895600" y="-7886"/>
            <a:ext cx="6248400" cy="6858000"/>
          </a:xfrm>
          <a:custGeom>
            <a:avLst/>
            <a:gdLst>
              <a:gd name="T0" fmla="*/ 305 w 3936"/>
              <a:gd name="T1" fmla="*/ 4317 h 4320"/>
              <a:gd name="T2" fmla="*/ 0 w 3936"/>
              <a:gd name="T3" fmla="*/ 0 h 4320"/>
              <a:gd name="T4" fmla="*/ 3936 w 3936"/>
              <a:gd name="T5" fmla="*/ 0 h 4320"/>
              <a:gd name="T6" fmla="*/ 3936 w 3936"/>
              <a:gd name="T7" fmla="*/ 4320 h 4320"/>
              <a:gd name="T8" fmla="*/ 305 w 3936"/>
              <a:gd name="T9" fmla="*/ 4317 h 4320"/>
            </a:gdLst>
            <a:ahLst/>
            <a:cxnLst>
              <a:cxn ang="0">
                <a:pos x="T0" y="T1"/>
              </a:cxn>
              <a:cxn ang="0">
                <a:pos x="T2" y="T3"/>
              </a:cxn>
              <a:cxn ang="0">
                <a:pos x="T4" y="T5"/>
              </a:cxn>
              <a:cxn ang="0">
                <a:pos x="T6" y="T7"/>
              </a:cxn>
              <a:cxn ang="0">
                <a:pos x="T8" y="T9"/>
              </a:cxn>
            </a:cxnLst>
            <a:rect l="0" t="0" r="r" b="b"/>
            <a:pathLst>
              <a:path w="3936" h="4320">
                <a:moveTo>
                  <a:pt x="305" y="4317"/>
                </a:moveTo>
                <a:lnTo>
                  <a:pt x="0" y="0"/>
                </a:lnTo>
                <a:lnTo>
                  <a:pt x="3936" y="0"/>
                </a:lnTo>
                <a:lnTo>
                  <a:pt x="3936" y="4320"/>
                </a:lnTo>
                <a:lnTo>
                  <a:pt x="305" y="4317"/>
                </a:lnTo>
                <a:close/>
              </a:path>
            </a:pathLst>
          </a:custGeom>
          <a:gradFill rotWithShape="1">
            <a:gsLst>
              <a:gs pos="0">
                <a:srgbClr val="FF0000"/>
              </a:gs>
              <a:gs pos="100000">
                <a:srgbClr val="FFD5D5"/>
              </a:gs>
            </a:gsLst>
            <a:lin ang="0" scaled="1"/>
          </a:gradFill>
          <a:ln>
            <a:noFill/>
          </a:ln>
          <a:effectLst/>
        </p:spPr>
        <p:txBody>
          <a:bodyPr/>
          <a:lstStyle/>
          <a:p>
            <a:endParaRPr lang="en-US"/>
          </a:p>
        </p:txBody>
      </p:sp>
      <p:sp>
        <p:nvSpPr>
          <p:cNvPr id="8194" name="Rectangle 2"/>
          <p:cNvSpPr>
            <a:spLocks noGrp="1" noChangeArrowheads="1"/>
          </p:cNvSpPr>
          <p:nvPr>
            <p:ph type="ctrTitle"/>
          </p:nvPr>
        </p:nvSpPr>
        <p:spPr>
          <a:xfrm>
            <a:off x="3048000" y="2133600"/>
            <a:ext cx="5638800" cy="1012825"/>
          </a:xfrm>
        </p:spPr>
        <p:txBody>
          <a:bodyPr/>
          <a:lstStyle>
            <a:lvl1pPr algn="r">
              <a:defRPr sz="5500"/>
            </a:lvl1pPr>
          </a:lstStyle>
          <a:p>
            <a:pPr lvl="0"/>
            <a:r>
              <a:rPr lang="en-US" noProof="0" dirty="0" smtClean="0"/>
              <a:t>Click to edit Master title style</a:t>
            </a:r>
          </a:p>
        </p:txBody>
      </p:sp>
      <p:sp>
        <p:nvSpPr>
          <p:cNvPr id="8195" name="Rectangle 3"/>
          <p:cNvSpPr>
            <a:spLocks noGrp="1" noChangeArrowheads="1"/>
          </p:cNvSpPr>
          <p:nvPr>
            <p:ph type="subTitle" idx="1"/>
          </p:nvPr>
        </p:nvSpPr>
        <p:spPr>
          <a:xfrm>
            <a:off x="3733800" y="3352800"/>
            <a:ext cx="4953000" cy="533400"/>
          </a:xfrm>
          <a:effectLst>
            <a:outerShdw dist="17961" dir="2700000" algn="ctr" rotWithShape="0">
              <a:schemeClr val="bg2"/>
            </a:outerShdw>
          </a:effectLst>
        </p:spPr>
        <p:txBody>
          <a:bodyPr/>
          <a:lstStyle>
            <a:lvl1pPr marL="0" indent="0" algn="r">
              <a:buFontTx/>
              <a:buNone/>
              <a:defRPr sz="2000"/>
            </a:lvl1pPr>
          </a:lstStyle>
          <a:p>
            <a:pPr lvl="0"/>
            <a:r>
              <a:rPr lang="en-US" noProof="0" smtClean="0"/>
              <a:t>Click to edit Master subtitle style</a:t>
            </a:r>
          </a:p>
        </p:txBody>
      </p:sp>
      <p:sp>
        <p:nvSpPr>
          <p:cNvPr id="8196" name="Rectangle 4"/>
          <p:cNvSpPr>
            <a:spLocks noGrp="1" noChangeArrowheads="1"/>
          </p:cNvSpPr>
          <p:nvPr>
            <p:ph type="dt" sz="half" idx="2"/>
          </p:nvPr>
        </p:nvSpPr>
        <p:spPr>
          <a:xfrm>
            <a:off x="457200" y="6477000"/>
            <a:ext cx="2133600" cy="244475"/>
          </a:xfrm>
        </p:spPr>
        <p:txBody>
          <a:bodyPr/>
          <a:lstStyle>
            <a:lvl1pPr>
              <a:defRPr/>
            </a:lvl1pPr>
          </a:lstStyle>
          <a:p>
            <a:endParaRPr lang="en-US"/>
          </a:p>
        </p:txBody>
      </p:sp>
      <p:sp>
        <p:nvSpPr>
          <p:cNvPr id="8197" name="Rectangle 5"/>
          <p:cNvSpPr>
            <a:spLocks noGrp="1" noChangeArrowheads="1"/>
          </p:cNvSpPr>
          <p:nvPr>
            <p:ph type="ftr" sz="quarter" idx="3"/>
          </p:nvPr>
        </p:nvSpPr>
        <p:spPr>
          <a:xfrm>
            <a:off x="3124200" y="6477000"/>
            <a:ext cx="2895600" cy="244475"/>
          </a:xfrm>
        </p:spPr>
        <p:txBody>
          <a:bodyPr/>
          <a:lstStyle>
            <a:lvl1pPr>
              <a:defRPr/>
            </a:lvl1pPr>
          </a:lstStyle>
          <a:p>
            <a:endParaRPr lang="en-US"/>
          </a:p>
        </p:txBody>
      </p:sp>
      <p:sp>
        <p:nvSpPr>
          <p:cNvPr id="8198" name="Rectangle 6"/>
          <p:cNvSpPr>
            <a:spLocks noGrp="1" noChangeArrowheads="1"/>
          </p:cNvSpPr>
          <p:nvPr>
            <p:ph type="sldNum" sz="quarter" idx="4"/>
          </p:nvPr>
        </p:nvSpPr>
        <p:spPr>
          <a:xfrm>
            <a:off x="6553200" y="6477000"/>
            <a:ext cx="2133600" cy="244475"/>
          </a:xfrm>
        </p:spPr>
        <p:txBody>
          <a:bodyPr/>
          <a:lstStyle>
            <a:lvl1pPr>
              <a:defRPr/>
            </a:lvl1pPr>
          </a:lstStyle>
          <a:p>
            <a:fld id="{8E274526-73BF-4AD0-886F-CE2FBF16BD42}" type="slidenum">
              <a:rPr lang="en-US"/>
              <a:pPr/>
              <a:t>‹#›</a:t>
            </a:fld>
            <a:endParaRPr lang="en-US"/>
          </a:p>
        </p:txBody>
      </p:sp>
      <p:sp>
        <p:nvSpPr>
          <p:cNvPr id="8205" name="Line 13"/>
          <p:cNvSpPr>
            <a:spLocks noChangeShapeType="1"/>
          </p:cNvSpPr>
          <p:nvPr/>
        </p:nvSpPr>
        <p:spPr bwMode="gray">
          <a:xfrm>
            <a:off x="3657600" y="5257800"/>
            <a:ext cx="5029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6" name="Line 14"/>
          <p:cNvSpPr>
            <a:spLocks noChangeShapeType="1"/>
          </p:cNvSpPr>
          <p:nvPr/>
        </p:nvSpPr>
        <p:spPr bwMode="gray">
          <a:xfrm>
            <a:off x="3657600" y="5486400"/>
            <a:ext cx="5029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Line 15"/>
          <p:cNvSpPr>
            <a:spLocks noChangeShapeType="1"/>
          </p:cNvSpPr>
          <p:nvPr/>
        </p:nvSpPr>
        <p:spPr bwMode="gray">
          <a:xfrm>
            <a:off x="3657600" y="5715000"/>
            <a:ext cx="5029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Line 16"/>
          <p:cNvSpPr>
            <a:spLocks noChangeShapeType="1"/>
          </p:cNvSpPr>
          <p:nvPr/>
        </p:nvSpPr>
        <p:spPr bwMode="gray">
          <a:xfrm>
            <a:off x="3657600" y="5943600"/>
            <a:ext cx="5029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 name="Line 17"/>
          <p:cNvSpPr>
            <a:spLocks noChangeShapeType="1"/>
          </p:cNvSpPr>
          <p:nvPr/>
        </p:nvSpPr>
        <p:spPr bwMode="gray">
          <a:xfrm>
            <a:off x="3657600" y="6172200"/>
            <a:ext cx="5029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21" name="Picture 29" descr="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444625" y="0"/>
            <a:ext cx="384175" cy="614363"/>
          </a:xfrm>
          <a:prstGeom prst="rect">
            <a:avLst/>
          </a:prstGeom>
          <a:noFill/>
          <a:extLst>
            <a:ext uri="{909E8E84-426E-40DD-AFC4-6F175D3DCCD1}">
              <a14:hiddenFill xmlns:a14="http://schemas.microsoft.com/office/drawing/2010/main">
                <a:solidFill>
                  <a:srgbClr val="FFFFFF"/>
                </a:solidFill>
              </a14:hiddenFill>
            </a:ext>
          </a:extLst>
        </p:spPr>
      </p:pic>
      <p:pic>
        <p:nvPicPr>
          <p:cNvPr id="8222" name="Picture 30" descr="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431925" y="1828800"/>
            <a:ext cx="396875" cy="635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18976" y="103359"/>
            <a:ext cx="920223" cy="1039641"/>
          </a:xfrm>
          <a:prstGeom prst="rect">
            <a:avLst/>
          </a:prstGeom>
        </p:spPr>
      </p:pic>
    </p:spTree>
    <p:extLst>
      <p:ext uri="{BB962C8B-B14F-4D97-AF65-F5344CB8AC3E}">
        <p14:creationId xmlns:p14="http://schemas.microsoft.com/office/powerpoint/2010/main" val="35033305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A10496-F8D9-4A6B-8350-445C78003143}" type="slidenum">
              <a:rPr lang="en-US"/>
              <a:pPr/>
              <a:t>‹#›</a:t>
            </a:fld>
            <a:endParaRPr lang="en-US"/>
          </a:p>
        </p:txBody>
      </p:sp>
    </p:spTree>
    <p:extLst>
      <p:ext uri="{BB962C8B-B14F-4D97-AF65-F5344CB8AC3E}">
        <p14:creationId xmlns:p14="http://schemas.microsoft.com/office/powerpoint/2010/main" val="42171489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B12558-8A73-42CD-9666-1984F9132704}" type="slidenum">
              <a:rPr lang="en-US"/>
              <a:pPr/>
              <a:t>‹#›</a:t>
            </a:fld>
            <a:endParaRPr lang="en-US"/>
          </a:p>
        </p:txBody>
      </p:sp>
    </p:spTree>
    <p:extLst>
      <p:ext uri="{BB962C8B-B14F-4D97-AF65-F5344CB8AC3E}">
        <p14:creationId xmlns:p14="http://schemas.microsoft.com/office/powerpoint/2010/main" val="441106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6A53D9-FB85-46DE-B669-F486B864EB81}" type="slidenum">
              <a:rPr lang="en-US"/>
              <a:pPr/>
              <a:t>‹#›</a:t>
            </a:fld>
            <a:endParaRPr lang="en-US"/>
          </a:p>
        </p:txBody>
      </p:sp>
    </p:spTree>
    <p:extLst>
      <p:ext uri="{BB962C8B-B14F-4D97-AF65-F5344CB8AC3E}">
        <p14:creationId xmlns:p14="http://schemas.microsoft.com/office/powerpoint/2010/main" val="1038820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53BD44-AE8C-4FE0-97F3-E18BB8E775C2}" type="slidenum">
              <a:rPr lang="en-US"/>
              <a:pPr/>
              <a:t>‹#›</a:t>
            </a:fld>
            <a:endParaRPr lang="en-US"/>
          </a:p>
        </p:txBody>
      </p:sp>
    </p:spTree>
    <p:extLst>
      <p:ext uri="{BB962C8B-B14F-4D97-AF65-F5344CB8AC3E}">
        <p14:creationId xmlns:p14="http://schemas.microsoft.com/office/powerpoint/2010/main" val="35557735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78AD0F-EEBA-4B26-BFBB-7A298E453FD6}" type="slidenum">
              <a:rPr lang="en-US"/>
              <a:pPr/>
              <a:t>‹#›</a:t>
            </a:fld>
            <a:endParaRPr lang="en-US"/>
          </a:p>
        </p:txBody>
      </p:sp>
    </p:spTree>
    <p:extLst>
      <p:ext uri="{BB962C8B-B14F-4D97-AF65-F5344CB8AC3E}">
        <p14:creationId xmlns:p14="http://schemas.microsoft.com/office/powerpoint/2010/main" val="3725683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800D10-BC03-437C-9838-DE7B1A1671AD}" type="slidenum">
              <a:rPr lang="en-US"/>
              <a:pPr/>
              <a:t>‹#›</a:t>
            </a:fld>
            <a:endParaRPr lang="en-US"/>
          </a:p>
        </p:txBody>
      </p:sp>
    </p:spTree>
    <p:extLst>
      <p:ext uri="{BB962C8B-B14F-4D97-AF65-F5344CB8AC3E}">
        <p14:creationId xmlns:p14="http://schemas.microsoft.com/office/powerpoint/2010/main" val="34863767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A10496-F8D9-4A6B-8350-445C78003143}" type="slidenum">
              <a:rPr lang="en-US"/>
              <a:pPr/>
              <a:t>‹#›</a:t>
            </a:fld>
            <a:endParaRPr lang="en-US"/>
          </a:p>
        </p:txBody>
      </p:sp>
    </p:spTree>
    <p:extLst>
      <p:ext uri="{BB962C8B-B14F-4D97-AF65-F5344CB8AC3E}">
        <p14:creationId xmlns:p14="http://schemas.microsoft.com/office/powerpoint/2010/main" val="30748981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652D9B-1D2F-4ADB-8D19-248FE69CAC28}" type="slidenum">
              <a:rPr lang="en-US"/>
              <a:pPr/>
              <a:t>‹#›</a:t>
            </a:fld>
            <a:endParaRPr lang="en-US"/>
          </a:p>
        </p:txBody>
      </p:sp>
    </p:spTree>
    <p:extLst>
      <p:ext uri="{BB962C8B-B14F-4D97-AF65-F5344CB8AC3E}">
        <p14:creationId xmlns:p14="http://schemas.microsoft.com/office/powerpoint/2010/main" val="23164999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E56E44-6B09-4C0C-9917-92CD13C71767}" type="slidenum">
              <a:rPr lang="en-US"/>
              <a:pPr/>
              <a:t>‹#›</a:t>
            </a:fld>
            <a:endParaRPr lang="en-US"/>
          </a:p>
        </p:txBody>
      </p:sp>
    </p:spTree>
    <p:extLst>
      <p:ext uri="{BB962C8B-B14F-4D97-AF65-F5344CB8AC3E}">
        <p14:creationId xmlns:p14="http://schemas.microsoft.com/office/powerpoint/2010/main" val="8414615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BE54B4-995A-4619-849F-8191643F07E4}" type="slidenum">
              <a:rPr lang="en-US"/>
              <a:pPr/>
              <a:t>‹#›</a:t>
            </a:fld>
            <a:endParaRPr lang="en-US"/>
          </a:p>
        </p:txBody>
      </p:sp>
    </p:spTree>
    <p:extLst>
      <p:ext uri="{BB962C8B-B14F-4D97-AF65-F5344CB8AC3E}">
        <p14:creationId xmlns:p14="http://schemas.microsoft.com/office/powerpoint/2010/main" val="32773338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01A5E2-3F27-43B9-B2CE-566D3379F659}" type="slidenum">
              <a:rPr lang="en-US"/>
              <a:pPr/>
              <a:t>‹#›</a:t>
            </a:fld>
            <a:endParaRPr lang="en-US"/>
          </a:p>
        </p:txBody>
      </p:sp>
    </p:spTree>
    <p:extLst>
      <p:ext uri="{BB962C8B-B14F-4D97-AF65-F5344CB8AC3E}">
        <p14:creationId xmlns:p14="http://schemas.microsoft.com/office/powerpoint/2010/main" val="9378346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B12558-8A73-42CD-9666-1984F9132704}" type="slidenum">
              <a:rPr lang="en-US"/>
              <a:pPr/>
              <a:t>‹#›</a:t>
            </a:fld>
            <a:endParaRPr lang="en-US"/>
          </a:p>
        </p:txBody>
      </p:sp>
    </p:spTree>
    <p:extLst>
      <p:ext uri="{BB962C8B-B14F-4D97-AF65-F5344CB8AC3E}">
        <p14:creationId xmlns:p14="http://schemas.microsoft.com/office/powerpoint/2010/main" val="30960974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6A53D9-FB85-46DE-B669-F486B864EB81}" type="slidenum">
              <a:rPr lang="en-US"/>
              <a:pPr/>
              <a:t>‹#›</a:t>
            </a:fld>
            <a:endParaRPr lang="en-US"/>
          </a:p>
        </p:txBody>
      </p:sp>
    </p:spTree>
    <p:extLst>
      <p:ext uri="{BB962C8B-B14F-4D97-AF65-F5344CB8AC3E}">
        <p14:creationId xmlns:p14="http://schemas.microsoft.com/office/powerpoint/2010/main" val="27233133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53BD44-AE8C-4FE0-97F3-E18BB8E775C2}" type="slidenum">
              <a:rPr lang="en-US"/>
              <a:pPr/>
              <a:t>‹#›</a:t>
            </a:fld>
            <a:endParaRPr lang="en-US"/>
          </a:p>
        </p:txBody>
      </p:sp>
    </p:spTree>
    <p:extLst>
      <p:ext uri="{BB962C8B-B14F-4D97-AF65-F5344CB8AC3E}">
        <p14:creationId xmlns:p14="http://schemas.microsoft.com/office/powerpoint/2010/main" val="27812167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78AD0F-EEBA-4B26-BFBB-7A298E453FD6}" type="slidenum">
              <a:rPr lang="en-US"/>
              <a:pPr/>
              <a:t>‹#›</a:t>
            </a:fld>
            <a:endParaRPr lang="en-US"/>
          </a:p>
        </p:txBody>
      </p:sp>
    </p:spTree>
    <p:extLst>
      <p:ext uri="{BB962C8B-B14F-4D97-AF65-F5344CB8AC3E}">
        <p14:creationId xmlns:p14="http://schemas.microsoft.com/office/powerpoint/2010/main" val="40335530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800D10-BC03-437C-9838-DE7B1A1671AD}" type="slidenum">
              <a:rPr lang="en-US"/>
              <a:pPr/>
              <a:t>‹#›</a:t>
            </a:fld>
            <a:endParaRPr lang="en-US"/>
          </a:p>
        </p:txBody>
      </p:sp>
    </p:spTree>
    <p:extLst>
      <p:ext uri="{BB962C8B-B14F-4D97-AF65-F5344CB8AC3E}">
        <p14:creationId xmlns:p14="http://schemas.microsoft.com/office/powerpoint/2010/main" val="405627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652D9B-1D2F-4ADB-8D19-248FE69CAC28}" type="slidenum">
              <a:rPr lang="en-US"/>
              <a:pPr/>
              <a:t>‹#›</a:t>
            </a:fld>
            <a:endParaRPr lang="en-US"/>
          </a:p>
        </p:txBody>
      </p:sp>
    </p:spTree>
    <p:extLst>
      <p:ext uri="{BB962C8B-B14F-4D97-AF65-F5344CB8AC3E}">
        <p14:creationId xmlns:p14="http://schemas.microsoft.com/office/powerpoint/2010/main" val="20933148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E56E44-6B09-4C0C-9917-92CD13C71767}" type="slidenum">
              <a:rPr lang="en-US"/>
              <a:pPr/>
              <a:t>‹#›</a:t>
            </a:fld>
            <a:endParaRPr lang="en-US"/>
          </a:p>
        </p:txBody>
      </p:sp>
    </p:spTree>
    <p:extLst>
      <p:ext uri="{BB962C8B-B14F-4D97-AF65-F5344CB8AC3E}">
        <p14:creationId xmlns:p14="http://schemas.microsoft.com/office/powerpoint/2010/main" val="851443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4" name="Picture 30" descr="01"/>
          <p:cNvPicPr>
            <a:picLocks noChangeAspect="1" noChangeArrowheads="1"/>
          </p:cNvPicPr>
          <p:nvPr/>
        </p:nvPicPr>
        <p:blipFill>
          <a:blip r:embed="rId14">
            <a:extLst>
              <a:ext uri="{28A0092B-C50C-407E-A947-70E740481C1C}">
                <a14:useLocalDpi xmlns:a14="http://schemas.microsoft.com/office/drawing/2010/main" val="0"/>
              </a:ext>
            </a:extLst>
          </a:blip>
          <a:srcRect l="17242" b="6250"/>
          <a:stretch>
            <a:fillRect/>
          </a:stretch>
        </p:blipFill>
        <p:spPr bwMode="gray">
          <a:xfrm>
            <a:off x="152400" y="0"/>
            <a:ext cx="144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55" name="Freeform 31"/>
          <p:cNvSpPr>
            <a:spLocks/>
          </p:cNvSpPr>
          <p:nvPr/>
        </p:nvSpPr>
        <p:spPr bwMode="ltGray">
          <a:xfrm>
            <a:off x="228600" y="0"/>
            <a:ext cx="8915400" cy="6883400"/>
          </a:xfrm>
          <a:custGeom>
            <a:avLst/>
            <a:gdLst>
              <a:gd name="T0" fmla="*/ 312 w 5480"/>
              <a:gd name="T1" fmla="*/ 4336 h 4336"/>
              <a:gd name="T2" fmla="*/ 0 w 5480"/>
              <a:gd name="T3" fmla="*/ 0 h 4336"/>
              <a:gd name="T4" fmla="*/ 5480 w 5480"/>
              <a:gd name="T5" fmla="*/ 0 h 4336"/>
              <a:gd name="T6" fmla="*/ 5480 w 5480"/>
              <a:gd name="T7" fmla="*/ 4320 h 4336"/>
              <a:gd name="T8" fmla="*/ 312 w 5480"/>
              <a:gd name="T9" fmla="*/ 4336 h 4336"/>
            </a:gdLst>
            <a:ahLst/>
            <a:cxnLst>
              <a:cxn ang="0">
                <a:pos x="T0" y="T1"/>
              </a:cxn>
              <a:cxn ang="0">
                <a:pos x="T2" y="T3"/>
              </a:cxn>
              <a:cxn ang="0">
                <a:pos x="T4" y="T5"/>
              </a:cxn>
              <a:cxn ang="0">
                <a:pos x="T6" y="T7"/>
              </a:cxn>
              <a:cxn ang="0">
                <a:pos x="T8" y="T9"/>
              </a:cxn>
            </a:cxnLst>
            <a:rect l="0" t="0" r="r" b="b"/>
            <a:pathLst>
              <a:path w="5480" h="4336">
                <a:moveTo>
                  <a:pt x="312" y="4336"/>
                </a:moveTo>
                <a:lnTo>
                  <a:pt x="0" y="0"/>
                </a:lnTo>
                <a:lnTo>
                  <a:pt x="5480" y="0"/>
                </a:lnTo>
                <a:lnTo>
                  <a:pt x="5480" y="4320"/>
                </a:lnTo>
                <a:lnTo>
                  <a:pt x="312" y="4336"/>
                </a:lnTo>
                <a:close/>
              </a:path>
            </a:pathLst>
          </a:custGeom>
          <a:gradFill rotWithShape="1">
            <a:gsLst>
              <a:gs pos="0">
                <a:schemeClr val="bg2"/>
              </a:gs>
              <a:gs pos="100000">
                <a:srgbClr val="FFFFDD"/>
              </a:gs>
            </a:gsLst>
            <a:lin ang="0" scaled="1"/>
          </a:gradFill>
          <a:ln>
            <a:noFill/>
          </a:ln>
          <a:effectLst/>
        </p:spPr>
        <p:txBody>
          <a:bodyPr/>
          <a:lstStyle/>
          <a:p>
            <a:endParaRPr lang="en-US"/>
          </a:p>
        </p:txBody>
      </p:sp>
      <p:sp>
        <p:nvSpPr>
          <p:cNvPr id="1026" name="Rectangle 2"/>
          <p:cNvSpPr>
            <a:spLocks noGrp="1" noChangeArrowheads="1"/>
          </p:cNvSpPr>
          <p:nvPr>
            <p:ph type="title"/>
          </p:nvPr>
        </p:nvSpPr>
        <p:spPr bwMode="gray">
          <a:xfrm>
            <a:off x="914400" y="76200"/>
            <a:ext cx="6934200" cy="9144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44" name="Picture 2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gray">
          <a:xfrm>
            <a:off x="76200" y="5887875"/>
            <a:ext cx="1295400" cy="970125"/>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 Box 21"/>
          <p:cNvSpPr txBox="1">
            <a:spLocks noChangeArrowheads="1"/>
          </p:cNvSpPr>
          <p:nvPr/>
        </p:nvSpPr>
        <p:spPr bwMode="gray">
          <a:xfrm>
            <a:off x="6215994" y="6465888"/>
            <a:ext cx="28518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smtClean="0"/>
              <a:t>www.ikatanapotekerindonesia.net</a:t>
            </a:r>
            <a:endParaRPr lang="en-US" sz="1400" dirty="0"/>
          </a:p>
        </p:txBody>
      </p:sp>
      <p:grpSp>
        <p:nvGrpSpPr>
          <p:cNvPr id="1046" name="Group 22"/>
          <p:cNvGrpSpPr>
            <a:grpSpLocks/>
          </p:cNvGrpSpPr>
          <p:nvPr/>
        </p:nvGrpSpPr>
        <p:grpSpPr bwMode="auto">
          <a:xfrm>
            <a:off x="762000" y="381000"/>
            <a:ext cx="6781800" cy="609600"/>
            <a:chOff x="480" y="240"/>
            <a:chExt cx="3168" cy="576"/>
          </a:xfrm>
        </p:grpSpPr>
        <p:sp>
          <p:nvSpPr>
            <p:cNvPr id="1047" name="Line 23"/>
            <p:cNvSpPr>
              <a:spLocks noChangeShapeType="1"/>
            </p:cNvSpPr>
            <p:nvPr userDrawn="1"/>
          </p:nvSpPr>
          <p:spPr bwMode="gray">
            <a:xfrm>
              <a:off x="480" y="240"/>
              <a:ext cx="3168" cy="0"/>
            </a:xfrm>
            <a:prstGeom prst="line">
              <a:avLst/>
            </a:prstGeom>
            <a:noFill/>
            <a:ln w="9525">
              <a:solidFill>
                <a:srgbClr val="FFFFD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Line 24"/>
            <p:cNvSpPr>
              <a:spLocks noChangeShapeType="1"/>
            </p:cNvSpPr>
            <p:nvPr userDrawn="1"/>
          </p:nvSpPr>
          <p:spPr bwMode="gray">
            <a:xfrm>
              <a:off x="480" y="384"/>
              <a:ext cx="3168" cy="0"/>
            </a:xfrm>
            <a:prstGeom prst="line">
              <a:avLst/>
            </a:prstGeom>
            <a:noFill/>
            <a:ln w="9525">
              <a:solidFill>
                <a:srgbClr val="FFFFD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25"/>
            <p:cNvSpPr>
              <a:spLocks noChangeShapeType="1"/>
            </p:cNvSpPr>
            <p:nvPr userDrawn="1"/>
          </p:nvSpPr>
          <p:spPr bwMode="gray">
            <a:xfrm>
              <a:off x="480" y="528"/>
              <a:ext cx="3168" cy="0"/>
            </a:xfrm>
            <a:prstGeom prst="line">
              <a:avLst/>
            </a:prstGeom>
            <a:noFill/>
            <a:ln w="9525">
              <a:solidFill>
                <a:srgbClr val="FFFFD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Line 26"/>
            <p:cNvSpPr>
              <a:spLocks noChangeShapeType="1"/>
            </p:cNvSpPr>
            <p:nvPr userDrawn="1"/>
          </p:nvSpPr>
          <p:spPr bwMode="gray">
            <a:xfrm>
              <a:off x="480" y="672"/>
              <a:ext cx="3168" cy="0"/>
            </a:xfrm>
            <a:prstGeom prst="line">
              <a:avLst/>
            </a:prstGeom>
            <a:noFill/>
            <a:ln w="9525">
              <a:solidFill>
                <a:srgbClr val="FFFFD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27"/>
            <p:cNvSpPr>
              <a:spLocks noChangeShapeType="1"/>
            </p:cNvSpPr>
            <p:nvPr userDrawn="1"/>
          </p:nvSpPr>
          <p:spPr bwMode="gray">
            <a:xfrm>
              <a:off x="480" y="816"/>
              <a:ext cx="3168" cy="0"/>
            </a:xfrm>
            <a:prstGeom prst="line">
              <a:avLst/>
            </a:prstGeom>
            <a:noFill/>
            <a:ln w="9525">
              <a:solidFill>
                <a:srgbClr val="FFFFD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53" name="Group 29"/>
          <p:cNvGrpSpPr>
            <a:grpSpLocks/>
          </p:cNvGrpSpPr>
          <p:nvPr/>
        </p:nvGrpSpPr>
        <p:grpSpPr bwMode="auto">
          <a:xfrm>
            <a:off x="8013700" y="193675"/>
            <a:ext cx="901700" cy="971550"/>
            <a:chOff x="5048" y="122"/>
            <a:chExt cx="568" cy="612"/>
          </a:xfrm>
        </p:grpSpPr>
        <p:sp>
          <p:nvSpPr>
            <p:cNvPr id="1040" name="Rectangle 16" descr="02"/>
            <p:cNvSpPr>
              <a:spLocks noChangeArrowheads="1"/>
            </p:cNvSpPr>
            <p:nvPr userDrawn="1"/>
          </p:nvSpPr>
          <p:spPr bwMode="gray">
            <a:xfrm rot="1760290">
              <a:off x="5048" y="166"/>
              <a:ext cx="568" cy="568"/>
            </a:xfrm>
            <a:prstGeom prst="rect">
              <a:avLst/>
            </a:prstGeom>
            <a:blipFill dpi="0" rotWithShape="1">
              <a:blip r:embed="rId16"/>
              <a:srcRect/>
              <a:stretch>
                <a:fillRect l="-14000" t="-1000" r="-21000"/>
              </a:stretch>
            </a:blip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42" name="Picture 18" descr="0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gray">
            <a:xfrm>
              <a:off x="5464" y="122"/>
              <a:ext cx="104" cy="1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52" name="Group 28"/>
          <p:cNvGrpSpPr>
            <a:grpSpLocks/>
          </p:cNvGrpSpPr>
          <p:nvPr/>
        </p:nvGrpSpPr>
        <p:grpSpPr bwMode="auto">
          <a:xfrm>
            <a:off x="7283450" y="0"/>
            <a:ext cx="1022350" cy="1233488"/>
            <a:chOff x="4588" y="0"/>
            <a:chExt cx="644" cy="777"/>
          </a:xfrm>
        </p:grpSpPr>
        <p:sp>
          <p:nvSpPr>
            <p:cNvPr id="1041" name="Rectangle 17" descr="01"/>
            <p:cNvSpPr>
              <a:spLocks noChangeArrowheads="1"/>
            </p:cNvSpPr>
            <p:nvPr userDrawn="1"/>
          </p:nvSpPr>
          <p:spPr bwMode="gray">
            <a:xfrm rot="682726">
              <a:off x="4588" y="133"/>
              <a:ext cx="644" cy="644"/>
            </a:xfrm>
            <a:prstGeom prst="rect">
              <a:avLst/>
            </a:prstGeom>
            <a:blipFill dpi="0" rotWithShape="1">
              <a:blip r:embed="rId18"/>
              <a:srcRect/>
              <a:stretch>
                <a:fillRect l="-18000" r="-19000" b="2000"/>
              </a:stretch>
            </a:blip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43" name="Picture 19" descr="04"/>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gray">
            <a:xfrm>
              <a:off x="4880" y="0"/>
              <a:ext cx="120" cy="192"/>
            </a:xfrm>
            <a:prstGeom prst="rect">
              <a:avLst/>
            </a:prstGeom>
            <a:noFill/>
            <a:extLst>
              <a:ext uri="{909E8E84-426E-40DD-AFC4-6F175D3DCCD1}">
                <a14:hiddenFill xmlns:a14="http://schemas.microsoft.com/office/drawing/2010/main">
                  <a:solidFill>
                    <a:srgbClr val="FFFFFF"/>
                  </a:solidFill>
                </a14:hiddenFill>
              </a:ext>
            </a:extLst>
          </p:spPr>
        </p:pic>
      </p:grpSp>
      <p:sp>
        <p:nvSpPr>
          <p:cNvPr id="1056" name="Rectangle 32"/>
          <p:cNvSpPr>
            <a:spLocks noGrp="1" noChangeArrowheads="1"/>
          </p:cNvSpPr>
          <p:nvPr>
            <p:ph type="dt" sz="half" idx="2"/>
          </p:nvPr>
        </p:nvSpPr>
        <p:spPr bwMode="gray">
          <a:xfrm>
            <a:off x="1985306"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57" name="Rectangle 33"/>
          <p:cNvSpPr>
            <a:spLocks noGrp="1" noChangeArrowheads="1"/>
          </p:cNvSpPr>
          <p:nvPr>
            <p:ph type="ftr" sz="quarter" idx="3"/>
          </p:nvPr>
        </p:nvSpPr>
        <p:spPr bwMode="gray">
          <a:xfrm>
            <a:off x="4195106" y="6477000"/>
            <a:ext cx="1981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58" name="Rectangle 34"/>
          <p:cNvSpPr>
            <a:spLocks noGrp="1" noChangeArrowheads="1"/>
          </p:cNvSpPr>
          <p:nvPr>
            <p:ph type="sldNum" sz="quarter" idx="4"/>
          </p:nvPr>
        </p:nvSpPr>
        <p:spPr bwMode="gray">
          <a:xfrm>
            <a:off x="152400" y="6477000"/>
            <a:ext cx="381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5BAF0DB-5D04-42D4-B77D-581EDD694DC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txStyles>
    <p:titleStyle>
      <a:lvl1pPr algn="l"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4400" b="1">
          <a:solidFill>
            <a:schemeClr val="tx1"/>
          </a:solidFill>
          <a:latin typeface="Arial" charset="0"/>
          <a:cs typeface="Arial" charset="0"/>
        </a:defRPr>
      </a:lvl2pPr>
      <a:lvl3pPr algn="l" rtl="0" eaLnBrk="1" fontAlgn="base" hangingPunct="1">
        <a:spcBef>
          <a:spcPct val="0"/>
        </a:spcBef>
        <a:spcAft>
          <a:spcPct val="0"/>
        </a:spcAft>
        <a:defRPr sz="4400" b="1">
          <a:solidFill>
            <a:schemeClr val="tx1"/>
          </a:solidFill>
          <a:latin typeface="Arial" charset="0"/>
          <a:cs typeface="Arial" charset="0"/>
        </a:defRPr>
      </a:lvl3pPr>
      <a:lvl4pPr algn="l" rtl="0" eaLnBrk="1" fontAlgn="base" hangingPunct="1">
        <a:spcBef>
          <a:spcPct val="0"/>
        </a:spcBef>
        <a:spcAft>
          <a:spcPct val="0"/>
        </a:spcAft>
        <a:defRPr sz="4400" b="1">
          <a:solidFill>
            <a:schemeClr val="tx1"/>
          </a:solidFill>
          <a:latin typeface="Arial" charset="0"/>
          <a:cs typeface="Arial" charset="0"/>
        </a:defRPr>
      </a:lvl4pPr>
      <a:lvl5pPr algn="l" rtl="0" eaLnBrk="1" fontAlgn="base" hangingPunct="1">
        <a:spcBef>
          <a:spcPct val="0"/>
        </a:spcBef>
        <a:spcAft>
          <a:spcPct val="0"/>
        </a:spcAft>
        <a:defRPr sz="4400" b="1">
          <a:solidFill>
            <a:schemeClr val="tx1"/>
          </a:solidFill>
          <a:latin typeface="Arial" charset="0"/>
          <a:cs typeface="Arial" charset="0"/>
        </a:defRPr>
      </a:lvl5pPr>
      <a:lvl6pPr marL="457200" algn="l" rtl="0" eaLnBrk="1" fontAlgn="base" hangingPunct="1">
        <a:spcBef>
          <a:spcPct val="0"/>
        </a:spcBef>
        <a:spcAft>
          <a:spcPct val="0"/>
        </a:spcAft>
        <a:defRPr sz="4400" b="1">
          <a:solidFill>
            <a:schemeClr val="tx1"/>
          </a:solidFill>
          <a:latin typeface="Arial" charset="0"/>
          <a:cs typeface="Arial" charset="0"/>
        </a:defRPr>
      </a:lvl6pPr>
      <a:lvl7pPr marL="914400" algn="l" rtl="0" eaLnBrk="1" fontAlgn="base" hangingPunct="1">
        <a:spcBef>
          <a:spcPct val="0"/>
        </a:spcBef>
        <a:spcAft>
          <a:spcPct val="0"/>
        </a:spcAft>
        <a:defRPr sz="4400" b="1">
          <a:solidFill>
            <a:schemeClr val="tx1"/>
          </a:solidFill>
          <a:latin typeface="Arial" charset="0"/>
          <a:cs typeface="Arial" charset="0"/>
        </a:defRPr>
      </a:lvl7pPr>
      <a:lvl8pPr marL="1371600" algn="l" rtl="0" eaLnBrk="1" fontAlgn="base" hangingPunct="1">
        <a:spcBef>
          <a:spcPct val="0"/>
        </a:spcBef>
        <a:spcAft>
          <a:spcPct val="0"/>
        </a:spcAft>
        <a:defRPr sz="4400" b="1">
          <a:solidFill>
            <a:schemeClr val="tx1"/>
          </a:solidFill>
          <a:latin typeface="Arial" charset="0"/>
          <a:cs typeface="Arial" charset="0"/>
        </a:defRPr>
      </a:lvl8pPr>
      <a:lvl9pPr marL="1828800" algn="l" rtl="0" eaLnBrk="1" fontAlgn="base" hangingPunct="1">
        <a:spcBef>
          <a:spcPct val="0"/>
        </a:spcBef>
        <a:spcAft>
          <a:spcPct val="0"/>
        </a:spcAft>
        <a:defRPr sz="4400" b="1">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4" name="Picture 30" descr="01"/>
          <p:cNvPicPr>
            <a:picLocks noChangeAspect="1" noChangeArrowheads="1"/>
          </p:cNvPicPr>
          <p:nvPr/>
        </p:nvPicPr>
        <p:blipFill>
          <a:blip r:embed="rId13">
            <a:extLst>
              <a:ext uri="{28A0092B-C50C-407E-A947-70E740481C1C}">
                <a14:useLocalDpi xmlns:a14="http://schemas.microsoft.com/office/drawing/2010/main" val="0"/>
              </a:ext>
            </a:extLst>
          </a:blip>
          <a:srcRect l="17242" b="6250"/>
          <a:stretch>
            <a:fillRect/>
          </a:stretch>
        </p:blipFill>
        <p:spPr bwMode="gray">
          <a:xfrm>
            <a:off x="152400" y="0"/>
            <a:ext cx="144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55" name="Freeform 31"/>
          <p:cNvSpPr>
            <a:spLocks/>
          </p:cNvSpPr>
          <p:nvPr/>
        </p:nvSpPr>
        <p:spPr bwMode="ltGray">
          <a:xfrm>
            <a:off x="228600" y="0"/>
            <a:ext cx="8915400" cy="6883400"/>
          </a:xfrm>
          <a:custGeom>
            <a:avLst/>
            <a:gdLst>
              <a:gd name="T0" fmla="*/ 312 w 5480"/>
              <a:gd name="T1" fmla="*/ 4336 h 4336"/>
              <a:gd name="T2" fmla="*/ 0 w 5480"/>
              <a:gd name="T3" fmla="*/ 0 h 4336"/>
              <a:gd name="T4" fmla="*/ 5480 w 5480"/>
              <a:gd name="T5" fmla="*/ 0 h 4336"/>
              <a:gd name="T6" fmla="*/ 5480 w 5480"/>
              <a:gd name="T7" fmla="*/ 4320 h 4336"/>
              <a:gd name="T8" fmla="*/ 312 w 5480"/>
              <a:gd name="T9" fmla="*/ 4336 h 4336"/>
            </a:gdLst>
            <a:ahLst/>
            <a:cxnLst>
              <a:cxn ang="0">
                <a:pos x="T0" y="T1"/>
              </a:cxn>
              <a:cxn ang="0">
                <a:pos x="T2" y="T3"/>
              </a:cxn>
              <a:cxn ang="0">
                <a:pos x="T4" y="T5"/>
              </a:cxn>
              <a:cxn ang="0">
                <a:pos x="T6" y="T7"/>
              </a:cxn>
              <a:cxn ang="0">
                <a:pos x="T8" y="T9"/>
              </a:cxn>
            </a:cxnLst>
            <a:rect l="0" t="0" r="r" b="b"/>
            <a:pathLst>
              <a:path w="5480" h="4336">
                <a:moveTo>
                  <a:pt x="312" y="4336"/>
                </a:moveTo>
                <a:lnTo>
                  <a:pt x="0" y="0"/>
                </a:lnTo>
                <a:lnTo>
                  <a:pt x="5480" y="0"/>
                </a:lnTo>
                <a:lnTo>
                  <a:pt x="5480" y="4320"/>
                </a:lnTo>
                <a:lnTo>
                  <a:pt x="312" y="4336"/>
                </a:lnTo>
                <a:close/>
              </a:path>
            </a:pathLst>
          </a:custGeom>
          <a:gradFill rotWithShape="1">
            <a:gsLst>
              <a:gs pos="0">
                <a:srgbClr val="FFE7E7"/>
              </a:gs>
              <a:gs pos="100000">
                <a:srgbClr val="FF5353"/>
              </a:gs>
            </a:gsLst>
            <a:lin ang="0" scaled="1"/>
          </a:gradFill>
          <a:ln>
            <a:noFill/>
          </a:ln>
          <a:effectLst/>
        </p:spPr>
        <p:txBody>
          <a:bodyPr/>
          <a:lstStyle/>
          <a:p>
            <a:endParaRPr lang="en-US"/>
          </a:p>
        </p:txBody>
      </p:sp>
      <p:sp>
        <p:nvSpPr>
          <p:cNvPr id="1026" name="Rectangle 2"/>
          <p:cNvSpPr>
            <a:spLocks noGrp="1" noChangeArrowheads="1"/>
          </p:cNvSpPr>
          <p:nvPr>
            <p:ph type="title"/>
          </p:nvPr>
        </p:nvSpPr>
        <p:spPr bwMode="gray">
          <a:xfrm>
            <a:off x="914400" y="76200"/>
            <a:ext cx="6934200" cy="9144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44" name="Picture 2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gray">
          <a:xfrm>
            <a:off x="76200" y="5887875"/>
            <a:ext cx="1295400" cy="970125"/>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 Box 21"/>
          <p:cNvSpPr txBox="1">
            <a:spLocks noChangeArrowheads="1"/>
          </p:cNvSpPr>
          <p:nvPr/>
        </p:nvSpPr>
        <p:spPr bwMode="gray">
          <a:xfrm>
            <a:off x="6215994" y="6465888"/>
            <a:ext cx="28518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smtClean="0"/>
              <a:t>www.ikatanapotekerindonesia.net</a:t>
            </a:r>
            <a:endParaRPr lang="en-US" sz="1400" dirty="0"/>
          </a:p>
        </p:txBody>
      </p:sp>
      <p:grpSp>
        <p:nvGrpSpPr>
          <p:cNvPr id="1046" name="Group 22"/>
          <p:cNvGrpSpPr>
            <a:grpSpLocks/>
          </p:cNvGrpSpPr>
          <p:nvPr/>
        </p:nvGrpSpPr>
        <p:grpSpPr bwMode="auto">
          <a:xfrm>
            <a:off x="762000" y="381000"/>
            <a:ext cx="6781800" cy="609600"/>
            <a:chOff x="480" y="240"/>
            <a:chExt cx="3168" cy="576"/>
          </a:xfrm>
        </p:grpSpPr>
        <p:sp>
          <p:nvSpPr>
            <p:cNvPr id="1047" name="Line 23"/>
            <p:cNvSpPr>
              <a:spLocks noChangeShapeType="1"/>
            </p:cNvSpPr>
            <p:nvPr userDrawn="1"/>
          </p:nvSpPr>
          <p:spPr bwMode="gray">
            <a:xfrm>
              <a:off x="480" y="240"/>
              <a:ext cx="3168" cy="0"/>
            </a:xfrm>
            <a:prstGeom prst="line">
              <a:avLst/>
            </a:prstGeom>
            <a:noFill/>
            <a:ln w="9525">
              <a:solidFill>
                <a:srgbClr val="FFFFD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Line 24"/>
            <p:cNvSpPr>
              <a:spLocks noChangeShapeType="1"/>
            </p:cNvSpPr>
            <p:nvPr userDrawn="1"/>
          </p:nvSpPr>
          <p:spPr bwMode="gray">
            <a:xfrm>
              <a:off x="480" y="384"/>
              <a:ext cx="3168" cy="0"/>
            </a:xfrm>
            <a:prstGeom prst="line">
              <a:avLst/>
            </a:prstGeom>
            <a:noFill/>
            <a:ln w="9525">
              <a:solidFill>
                <a:srgbClr val="FFFFD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25"/>
            <p:cNvSpPr>
              <a:spLocks noChangeShapeType="1"/>
            </p:cNvSpPr>
            <p:nvPr userDrawn="1"/>
          </p:nvSpPr>
          <p:spPr bwMode="gray">
            <a:xfrm>
              <a:off x="480" y="528"/>
              <a:ext cx="3168" cy="0"/>
            </a:xfrm>
            <a:prstGeom prst="line">
              <a:avLst/>
            </a:prstGeom>
            <a:noFill/>
            <a:ln w="9525">
              <a:solidFill>
                <a:srgbClr val="FFFFD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Line 26"/>
            <p:cNvSpPr>
              <a:spLocks noChangeShapeType="1"/>
            </p:cNvSpPr>
            <p:nvPr userDrawn="1"/>
          </p:nvSpPr>
          <p:spPr bwMode="gray">
            <a:xfrm>
              <a:off x="480" y="672"/>
              <a:ext cx="3168" cy="0"/>
            </a:xfrm>
            <a:prstGeom prst="line">
              <a:avLst/>
            </a:prstGeom>
            <a:noFill/>
            <a:ln w="9525">
              <a:solidFill>
                <a:srgbClr val="FFFFD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27"/>
            <p:cNvSpPr>
              <a:spLocks noChangeShapeType="1"/>
            </p:cNvSpPr>
            <p:nvPr userDrawn="1"/>
          </p:nvSpPr>
          <p:spPr bwMode="gray">
            <a:xfrm>
              <a:off x="480" y="816"/>
              <a:ext cx="3168" cy="0"/>
            </a:xfrm>
            <a:prstGeom prst="line">
              <a:avLst/>
            </a:prstGeom>
            <a:noFill/>
            <a:ln w="9525">
              <a:solidFill>
                <a:srgbClr val="FFFFD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56" name="Rectangle 32"/>
          <p:cNvSpPr>
            <a:spLocks noGrp="1" noChangeArrowheads="1"/>
          </p:cNvSpPr>
          <p:nvPr>
            <p:ph type="dt" sz="half" idx="2"/>
          </p:nvPr>
        </p:nvSpPr>
        <p:spPr bwMode="gray">
          <a:xfrm>
            <a:off x="1985306"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57" name="Rectangle 33"/>
          <p:cNvSpPr>
            <a:spLocks noGrp="1" noChangeArrowheads="1"/>
          </p:cNvSpPr>
          <p:nvPr>
            <p:ph type="ftr" sz="quarter" idx="3"/>
          </p:nvPr>
        </p:nvSpPr>
        <p:spPr bwMode="gray">
          <a:xfrm>
            <a:off x="4195106" y="6477000"/>
            <a:ext cx="1981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58" name="Rectangle 34"/>
          <p:cNvSpPr>
            <a:spLocks noGrp="1" noChangeArrowheads="1"/>
          </p:cNvSpPr>
          <p:nvPr>
            <p:ph type="sldNum" sz="quarter" idx="4"/>
          </p:nvPr>
        </p:nvSpPr>
        <p:spPr bwMode="gray">
          <a:xfrm>
            <a:off x="152400" y="6477000"/>
            <a:ext cx="381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5BAF0DB-5D04-42D4-B77D-581EDD694DC8}" type="slidenum">
              <a:rPr lang="en-US"/>
              <a:pPr/>
              <a:t>‹#›</a:t>
            </a:fld>
            <a:endParaRPr lang="en-US"/>
          </a:p>
        </p:txBody>
      </p:sp>
    </p:spTree>
    <p:extLst>
      <p:ext uri="{BB962C8B-B14F-4D97-AF65-F5344CB8AC3E}">
        <p14:creationId xmlns:p14="http://schemas.microsoft.com/office/powerpoint/2010/main" val="1632029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4400" b="1">
          <a:solidFill>
            <a:schemeClr val="tx1"/>
          </a:solidFill>
          <a:latin typeface="Arial" charset="0"/>
          <a:cs typeface="Arial" charset="0"/>
        </a:defRPr>
      </a:lvl2pPr>
      <a:lvl3pPr algn="l" rtl="0" eaLnBrk="1" fontAlgn="base" hangingPunct="1">
        <a:spcBef>
          <a:spcPct val="0"/>
        </a:spcBef>
        <a:spcAft>
          <a:spcPct val="0"/>
        </a:spcAft>
        <a:defRPr sz="4400" b="1">
          <a:solidFill>
            <a:schemeClr val="tx1"/>
          </a:solidFill>
          <a:latin typeface="Arial" charset="0"/>
          <a:cs typeface="Arial" charset="0"/>
        </a:defRPr>
      </a:lvl3pPr>
      <a:lvl4pPr algn="l" rtl="0" eaLnBrk="1" fontAlgn="base" hangingPunct="1">
        <a:spcBef>
          <a:spcPct val="0"/>
        </a:spcBef>
        <a:spcAft>
          <a:spcPct val="0"/>
        </a:spcAft>
        <a:defRPr sz="4400" b="1">
          <a:solidFill>
            <a:schemeClr val="tx1"/>
          </a:solidFill>
          <a:latin typeface="Arial" charset="0"/>
          <a:cs typeface="Arial" charset="0"/>
        </a:defRPr>
      </a:lvl4pPr>
      <a:lvl5pPr algn="l" rtl="0" eaLnBrk="1" fontAlgn="base" hangingPunct="1">
        <a:spcBef>
          <a:spcPct val="0"/>
        </a:spcBef>
        <a:spcAft>
          <a:spcPct val="0"/>
        </a:spcAft>
        <a:defRPr sz="4400" b="1">
          <a:solidFill>
            <a:schemeClr val="tx1"/>
          </a:solidFill>
          <a:latin typeface="Arial" charset="0"/>
          <a:cs typeface="Arial" charset="0"/>
        </a:defRPr>
      </a:lvl5pPr>
      <a:lvl6pPr marL="457200" algn="l" rtl="0" eaLnBrk="1" fontAlgn="base" hangingPunct="1">
        <a:spcBef>
          <a:spcPct val="0"/>
        </a:spcBef>
        <a:spcAft>
          <a:spcPct val="0"/>
        </a:spcAft>
        <a:defRPr sz="4400" b="1">
          <a:solidFill>
            <a:schemeClr val="tx1"/>
          </a:solidFill>
          <a:latin typeface="Arial" charset="0"/>
          <a:cs typeface="Arial" charset="0"/>
        </a:defRPr>
      </a:lvl6pPr>
      <a:lvl7pPr marL="914400" algn="l" rtl="0" eaLnBrk="1" fontAlgn="base" hangingPunct="1">
        <a:spcBef>
          <a:spcPct val="0"/>
        </a:spcBef>
        <a:spcAft>
          <a:spcPct val="0"/>
        </a:spcAft>
        <a:defRPr sz="4400" b="1">
          <a:solidFill>
            <a:schemeClr val="tx1"/>
          </a:solidFill>
          <a:latin typeface="Arial" charset="0"/>
          <a:cs typeface="Arial" charset="0"/>
        </a:defRPr>
      </a:lvl7pPr>
      <a:lvl8pPr marL="1371600" algn="l" rtl="0" eaLnBrk="1" fontAlgn="base" hangingPunct="1">
        <a:spcBef>
          <a:spcPct val="0"/>
        </a:spcBef>
        <a:spcAft>
          <a:spcPct val="0"/>
        </a:spcAft>
        <a:defRPr sz="4400" b="1">
          <a:solidFill>
            <a:schemeClr val="tx1"/>
          </a:solidFill>
          <a:latin typeface="Arial" charset="0"/>
          <a:cs typeface="Arial" charset="0"/>
        </a:defRPr>
      </a:lvl8pPr>
      <a:lvl9pPr marL="1828800" algn="l" rtl="0" eaLnBrk="1" fontAlgn="base" hangingPunct="1">
        <a:spcBef>
          <a:spcPct val="0"/>
        </a:spcBef>
        <a:spcAft>
          <a:spcPct val="0"/>
        </a:spcAft>
        <a:defRPr sz="4400" b="1">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hyperlink" Target="RPM%20Apotek_rapat%20070314%20OK.doc"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00400" y="1577975"/>
            <a:ext cx="5638800" cy="2003425"/>
          </a:xfrm>
        </p:spPr>
        <p:txBody>
          <a:bodyPr/>
          <a:lstStyle/>
          <a:p>
            <a:pPr>
              <a:spcAft>
                <a:spcPts val="0"/>
              </a:spcAft>
            </a:pPr>
            <a:r>
              <a:rPr lang="id-ID" sz="4000" dirty="0" smtClean="0"/>
              <a:t>SOSIALISASI PROGRAM NASIONAL</a:t>
            </a:r>
            <a:endParaRPr lang="en-US" sz="2800" dirty="0"/>
          </a:p>
        </p:txBody>
      </p:sp>
      <p:sp>
        <p:nvSpPr>
          <p:cNvPr id="2054" name="Rectangle 6"/>
          <p:cNvSpPr>
            <a:spLocks noChangeArrowheads="1"/>
          </p:cNvSpPr>
          <p:nvPr/>
        </p:nvSpPr>
        <p:spPr bwMode="gray">
          <a:xfrm>
            <a:off x="3733800" y="1219200"/>
            <a:ext cx="4800599"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3"/>
          <p:cNvSpPr txBox="1">
            <a:spLocks noChangeArrowheads="1"/>
          </p:cNvSpPr>
          <p:nvPr/>
        </p:nvSpPr>
        <p:spPr bwMode="gray">
          <a:xfrm>
            <a:off x="3733800" y="5095973"/>
            <a:ext cx="4953000" cy="10668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FontTx/>
              <a:buNone/>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spcBef>
                <a:spcPts val="0"/>
              </a:spcBef>
            </a:pPr>
            <a:r>
              <a:rPr lang="en-US" sz="1800" kern="0" dirty="0" err="1" smtClean="0"/>
              <a:t>Disampaikan</a:t>
            </a:r>
            <a:r>
              <a:rPr lang="en-US" sz="1800" kern="0" dirty="0" smtClean="0"/>
              <a:t> </a:t>
            </a:r>
            <a:r>
              <a:rPr lang="en-US" sz="1800" kern="0" dirty="0" err="1" smtClean="0"/>
              <a:t>dalam</a:t>
            </a:r>
            <a:r>
              <a:rPr lang="en-US" sz="1800" kern="0" dirty="0" smtClean="0"/>
              <a:t> </a:t>
            </a:r>
            <a:r>
              <a:rPr lang="id-ID" sz="1800" kern="0" dirty="0" smtClean="0"/>
              <a:t>KONFERDA PD IAI Sulawesi Utara</a:t>
            </a:r>
            <a:endParaRPr lang="en-US" sz="1800" kern="0" dirty="0" smtClean="0"/>
          </a:p>
          <a:p>
            <a:pPr algn="l">
              <a:spcBef>
                <a:spcPts val="0"/>
              </a:spcBef>
            </a:pPr>
            <a:r>
              <a:rPr lang="id-ID" sz="1800" kern="0" dirty="0" smtClean="0"/>
              <a:t>Manado, 22</a:t>
            </a:r>
            <a:r>
              <a:rPr lang="en-US" sz="1800" kern="0" dirty="0" smtClean="0"/>
              <a:t> - </a:t>
            </a:r>
            <a:r>
              <a:rPr lang="id-ID" sz="1800" kern="0" dirty="0" smtClean="0"/>
              <a:t>23</a:t>
            </a:r>
            <a:r>
              <a:rPr lang="en-US" sz="1800" kern="0" dirty="0" smtClean="0"/>
              <a:t> </a:t>
            </a:r>
            <a:r>
              <a:rPr lang="id-ID" sz="1800" kern="0" dirty="0" smtClean="0"/>
              <a:t>Agustus</a:t>
            </a:r>
            <a:r>
              <a:rPr lang="en-US" sz="1800" kern="0" dirty="0" smtClean="0"/>
              <a:t> 2014 </a:t>
            </a:r>
            <a:endParaRPr lang="en-US" sz="1800" kern="0" dirty="0"/>
          </a:p>
        </p:txBody>
      </p:sp>
      <p:sp>
        <p:nvSpPr>
          <p:cNvPr id="2" name="Subtitle 1"/>
          <p:cNvSpPr>
            <a:spLocks noGrp="1"/>
          </p:cNvSpPr>
          <p:nvPr>
            <p:ph type="subTitle" idx="1"/>
          </p:nvPr>
        </p:nvSpPr>
        <p:spPr>
          <a:xfrm>
            <a:off x="3886200" y="3733800"/>
            <a:ext cx="4953000" cy="533400"/>
          </a:xfrm>
        </p:spPr>
        <p:txBody>
          <a:bodyPr/>
          <a:lstStyle/>
          <a:p>
            <a:r>
              <a:rPr lang="en-US" b="1" dirty="0"/>
              <a:t>PP IAI 2014 - 2018</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Perundang-undangan</a:t>
            </a:r>
            <a:endParaRPr lang="id-ID" dirty="0"/>
          </a:p>
        </p:txBody>
      </p:sp>
      <p:sp>
        <p:nvSpPr>
          <p:cNvPr id="5" name="Text Placeholder 4"/>
          <p:cNvSpPr>
            <a:spLocks noGrp="1"/>
          </p:cNvSpPr>
          <p:nvPr>
            <p:ph type="body" idx="1"/>
          </p:nvPr>
        </p:nvSpPr>
        <p:spPr/>
        <p:txBody>
          <a:bodyPr/>
          <a:lstStyle/>
          <a:p>
            <a:endParaRPr lang="id-ID"/>
          </a:p>
        </p:txBody>
      </p:sp>
      <p:sp>
        <p:nvSpPr>
          <p:cNvPr id="6" name="Rectangle 21"/>
          <p:cNvSpPr>
            <a:spLocks noChangeArrowheads="1"/>
          </p:cNvSpPr>
          <p:nvPr/>
        </p:nvSpPr>
        <p:spPr bwMode="gray">
          <a:xfrm rot="3419336">
            <a:off x="554371" y="381639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 name="Text Box 22"/>
          <p:cNvSpPr txBox="1">
            <a:spLocks noChangeArrowheads="1"/>
          </p:cNvSpPr>
          <p:nvPr/>
        </p:nvSpPr>
        <p:spPr bwMode="gray">
          <a:xfrm>
            <a:off x="609934" y="385925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2</a:t>
            </a:r>
          </a:p>
        </p:txBody>
      </p:sp>
    </p:spTree>
    <p:extLst>
      <p:ext uri="{BB962C8B-B14F-4D97-AF65-F5344CB8AC3E}">
        <p14:creationId xmlns:p14="http://schemas.microsoft.com/office/powerpoint/2010/main" val="677816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Praktik Kefarmasian</a:t>
            </a:r>
            <a:endParaRPr lang="id-ID" smtClean="0"/>
          </a:p>
        </p:txBody>
      </p:sp>
      <p:sp>
        <p:nvSpPr>
          <p:cNvPr id="3" name="Content Placeholder 2"/>
          <p:cNvSpPr>
            <a:spLocks noGrp="1"/>
          </p:cNvSpPr>
          <p:nvPr>
            <p:ph idx="1"/>
          </p:nvPr>
        </p:nvSpPr>
        <p:spPr>
          <a:xfrm>
            <a:off x="228600" y="1417638"/>
            <a:ext cx="8434388" cy="4708525"/>
          </a:xfrm>
        </p:spPr>
        <p:txBody>
          <a:bodyPr>
            <a:normAutofit fontScale="70000" lnSpcReduction="20000"/>
          </a:bodyPr>
          <a:lstStyle/>
          <a:p>
            <a:pPr algn="ctr">
              <a:lnSpc>
                <a:spcPct val="120000"/>
              </a:lnSpc>
              <a:buFont typeface="Arial" charset="0"/>
              <a:buNone/>
              <a:defRPr/>
            </a:pPr>
            <a:r>
              <a:rPr lang="id-ID" sz="2800" dirty="0" smtClean="0"/>
              <a:t>	Praktik kefarmasian yang meliputi pembuatan termasuk pengendalian mutu sediaan farmasi, pengamanan, pengadaan, penyimpanan, pendistribusian obat pelayanan obat atas resep dokter, pelayanan informasi obat serta pengembangan obat, bahan obat dan obat tradisional </a:t>
            </a:r>
            <a:r>
              <a:rPr lang="id-ID" sz="2800" b="1" dirty="0" smtClean="0">
                <a:solidFill>
                  <a:srgbClr val="3399FF"/>
                </a:solidFill>
              </a:rPr>
              <a:t>harus</a:t>
            </a:r>
            <a:r>
              <a:rPr lang="id-ID" sz="2800" dirty="0" smtClean="0"/>
              <a:t> dilakukan oleh </a:t>
            </a:r>
            <a:r>
              <a:rPr lang="id-ID" sz="2800" b="1" dirty="0" smtClean="0">
                <a:solidFill>
                  <a:srgbClr val="3399FF"/>
                </a:solidFill>
              </a:rPr>
              <a:t>tenaga ke</a:t>
            </a:r>
            <a:r>
              <a:rPr lang="en-US" sz="2800" b="1" dirty="0" err="1" smtClean="0">
                <a:solidFill>
                  <a:srgbClr val="3399FF"/>
                </a:solidFill>
              </a:rPr>
              <a:t>farmasian</a:t>
            </a:r>
            <a:r>
              <a:rPr lang="id-ID" sz="2800" dirty="0" smtClean="0"/>
              <a:t>.</a:t>
            </a:r>
            <a:r>
              <a:rPr lang="en-US" sz="2800" dirty="0"/>
              <a:t> </a:t>
            </a:r>
            <a:r>
              <a:rPr lang="en-US" sz="2800" dirty="0" err="1"/>
              <a:t>dan</a:t>
            </a:r>
            <a:r>
              <a:rPr lang="en-US" sz="2800" dirty="0"/>
              <a:t> </a:t>
            </a:r>
            <a:r>
              <a:rPr lang="en-US" sz="2800" dirty="0" err="1"/>
              <a:t>dalam</a:t>
            </a:r>
            <a:r>
              <a:rPr lang="en-US" sz="2800" dirty="0"/>
              <a:t> </a:t>
            </a:r>
            <a:r>
              <a:rPr lang="en-US" sz="2800" dirty="0" err="1"/>
              <a:t>hal</a:t>
            </a:r>
            <a:r>
              <a:rPr lang="en-US" sz="2800" dirty="0"/>
              <a:t> </a:t>
            </a:r>
            <a:r>
              <a:rPr lang="en-US" sz="2800" dirty="0" err="1"/>
              <a:t>tidak</a:t>
            </a:r>
            <a:r>
              <a:rPr lang="en-US" sz="2800" dirty="0"/>
              <a:t> </a:t>
            </a:r>
            <a:r>
              <a:rPr lang="en-US" sz="2800" dirty="0" err="1"/>
              <a:t>ada</a:t>
            </a:r>
            <a:r>
              <a:rPr lang="en-US" sz="2800" dirty="0"/>
              <a:t> </a:t>
            </a:r>
            <a:r>
              <a:rPr lang="en-US" sz="2800" dirty="0" err="1"/>
              <a:t>tenaga</a:t>
            </a:r>
            <a:r>
              <a:rPr lang="en-US" sz="2800" dirty="0"/>
              <a:t> </a:t>
            </a:r>
            <a:r>
              <a:rPr lang="en-US" sz="2800" dirty="0" err="1"/>
              <a:t>kefarmasian</a:t>
            </a:r>
            <a:r>
              <a:rPr lang="en-US" sz="2800" dirty="0"/>
              <a:t>,  </a:t>
            </a:r>
            <a:r>
              <a:rPr lang="en-US" sz="2800" dirty="0" err="1"/>
              <a:t>tenaga</a:t>
            </a:r>
            <a:r>
              <a:rPr lang="en-US" sz="2800" dirty="0"/>
              <a:t>  </a:t>
            </a:r>
            <a:r>
              <a:rPr lang="en-US" sz="2800" dirty="0" err="1"/>
              <a:t>kesehatan</a:t>
            </a:r>
            <a:r>
              <a:rPr lang="en-US" sz="2800" dirty="0"/>
              <a:t>  </a:t>
            </a:r>
            <a:r>
              <a:rPr lang="en-US" sz="2800" dirty="0" err="1"/>
              <a:t>tertentu</a:t>
            </a:r>
            <a:r>
              <a:rPr lang="en-US" sz="2800" dirty="0"/>
              <a:t>  </a:t>
            </a:r>
            <a:r>
              <a:rPr lang="en-US" sz="2800" dirty="0" err="1"/>
              <a:t>dapat</a:t>
            </a:r>
            <a:r>
              <a:rPr lang="en-US" sz="2800" dirty="0"/>
              <a:t>  </a:t>
            </a:r>
            <a:r>
              <a:rPr lang="en-US" sz="2800" dirty="0" err="1"/>
              <a:t>melakukan</a:t>
            </a:r>
            <a:r>
              <a:rPr lang="en-US" sz="2800" dirty="0"/>
              <a:t>  </a:t>
            </a:r>
            <a:r>
              <a:rPr lang="en-US" sz="2800" dirty="0" err="1"/>
              <a:t>praktik</a:t>
            </a:r>
            <a:r>
              <a:rPr lang="en-US" sz="2800" dirty="0"/>
              <a:t> </a:t>
            </a:r>
            <a:r>
              <a:rPr lang="en-US" sz="2800" dirty="0" err="1"/>
              <a:t>kefarmasian</a:t>
            </a:r>
            <a:r>
              <a:rPr lang="en-US" sz="2800" dirty="0"/>
              <a:t> </a:t>
            </a:r>
            <a:r>
              <a:rPr lang="en-US" sz="2800" dirty="0" err="1"/>
              <a:t>secara</a:t>
            </a:r>
            <a:r>
              <a:rPr lang="en-US" sz="2800" dirty="0"/>
              <a:t> </a:t>
            </a:r>
            <a:r>
              <a:rPr lang="en-US" sz="2800" dirty="0" err="1"/>
              <a:t>terbatas</a:t>
            </a:r>
            <a:r>
              <a:rPr lang="en-US" sz="2800" dirty="0"/>
              <a:t>, </a:t>
            </a:r>
            <a:r>
              <a:rPr lang="en-US" sz="2800" dirty="0" err="1"/>
              <a:t>antara</a:t>
            </a:r>
            <a:r>
              <a:rPr lang="en-US" sz="2800" dirty="0"/>
              <a:t> lain, </a:t>
            </a:r>
            <a:r>
              <a:rPr lang="en-US" sz="2800" dirty="0" err="1"/>
              <a:t>dokter</a:t>
            </a:r>
            <a:r>
              <a:rPr lang="en-US" sz="2800" dirty="0"/>
              <a:t> </a:t>
            </a:r>
            <a:r>
              <a:rPr lang="en-US" sz="2800" dirty="0" err="1"/>
              <a:t>dan</a:t>
            </a:r>
            <a:r>
              <a:rPr lang="en-US" sz="2800" dirty="0"/>
              <a:t>/</a:t>
            </a:r>
            <a:r>
              <a:rPr lang="en-US" sz="2800" dirty="0" err="1"/>
              <a:t>atau</a:t>
            </a:r>
            <a:r>
              <a:rPr lang="en-US" sz="2800" dirty="0"/>
              <a:t> </a:t>
            </a:r>
            <a:r>
              <a:rPr lang="en-US" sz="2800" dirty="0" err="1"/>
              <a:t>dokter</a:t>
            </a:r>
            <a:r>
              <a:rPr lang="en-US" sz="2800" dirty="0"/>
              <a:t> </a:t>
            </a:r>
            <a:r>
              <a:rPr lang="en-US" sz="2800" dirty="0" err="1"/>
              <a:t>gigi</a:t>
            </a:r>
            <a:r>
              <a:rPr lang="en-US" sz="2800" dirty="0"/>
              <a:t>, </a:t>
            </a:r>
            <a:r>
              <a:rPr lang="en-US" sz="2800" dirty="0" err="1"/>
              <a:t>bidan</a:t>
            </a:r>
            <a:r>
              <a:rPr lang="en-US" sz="2800" dirty="0"/>
              <a:t>, </a:t>
            </a:r>
            <a:r>
              <a:rPr lang="en-US" sz="2800" dirty="0" err="1"/>
              <a:t>dan</a:t>
            </a:r>
            <a:r>
              <a:rPr lang="en-US" sz="2800" dirty="0"/>
              <a:t>  </a:t>
            </a:r>
            <a:r>
              <a:rPr lang="en-US" sz="2800" dirty="0" err="1"/>
              <a:t>perawat</a:t>
            </a:r>
            <a:r>
              <a:rPr lang="en-US" sz="2800" dirty="0"/>
              <a:t>  yang  </a:t>
            </a:r>
            <a:r>
              <a:rPr lang="en-US" sz="2800" dirty="0" err="1"/>
              <a:t>melakukan</a:t>
            </a:r>
            <a:r>
              <a:rPr lang="en-US" sz="2800" dirty="0"/>
              <a:t>  </a:t>
            </a:r>
            <a:r>
              <a:rPr lang="en-US" sz="2800" dirty="0" err="1"/>
              <a:t>tugasnya</a:t>
            </a:r>
            <a:r>
              <a:rPr lang="en-US" sz="2800" dirty="0"/>
              <a:t>   </a:t>
            </a:r>
            <a:r>
              <a:rPr lang="en-US" sz="2800" dirty="0" err="1"/>
              <a:t>dalam</a:t>
            </a:r>
            <a:r>
              <a:rPr lang="en-US" sz="2800" dirty="0"/>
              <a:t>  </a:t>
            </a:r>
            <a:r>
              <a:rPr lang="en-US" sz="2800" dirty="0" err="1"/>
              <a:t>keadaan</a:t>
            </a:r>
            <a:r>
              <a:rPr lang="en-US" sz="2800" dirty="0"/>
              <a:t>  </a:t>
            </a:r>
            <a:r>
              <a:rPr lang="en-US" sz="2800" dirty="0" err="1"/>
              <a:t>darurat</a:t>
            </a:r>
            <a:r>
              <a:rPr lang="en-US" sz="2800" dirty="0"/>
              <a:t>  yang </a:t>
            </a:r>
            <a:r>
              <a:rPr lang="en-US" sz="2800" dirty="0" err="1"/>
              <a:t>mengancam</a:t>
            </a:r>
            <a:r>
              <a:rPr lang="en-US" sz="2800" dirty="0"/>
              <a:t> </a:t>
            </a:r>
            <a:r>
              <a:rPr lang="en-US" sz="2800" dirty="0" err="1"/>
              <a:t>keselamatan</a:t>
            </a:r>
            <a:r>
              <a:rPr lang="en-US" sz="2800" dirty="0"/>
              <a:t> </a:t>
            </a:r>
            <a:r>
              <a:rPr lang="en-US" sz="2800" dirty="0" err="1"/>
              <a:t>jiwa</a:t>
            </a:r>
            <a:r>
              <a:rPr lang="en-US" sz="2800" dirty="0"/>
              <a:t> </a:t>
            </a:r>
            <a:r>
              <a:rPr lang="en-US" sz="2800" dirty="0" err="1"/>
              <a:t>dan</a:t>
            </a:r>
            <a:r>
              <a:rPr lang="en-US" sz="2800" dirty="0"/>
              <a:t> </a:t>
            </a:r>
            <a:r>
              <a:rPr lang="en-US" sz="2800" dirty="0" err="1"/>
              <a:t>diperlukan</a:t>
            </a:r>
            <a:r>
              <a:rPr lang="en-US" sz="2800" dirty="0"/>
              <a:t> </a:t>
            </a:r>
            <a:r>
              <a:rPr lang="en-US" sz="2800" dirty="0" err="1"/>
              <a:t>tindakan</a:t>
            </a:r>
            <a:r>
              <a:rPr lang="en-US" sz="2800" dirty="0"/>
              <a:t> </a:t>
            </a:r>
            <a:r>
              <a:rPr lang="en-US" sz="2800" dirty="0" err="1"/>
              <a:t>medis</a:t>
            </a:r>
            <a:r>
              <a:rPr lang="en-US" sz="2800" dirty="0"/>
              <a:t> </a:t>
            </a:r>
            <a:r>
              <a:rPr lang="en-US" sz="2800" dirty="0" err="1"/>
              <a:t>segera</a:t>
            </a:r>
            <a:r>
              <a:rPr lang="en-US" sz="2800" dirty="0"/>
              <a:t> </a:t>
            </a:r>
            <a:r>
              <a:rPr lang="en-US" sz="2800" dirty="0" err="1"/>
              <a:t>untuk</a:t>
            </a:r>
            <a:r>
              <a:rPr lang="en-US" sz="2800" dirty="0"/>
              <a:t> </a:t>
            </a:r>
            <a:r>
              <a:rPr lang="en-US" sz="2800" dirty="0" err="1"/>
              <a:t>menyelamatkan</a:t>
            </a:r>
            <a:r>
              <a:rPr lang="en-US" sz="2800" dirty="0"/>
              <a:t> </a:t>
            </a:r>
            <a:r>
              <a:rPr lang="en-US" sz="2800" dirty="0" err="1" smtClean="0"/>
              <a:t>pasien</a:t>
            </a:r>
            <a:endParaRPr lang="en-US" sz="2800" dirty="0" smtClean="0"/>
          </a:p>
          <a:p>
            <a:pPr algn="ctr">
              <a:lnSpc>
                <a:spcPct val="120000"/>
              </a:lnSpc>
              <a:buFont typeface="Arial" charset="0"/>
              <a:buNone/>
              <a:defRPr/>
            </a:pPr>
            <a:endParaRPr lang="en-US" sz="2800" dirty="0"/>
          </a:p>
          <a:p>
            <a:pPr algn="ctr">
              <a:lnSpc>
                <a:spcPct val="120000"/>
              </a:lnSpc>
              <a:buFont typeface="Arial" charset="0"/>
              <a:buNone/>
              <a:defRPr/>
            </a:pPr>
            <a:r>
              <a:rPr lang="en-US" sz="2600" dirty="0" smtClean="0"/>
              <a:t>-  </a:t>
            </a:r>
            <a:r>
              <a:rPr lang="id-ID" sz="2600" dirty="0"/>
              <a:t>UU Kesehatan No. </a:t>
            </a:r>
            <a:r>
              <a:rPr lang="id-ID" sz="2600" dirty="0" smtClean="0"/>
              <a:t>36/2009</a:t>
            </a:r>
            <a:r>
              <a:rPr lang="en-US" sz="2600" dirty="0" smtClean="0"/>
              <a:t> </a:t>
            </a:r>
            <a:r>
              <a:rPr lang="en-US" sz="2600" dirty="0" err="1" smtClean="0"/>
              <a:t>Pasal</a:t>
            </a:r>
            <a:r>
              <a:rPr lang="en-US" sz="2600" dirty="0" smtClean="0"/>
              <a:t> 108 </a:t>
            </a:r>
            <a:r>
              <a:rPr lang="en-US" sz="2600" dirty="0" err="1" smtClean="0"/>
              <a:t>ayat</a:t>
            </a:r>
            <a:r>
              <a:rPr lang="en-US" sz="2600" dirty="0" smtClean="0"/>
              <a:t> (1)</a:t>
            </a:r>
            <a:endParaRPr lang="id-ID" sz="2600" dirty="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D2FF73-1603-40B0-B545-13A1C2305549}" type="slidenum">
              <a:rPr lang="en-US" smtClean="0"/>
              <a:pPr eaLnBrk="1" hangingPunct="1"/>
              <a:t>11</a:t>
            </a:fld>
            <a:endParaRPr lang="en-US" smtClean="0"/>
          </a:p>
        </p:txBody>
      </p:sp>
    </p:spTree>
    <p:extLst>
      <p:ext uri="{BB962C8B-B14F-4D97-AF65-F5344CB8AC3E}">
        <p14:creationId xmlns:p14="http://schemas.microsoft.com/office/powerpoint/2010/main" val="351836309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76200"/>
            <a:ext cx="7696200" cy="914400"/>
          </a:xfrm>
        </p:spPr>
        <p:txBody>
          <a:bodyPr/>
          <a:lstStyle/>
          <a:p>
            <a:r>
              <a:rPr lang="en-US" sz="3200" i="1" smtClean="0"/>
              <a:t>Coverage</a:t>
            </a:r>
            <a:r>
              <a:rPr lang="en-US" sz="3200" smtClean="0"/>
              <a:t> Pekerjaan Kefarmasian</a:t>
            </a:r>
          </a:p>
        </p:txBody>
      </p:sp>
      <p:sp>
        <p:nvSpPr>
          <p:cNvPr id="19459" name="Content Placeholder 2"/>
          <p:cNvSpPr>
            <a:spLocks noGrp="1"/>
          </p:cNvSpPr>
          <p:nvPr>
            <p:ph idx="1"/>
          </p:nvPr>
        </p:nvSpPr>
        <p:spPr>
          <a:xfrm>
            <a:off x="304800" y="1341438"/>
            <a:ext cx="8534400" cy="3611562"/>
          </a:xfrm>
        </p:spPr>
        <p:txBody>
          <a:bodyPr/>
          <a:lstStyle/>
          <a:p>
            <a:pPr>
              <a:buFont typeface="Arial" charset="0"/>
              <a:buNone/>
            </a:pPr>
            <a:r>
              <a:rPr lang="en-US" sz="2400" smtClean="0"/>
              <a:t>Pelaksanaan Pekerjaan Kefarmasian meliputi:</a:t>
            </a:r>
          </a:p>
          <a:p>
            <a:pPr>
              <a:spcBef>
                <a:spcPts val="1200"/>
              </a:spcBef>
              <a:buFont typeface="Calibri" pitchFamily="34" charset="0"/>
              <a:buAutoNum type="alphaLcPeriod"/>
            </a:pPr>
            <a:r>
              <a:rPr lang="fi-FI" sz="2400" smtClean="0"/>
              <a:t>Pekerjaan Kefarmasian dalam Pengadaan Sediaan </a:t>
            </a:r>
            <a:r>
              <a:rPr lang="en-US" sz="2400" smtClean="0"/>
              <a:t>Farmasi;</a:t>
            </a:r>
          </a:p>
          <a:p>
            <a:pPr>
              <a:spcBef>
                <a:spcPts val="1200"/>
              </a:spcBef>
              <a:buFont typeface="Calibri" pitchFamily="34" charset="0"/>
              <a:buAutoNum type="alphaLcPeriod"/>
            </a:pPr>
            <a:r>
              <a:rPr lang="fi-FI" sz="2400" smtClean="0"/>
              <a:t>Pekerjaan Kefarmasian dalam Produksi Sediaan </a:t>
            </a:r>
            <a:r>
              <a:rPr lang="en-US" sz="2400" smtClean="0"/>
              <a:t>Farmasi;</a:t>
            </a:r>
          </a:p>
          <a:p>
            <a:pPr>
              <a:spcBef>
                <a:spcPts val="1200"/>
              </a:spcBef>
              <a:buFont typeface="Calibri" pitchFamily="34" charset="0"/>
              <a:buAutoNum type="alphaLcPeriod"/>
            </a:pPr>
            <a:r>
              <a:rPr lang="fi-FI" sz="2400" smtClean="0"/>
              <a:t>Pekerjaan Kefarmasian dalam Distribusi atau </a:t>
            </a:r>
            <a:r>
              <a:rPr lang="en-US" sz="2400" smtClean="0"/>
              <a:t>Penyaluran Sediaan Farmasi; dan</a:t>
            </a:r>
          </a:p>
          <a:p>
            <a:pPr>
              <a:spcBef>
                <a:spcPts val="1200"/>
              </a:spcBef>
              <a:buFont typeface="Calibri" pitchFamily="34" charset="0"/>
              <a:buAutoNum type="alphaLcPeriod"/>
            </a:pPr>
            <a:r>
              <a:rPr lang="fi-FI" sz="2400" smtClean="0"/>
              <a:t>Pekerjaan Kefarmasian dalam Pelayanan Sediaan </a:t>
            </a:r>
            <a:r>
              <a:rPr lang="en-US" sz="2400" smtClean="0"/>
              <a:t>Farmasi.</a:t>
            </a:r>
          </a:p>
          <a:p>
            <a:endParaRPr lang="en-US" sz="2400" smtClean="0"/>
          </a:p>
        </p:txBody>
      </p:sp>
      <p:sp>
        <p:nvSpPr>
          <p:cNvPr id="19460" name="TextBox 1"/>
          <p:cNvSpPr txBox="1">
            <a:spLocks noChangeArrowheads="1"/>
          </p:cNvSpPr>
          <p:nvPr/>
        </p:nvSpPr>
        <p:spPr bwMode="auto">
          <a:xfrm>
            <a:off x="2209800" y="5335588"/>
            <a:ext cx="4953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2" eaLnBrk="1" hangingPunct="1"/>
            <a:r>
              <a:rPr lang="fi-FI" sz="2400"/>
              <a:t>- PP 51/2009 Pasal 5 </a:t>
            </a:r>
            <a:endParaRPr lang="en-US" sz="2400"/>
          </a:p>
          <a:p>
            <a:pPr eaLnBrk="1" hangingPunct="1"/>
            <a:endParaRPr lang="en-US"/>
          </a:p>
        </p:txBody>
      </p:sp>
    </p:spTree>
    <p:extLst>
      <p:ext uri="{BB962C8B-B14F-4D97-AF65-F5344CB8AC3E}">
        <p14:creationId xmlns:p14="http://schemas.microsoft.com/office/powerpoint/2010/main" val="1023877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47813" y="76200"/>
            <a:ext cx="6697662" cy="914400"/>
          </a:xfrm>
        </p:spPr>
        <p:txBody>
          <a:bodyPr/>
          <a:lstStyle/>
          <a:p>
            <a:r>
              <a:rPr lang="es-ES" sz="2800" smtClean="0"/>
              <a:t>IMPLIKASI UU 36/09 DAN PP 51/09</a:t>
            </a:r>
            <a:endParaRPr lang="en-US" sz="2800" smtClean="0"/>
          </a:p>
        </p:txBody>
      </p:sp>
      <p:sp>
        <p:nvSpPr>
          <p:cNvPr id="20483" name="AutoShape 3"/>
          <p:cNvSpPr>
            <a:spLocks noChangeArrowheads="1"/>
          </p:cNvSpPr>
          <p:nvPr/>
        </p:nvSpPr>
        <p:spPr bwMode="gray">
          <a:xfrm>
            <a:off x="4803775" y="2017713"/>
            <a:ext cx="3578225" cy="4579937"/>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id-ID"/>
          </a:p>
        </p:txBody>
      </p:sp>
      <p:grpSp>
        <p:nvGrpSpPr>
          <p:cNvPr id="20484" name="Group 9"/>
          <p:cNvGrpSpPr>
            <a:grpSpLocks/>
          </p:cNvGrpSpPr>
          <p:nvPr/>
        </p:nvGrpSpPr>
        <p:grpSpPr bwMode="auto">
          <a:xfrm>
            <a:off x="4914900" y="1766888"/>
            <a:ext cx="3397250" cy="793750"/>
            <a:chOff x="2140" y="2071"/>
            <a:chExt cx="1484" cy="330"/>
          </a:xfrm>
        </p:grpSpPr>
        <p:sp>
          <p:nvSpPr>
            <p:cNvPr id="20492" name="AutoShape 10"/>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195"/>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id-ID"/>
            </a:p>
          </p:txBody>
        </p:sp>
        <p:sp>
          <p:nvSpPr>
            <p:cNvPr id="20493" name="AutoShape 1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txBody>
            <a:bodyPr wrap="none" anchor="ctr"/>
            <a:lstStyle/>
            <a:p>
              <a:endParaRPr lang="id-ID"/>
            </a:p>
          </p:txBody>
        </p:sp>
      </p:grpSp>
      <p:sp>
        <p:nvSpPr>
          <p:cNvPr id="20485" name="Rectangle 12"/>
          <p:cNvSpPr>
            <a:spLocks noChangeArrowheads="1"/>
          </p:cNvSpPr>
          <p:nvPr/>
        </p:nvSpPr>
        <p:spPr bwMode="black">
          <a:xfrm>
            <a:off x="4967288" y="1817688"/>
            <a:ext cx="3278187" cy="64611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4343B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FFFFFF"/>
                </a:solidFill>
              </a:rPr>
              <a:t>FORMAT BARU BERBASIS UU DAN PP</a:t>
            </a:r>
          </a:p>
        </p:txBody>
      </p:sp>
      <p:sp>
        <p:nvSpPr>
          <p:cNvPr id="20486" name="AutoShape 13"/>
          <p:cNvSpPr>
            <a:spLocks noChangeArrowheads="1"/>
          </p:cNvSpPr>
          <p:nvPr/>
        </p:nvSpPr>
        <p:spPr bwMode="gray">
          <a:xfrm>
            <a:off x="749300" y="2017713"/>
            <a:ext cx="3594100" cy="4579937"/>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id-ID"/>
          </a:p>
        </p:txBody>
      </p:sp>
      <p:sp>
        <p:nvSpPr>
          <p:cNvPr id="20487" name="AutoShape 14"/>
          <p:cNvSpPr>
            <a:spLocks noChangeArrowheads="1"/>
          </p:cNvSpPr>
          <p:nvPr/>
        </p:nvSpPr>
        <p:spPr bwMode="ltGray">
          <a:xfrm>
            <a:off x="847725" y="1766888"/>
            <a:ext cx="3397250" cy="793750"/>
          </a:xfrm>
          <a:prstGeom prst="roundRect">
            <a:avLst>
              <a:gd name="adj" fmla="val 16667"/>
            </a:avLst>
          </a:prstGeom>
          <a:solidFill>
            <a:schemeClr val="hlink"/>
          </a:solidFill>
          <a:ln w="38100" algn="ctr">
            <a:solidFill>
              <a:srgbClr val="FFFFFF">
                <a:alpha val="70195"/>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id-ID"/>
          </a:p>
        </p:txBody>
      </p:sp>
      <p:sp>
        <p:nvSpPr>
          <p:cNvPr id="20488" name="AutoShape 15"/>
          <p:cNvSpPr>
            <a:spLocks noChangeArrowheads="1"/>
          </p:cNvSpPr>
          <p:nvPr/>
        </p:nvSpPr>
        <p:spPr bwMode="ltGray">
          <a:xfrm>
            <a:off x="884238" y="1798638"/>
            <a:ext cx="3278187" cy="230187"/>
          </a:xfrm>
          <a:prstGeom prst="roundRect">
            <a:avLst>
              <a:gd name="adj" fmla="val 28356"/>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txBody>
          <a:bodyPr wrap="none" anchor="ctr"/>
          <a:lstStyle/>
          <a:p>
            <a:endParaRPr lang="id-ID"/>
          </a:p>
        </p:txBody>
      </p:sp>
      <p:sp>
        <p:nvSpPr>
          <p:cNvPr id="20489" name="Rectangle 16"/>
          <p:cNvSpPr>
            <a:spLocks noChangeArrowheads="1"/>
          </p:cNvSpPr>
          <p:nvPr/>
        </p:nvSpPr>
        <p:spPr bwMode="black">
          <a:xfrm>
            <a:off x="893763" y="1817688"/>
            <a:ext cx="3351212" cy="64611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4343B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i-FI" b="1">
                <a:solidFill>
                  <a:srgbClr val="FFFFFF"/>
                </a:solidFill>
              </a:rPr>
              <a:t>FORMAT PELAYANAN KEFARMASIAN SELAMA INI</a:t>
            </a:r>
          </a:p>
        </p:txBody>
      </p:sp>
      <p:sp>
        <p:nvSpPr>
          <p:cNvPr id="12" name="Text Box 18"/>
          <p:cNvSpPr txBox="1">
            <a:spLocks noChangeArrowheads="1"/>
          </p:cNvSpPr>
          <p:nvPr/>
        </p:nvSpPr>
        <p:spPr bwMode="gray">
          <a:xfrm>
            <a:off x="893763" y="2560638"/>
            <a:ext cx="3262312" cy="367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spcBef>
                <a:spcPts val="600"/>
              </a:spcBef>
              <a:buFont typeface="Arial" panose="020B0604020202020204" pitchFamily="34" charset="0"/>
              <a:buChar char="•"/>
              <a:defRPr/>
            </a:pPr>
            <a:r>
              <a:rPr lang="en-US" sz="1600" b="1" dirty="0">
                <a:solidFill>
                  <a:srgbClr val="000000"/>
                </a:solidFill>
                <a:latin typeface="Arial" pitchFamily="34" charset="0"/>
              </a:rPr>
              <a:t>Proses </a:t>
            </a:r>
            <a:r>
              <a:rPr lang="en-US" sz="1600" b="1" dirty="0" err="1">
                <a:solidFill>
                  <a:srgbClr val="000000"/>
                </a:solidFill>
                <a:latin typeface="Arial" pitchFamily="34" charset="0"/>
              </a:rPr>
              <a:t>farmasi</a:t>
            </a:r>
            <a:r>
              <a:rPr lang="en-US" sz="1600" b="1" dirty="0">
                <a:solidFill>
                  <a:srgbClr val="000000"/>
                </a:solidFill>
                <a:latin typeface="Arial" pitchFamily="34" charset="0"/>
              </a:rPr>
              <a:t> </a:t>
            </a:r>
            <a:r>
              <a:rPr lang="en-US" sz="1600" b="1" dirty="0" err="1">
                <a:solidFill>
                  <a:srgbClr val="000000"/>
                </a:solidFill>
                <a:latin typeface="Arial" pitchFamily="34" charset="0"/>
              </a:rPr>
              <a:t>dalam</a:t>
            </a:r>
            <a:r>
              <a:rPr lang="en-US" sz="1600" b="1" dirty="0">
                <a:solidFill>
                  <a:srgbClr val="000000"/>
                </a:solidFill>
                <a:latin typeface="Arial" pitchFamily="34" charset="0"/>
              </a:rPr>
              <a:t> </a:t>
            </a:r>
            <a:r>
              <a:rPr lang="en-US" sz="1600" b="1" dirty="0" err="1">
                <a:solidFill>
                  <a:srgbClr val="000000"/>
                </a:solidFill>
                <a:latin typeface="Arial" pitchFamily="34" charset="0"/>
              </a:rPr>
              <a:t>pelayanan</a:t>
            </a:r>
            <a:r>
              <a:rPr lang="en-US" sz="1600" b="1" dirty="0">
                <a:solidFill>
                  <a:srgbClr val="000000"/>
                </a:solidFill>
                <a:latin typeface="Arial" pitchFamily="34" charset="0"/>
              </a:rPr>
              <a:t> </a:t>
            </a:r>
            <a:r>
              <a:rPr lang="en-US" sz="1600" b="1" dirty="0" err="1">
                <a:solidFill>
                  <a:srgbClr val="000000"/>
                </a:solidFill>
                <a:latin typeface="Arial" pitchFamily="34" charset="0"/>
              </a:rPr>
              <a:t>pasien</a:t>
            </a:r>
            <a:r>
              <a:rPr lang="en-US" sz="1600" b="1" dirty="0">
                <a:solidFill>
                  <a:srgbClr val="000000"/>
                </a:solidFill>
                <a:latin typeface="Arial" pitchFamily="34" charset="0"/>
              </a:rPr>
              <a:t> </a:t>
            </a:r>
            <a:r>
              <a:rPr lang="en-US" sz="1600" b="1" dirty="0" err="1">
                <a:solidFill>
                  <a:srgbClr val="000000"/>
                </a:solidFill>
                <a:latin typeface="Arial" pitchFamily="34" charset="0"/>
              </a:rPr>
              <a:t>berbasis</a:t>
            </a:r>
            <a:r>
              <a:rPr lang="en-US" sz="1600" b="1" dirty="0">
                <a:solidFill>
                  <a:srgbClr val="000000"/>
                </a:solidFill>
                <a:latin typeface="Arial" pitchFamily="34" charset="0"/>
              </a:rPr>
              <a:t> </a:t>
            </a:r>
            <a:r>
              <a:rPr lang="en-US" sz="1600" b="1" dirty="0" err="1">
                <a:solidFill>
                  <a:srgbClr val="000000"/>
                </a:solidFill>
                <a:latin typeface="Arial" pitchFamily="34" charset="0"/>
              </a:rPr>
              <a:t>komoditi</a:t>
            </a:r>
            <a:r>
              <a:rPr lang="en-US" sz="1600" b="1" dirty="0">
                <a:solidFill>
                  <a:srgbClr val="000000"/>
                </a:solidFill>
                <a:latin typeface="Arial" pitchFamily="34" charset="0"/>
              </a:rPr>
              <a:t> </a:t>
            </a:r>
            <a:r>
              <a:rPr lang="en-US" sz="1600" b="1" dirty="0" err="1">
                <a:solidFill>
                  <a:srgbClr val="000000"/>
                </a:solidFill>
                <a:latin typeface="Arial" pitchFamily="34" charset="0"/>
              </a:rPr>
              <a:t>obat</a:t>
            </a:r>
            <a:endParaRPr lang="en-US" sz="1600" b="1" dirty="0">
              <a:solidFill>
                <a:srgbClr val="000000"/>
              </a:solidFill>
              <a:latin typeface="Arial" pitchFamily="34" charset="0"/>
            </a:endParaRPr>
          </a:p>
          <a:p>
            <a:pPr marL="285750" indent="-285750" eaLnBrk="0" hangingPunct="0">
              <a:spcBef>
                <a:spcPts val="600"/>
              </a:spcBef>
              <a:buFont typeface="Arial" panose="020B0604020202020204" pitchFamily="34" charset="0"/>
              <a:buChar char="•"/>
              <a:defRPr/>
            </a:pPr>
            <a:r>
              <a:rPr lang="en-US" sz="1600" b="1" dirty="0" err="1">
                <a:solidFill>
                  <a:srgbClr val="000000"/>
                </a:solidFill>
                <a:latin typeface="Arial" pitchFamily="34" charset="0"/>
              </a:rPr>
              <a:t>Mekanisme</a:t>
            </a:r>
            <a:r>
              <a:rPr lang="en-US" sz="1600" b="1" dirty="0">
                <a:solidFill>
                  <a:srgbClr val="000000"/>
                </a:solidFill>
                <a:latin typeface="Arial" pitchFamily="34" charset="0"/>
              </a:rPr>
              <a:t> </a:t>
            </a:r>
            <a:r>
              <a:rPr lang="en-US" sz="1600" b="1" dirty="0" err="1">
                <a:solidFill>
                  <a:srgbClr val="000000"/>
                </a:solidFill>
                <a:latin typeface="Arial" pitchFamily="34" charset="0"/>
              </a:rPr>
              <a:t>pelayanan</a:t>
            </a:r>
            <a:r>
              <a:rPr lang="en-US" sz="1600" b="1" dirty="0">
                <a:solidFill>
                  <a:srgbClr val="000000"/>
                </a:solidFill>
                <a:latin typeface="Arial" pitchFamily="34" charset="0"/>
              </a:rPr>
              <a:t> </a:t>
            </a:r>
            <a:r>
              <a:rPr lang="en-US" sz="1600" b="1" dirty="0" err="1">
                <a:solidFill>
                  <a:srgbClr val="000000"/>
                </a:solidFill>
                <a:latin typeface="Arial" pitchFamily="34" charset="0"/>
              </a:rPr>
              <a:t>berbasis</a:t>
            </a:r>
            <a:r>
              <a:rPr lang="en-US" sz="1600" b="1" dirty="0">
                <a:solidFill>
                  <a:srgbClr val="000000"/>
                </a:solidFill>
                <a:latin typeface="Arial" pitchFamily="34" charset="0"/>
              </a:rPr>
              <a:t> </a:t>
            </a:r>
            <a:r>
              <a:rPr lang="en-US" sz="1600" b="1" dirty="0" err="1">
                <a:solidFill>
                  <a:srgbClr val="000000"/>
                </a:solidFill>
                <a:latin typeface="Arial" pitchFamily="34" charset="0"/>
              </a:rPr>
              <a:t>transaksi</a:t>
            </a:r>
            <a:r>
              <a:rPr lang="en-US" sz="1600" b="1" dirty="0">
                <a:solidFill>
                  <a:srgbClr val="000000"/>
                </a:solidFill>
                <a:latin typeface="Arial" pitchFamily="34" charset="0"/>
              </a:rPr>
              <a:t> </a:t>
            </a:r>
            <a:r>
              <a:rPr lang="en-US" sz="1600" b="1" dirty="0" err="1">
                <a:solidFill>
                  <a:srgbClr val="000000"/>
                </a:solidFill>
                <a:latin typeface="Arial" pitchFamily="34" charset="0"/>
              </a:rPr>
              <a:t>jual-beli</a:t>
            </a:r>
            <a:r>
              <a:rPr lang="en-US" sz="1600" b="1" dirty="0">
                <a:solidFill>
                  <a:srgbClr val="000000"/>
                </a:solidFill>
                <a:latin typeface="Arial" pitchFamily="34" charset="0"/>
              </a:rPr>
              <a:t> </a:t>
            </a:r>
            <a:r>
              <a:rPr lang="en-US" sz="1600" b="1" dirty="0" err="1">
                <a:solidFill>
                  <a:srgbClr val="000000"/>
                </a:solidFill>
                <a:latin typeface="Arial" pitchFamily="34" charset="0"/>
              </a:rPr>
              <a:t>obat</a:t>
            </a:r>
            <a:endParaRPr lang="en-US" sz="1600" b="1" dirty="0">
              <a:solidFill>
                <a:srgbClr val="000000"/>
              </a:solidFill>
              <a:latin typeface="Arial" pitchFamily="34" charset="0"/>
            </a:endParaRPr>
          </a:p>
          <a:p>
            <a:pPr marL="285750" indent="-285750" eaLnBrk="0" hangingPunct="0">
              <a:spcBef>
                <a:spcPts val="600"/>
              </a:spcBef>
              <a:buFont typeface="Arial" panose="020B0604020202020204" pitchFamily="34" charset="0"/>
              <a:buChar char="•"/>
              <a:defRPr/>
            </a:pPr>
            <a:r>
              <a:rPr lang="en-US" sz="1600" b="1" dirty="0" err="1">
                <a:solidFill>
                  <a:srgbClr val="000000"/>
                </a:solidFill>
                <a:latin typeface="Arial" pitchFamily="34" charset="0"/>
              </a:rPr>
              <a:t>Dimensi</a:t>
            </a:r>
            <a:r>
              <a:rPr lang="en-US" sz="1600" b="1" dirty="0">
                <a:solidFill>
                  <a:srgbClr val="000000"/>
                </a:solidFill>
                <a:latin typeface="Arial" pitchFamily="34" charset="0"/>
              </a:rPr>
              <a:t> </a:t>
            </a:r>
            <a:r>
              <a:rPr lang="en-US" sz="1600" b="1" dirty="0" err="1">
                <a:solidFill>
                  <a:srgbClr val="000000"/>
                </a:solidFill>
                <a:latin typeface="Arial" pitchFamily="34" charset="0"/>
              </a:rPr>
              <a:t>obat</a:t>
            </a:r>
            <a:r>
              <a:rPr lang="en-US" sz="1600" b="1" dirty="0">
                <a:solidFill>
                  <a:srgbClr val="000000"/>
                </a:solidFill>
                <a:latin typeface="Arial" pitchFamily="34" charset="0"/>
              </a:rPr>
              <a:t> </a:t>
            </a:r>
            <a:r>
              <a:rPr lang="en-US" sz="1600" b="1" dirty="0" err="1">
                <a:solidFill>
                  <a:srgbClr val="000000"/>
                </a:solidFill>
                <a:latin typeface="Arial" pitchFamily="34" charset="0"/>
              </a:rPr>
              <a:t>adalah</a:t>
            </a:r>
            <a:r>
              <a:rPr lang="en-US" sz="1600" b="1" dirty="0">
                <a:solidFill>
                  <a:srgbClr val="000000"/>
                </a:solidFill>
                <a:latin typeface="Arial" pitchFamily="34" charset="0"/>
              </a:rPr>
              <a:t> </a:t>
            </a:r>
            <a:r>
              <a:rPr lang="en-US" sz="1600" b="1" dirty="0" err="1">
                <a:solidFill>
                  <a:srgbClr val="000000"/>
                </a:solidFill>
                <a:latin typeface="Arial" pitchFamily="34" charset="0"/>
              </a:rPr>
              <a:t>barang</a:t>
            </a:r>
            <a:r>
              <a:rPr lang="en-US" sz="1600" b="1" dirty="0">
                <a:solidFill>
                  <a:srgbClr val="000000"/>
                </a:solidFill>
                <a:latin typeface="Arial" pitchFamily="34" charset="0"/>
              </a:rPr>
              <a:t> </a:t>
            </a:r>
            <a:r>
              <a:rPr lang="en-US" sz="1600" b="1" dirty="0" err="1">
                <a:solidFill>
                  <a:srgbClr val="000000"/>
                </a:solidFill>
                <a:latin typeface="Arial" pitchFamily="34" charset="0"/>
              </a:rPr>
              <a:t>dagangan</a:t>
            </a:r>
            <a:r>
              <a:rPr lang="en-US" sz="1600" b="1" dirty="0">
                <a:solidFill>
                  <a:srgbClr val="000000"/>
                </a:solidFill>
                <a:latin typeface="Arial" pitchFamily="34" charset="0"/>
              </a:rPr>
              <a:t>  </a:t>
            </a:r>
          </a:p>
          <a:p>
            <a:pPr marL="285750" indent="-285750" eaLnBrk="0" hangingPunct="0">
              <a:spcBef>
                <a:spcPts val="600"/>
              </a:spcBef>
              <a:buFont typeface="Arial" panose="020B0604020202020204" pitchFamily="34" charset="0"/>
              <a:buChar char="•"/>
              <a:defRPr/>
            </a:pPr>
            <a:r>
              <a:rPr lang="en-US" sz="1600" b="1" dirty="0" err="1">
                <a:solidFill>
                  <a:srgbClr val="000000"/>
                </a:solidFill>
                <a:latin typeface="Arial" pitchFamily="34" charset="0"/>
              </a:rPr>
              <a:t>Tanpa</a:t>
            </a:r>
            <a:r>
              <a:rPr lang="en-US" sz="1600" b="1" dirty="0">
                <a:solidFill>
                  <a:srgbClr val="000000"/>
                </a:solidFill>
                <a:latin typeface="Arial" pitchFamily="34" charset="0"/>
              </a:rPr>
              <a:t> liability </a:t>
            </a:r>
            <a:r>
              <a:rPr lang="en-US" sz="1600" b="1" dirty="0" err="1">
                <a:solidFill>
                  <a:srgbClr val="000000"/>
                </a:solidFill>
                <a:latin typeface="Arial" pitchFamily="34" charset="0"/>
              </a:rPr>
              <a:t>pelayanan</a:t>
            </a:r>
            <a:endParaRPr lang="en-US" sz="1600" b="1" dirty="0">
              <a:solidFill>
                <a:srgbClr val="000000"/>
              </a:solidFill>
              <a:latin typeface="Arial" pitchFamily="34" charset="0"/>
            </a:endParaRPr>
          </a:p>
          <a:p>
            <a:pPr marL="285750" indent="-285750" eaLnBrk="0" hangingPunct="0">
              <a:spcBef>
                <a:spcPts val="600"/>
              </a:spcBef>
              <a:buFont typeface="Arial" panose="020B0604020202020204" pitchFamily="34" charset="0"/>
              <a:buChar char="•"/>
              <a:defRPr/>
            </a:pPr>
            <a:r>
              <a:rPr lang="en-US" sz="1600" b="1" dirty="0" err="1">
                <a:solidFill>
                  <a:srgbClr val="000000"/>
                </a:solidFill>
                <a:latin typeface="Arial" pitchFamily="34" charset="0"/>
              </a:rPr>
              <a:t>Pasien</a:t>
            </a:r>
            <a:r>
              <a:rPr lang="en-US" sz="1600" b="1" dirty="0">
                <a:solidFill>
                  <a:srgbClr val="000000"/>
                </a:solidFill>
                <a:latin typeface="Arial" pitchFamily="34" charset="0"/>
              </a:rPr>
              <a:t> </a:t>
            </a:r>
            <a:r>
              <a:rPr lang="en-US" sz="1600" b="1" dirty="0" err="1">
                <a:solidFill>
                  <a:srgbClr val="000000"/>
                </a:solidFill>
                <a:latin typeface="Arial" pitchFamily="34" charset="0"/>
              </a:rPr>
              <a:t>membeli</a:t>
            </a:r>
            <a:r>
              <a:rPr lang="en-US" sz="1600" b="1" dirty="0">
                <a:solidFill>
                  <a:srgbClr val="000000"/>
                </a:solidFill>
                <a:latin typeface="Arial" pitchFamily="34" charset="0"/>
              </a:rPr>
              <a:t> </a:t>
            </a:r>
            <a:r>
              <a:rPr lang="en-US" sz="1600" b="1" dirty="0" err="1">
                <a:solidFill>
                  <a:srgbClr val="000000"/>
                </a:solidFill>
                <a:latin typeface="Arial" pitchFamily="34" charset="0"/>
              </a:rPr>
              <a:t>obat</a:t>
            </a:r>
            <a:r>
              <a:rPr lang="en-US" sz="1600" b="1" dirty="0">
                <a:solidFill>
                  <a:srgbClr val="000000"/>
                </a:solidFill>
                <a:latin typeface="Arial" pitchFamily="34" charset="0"/>
              </a:rPr>
              <a:t> </a:t>
            </a:r>
            <a:r>
              <a:rPr lang="en-US" sz="1600" b="1" dirty="0" err="1">
                <a:solidFill>
                  <a:srgbClr val="000000"/>
                </a:solidFill>
                <a:latin typeface="Arial" pitchFamily="34" charset="0"/>
              </a:rPr>
              <a:t>sesuai</a:t>
            </a:r>
            <a:r>
              <a:rPr lang="en-US" sz="1600" b="1" dirty="0">
                <a:solidFill>
                  <a:srgbClr val="000000"/>
                </a:solidFill>
                <a:latin typeface="Arial" pitchFamily="34" charset="0"/>
              </a:rPr>
              <a:t> </a:t>
            </a:r>
            <a:r>
              <a:rPr lang="en-US" sz="1600" b="1" dirty="0" err="1">
                <a:solidFill>
                  <a:srgbClr val="000000"/>
                </a:solidFill>
                <a:latin typeface="Arial" pitchFamily="34" charset="0"/>
              </a:rPr>
              <a:t>harga</a:t>
            </a:r>
            <a:r>
              <a:rPr lang="en-US" sz="1600" b="1" dirty="0">
                <a:solidFill>
                  <a:srgbClr val="000000"/>
                </a:solidFill>
                <a:latin typeface="Arial" pitchFamily="34" charset="0"/>
              </a:rPr>
              <a:t> yang </a:t>
            </a:r>
            <a:r>
              <a:rPr lang="en-US" sz="1600" b="1" dirty="0" err="1">
                <a:solidFill>
                  <a:srgbClr val="000000"/>
                </a:solidFill>
                <a:latin typeface="Arial" pitchFamily="34" charset="0"/>
              </a:rPr>
              <a:t>ditetapkan</a:t>
            </a:r>
            <a:endParaRPr lang="en-US" sz="1600" b="1" dirty="0">
              <a:solidFill>
                <a:srgbClr val="000000"/>
              </a:solidFill>
              <a:latin typeface="Arial" pitchFamily="34" charset="0"/>
            </a:endParaRPr>
          </a:p>
          <a:p>
            <a:pPr marL="285750" indent="-285750" eaLnBrk="0" hangingPunct="0">
              <a:spcBef>
                <a:spcPts val="600"/>
              </a:spcBef>
              <a:buFont typeface="Arial" panose="020B0604020202020204" pitchFamily="34" charset="0"/>
              <a:buChar char="•"/>
              <a:defRPr/>
            </a:pPr>
            <a:r>
              <a:rPr lang="en-US" sz="1600" b="1" dirty="0" err="1">
                <a:solidFill>
                  <a:srgbClr val="000000"/>
                </a:solidFill>
                <a:latin typeface="Arial" pitchFamily="34" charset="0"/>
              </a:rPr>
              <a:t>Tidak</a:t>
            </a:r>
            <a:r>
              <a:rPr lang="en-US" sz="1600" b="1" dirty="0">
                <a:solidFill>
                  <a:srgbClr val="000000"/>
                </a:solidFill>
                <a:latin typeface="Arial" pitchFamily="34" charset="0"/>
              </a:rPr>
              <a:t> </a:t>
            </a:r>
            <a:r>
              <a:rPr lang="en-US" sz="1600" b="1" dirty="0" err="1">
                <a:solidFill>
                  <a:srgbClr val="000000"/>
                </a:solidFill>
                <a:latin typeface="Arial" pitchFamily="34" charset="0"/>
              </a:rPr>
              <a:t>transparan</a:t>
            </a:r>
            <a:r>
              <a:rPr lang="en-US" sz="1600" b="1" dirty="0">
                <a:solidFill>
                  <a:srgbClr val="000000"/>
                </a:solidFill>
                <a:latin typeface="Arial" pitchFamily="34" charset="0"/>
              </a:rPr>
              <a:t> </a:t>
            </a:r>
          </a:p>
          <a:p>
            <a:pPr eaLnBrk="0" hangingPunct="0">
              <a:defRPr/>
            </a:pPr>
            <a:endParaRPr lang="en-US" sz="1600" b="1" dirty="0">
              <a:solidFill>
                <a:srgbClr val="000000"/>
              </a:solidFill>
              <a:latin typeface="Arial" pitchFamily="34" charset="0"/>
            </a:endParaRPr>
          </a:p>
        </p:txBody>
      </p:sp>
      <p:sp>
        <p:nvSpPr>
          <p:cNvPr id="20491" name="Text Box 19"/>
          <p:cNvSpPr txBox="1">
            <a:spLocks noChangeArrowheads="1"/>
          </p:cNvSpPr>
          <p:nvPr/>
        </p:nvSpPr>
        <p:spPr bwMode="gray">
          <a:xfrm>
            <a:off x="4875213" y="2593975"/>
            <a:ext cx="3582987" cy="392430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4343B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Char char="•"/>
            </a:pPr>
            <a:r>
              <a:rPr lang="en-US" sz="1600" b="1">
                <a:solidFill>
                  <a:srgbClr val="000000"/>
                </a:solidFill>
              </a:rPr>
              <a:t>Proses farmasi dalam pelayanan pasien berbasis pasien</a:t>
            </a:r>
          </a:p>
          <a:p>
            <a:pPr eaLnBrk="1" hangingPunct="1">
              <a:spcBef>
                <a:spcPts val="600"/>
              </a:spcBef>
              <a:buFontTx/>
              <a:buChar char="•"/>
            </a:pPr>
            <a:r>
              <a:rPr lang="en-US" sz="1600" b="1">
                <a:solidFill>
                  <a:srgbClr val="000000"/>
                </a:solidFill>
              </a:rPr>
              <a:t>Mekanisme pelayanan berbasis transaksi produk profesi</a:t>
            </a:r>
          </a:p>
          <a:p>
            <a:pPr eaLnBrk="1" hangingPunct="1">
              <a:spcBef>
                <a:spcPts val="600"/>
              </a:spcBef>
              <a:buFontTx/>
              <a:buChar char="•"/>
            </a:pPr>
            <a:r>
              <a:rPr lang="en-US" sz="1600" b="1">
                <a:solidFill>
                  <a:srgbClr val="000000"/>
                </a:solidFill>
              </a:rPr>
              <a:t>Dimensi obat adalah barang kesehatan, yang memiliki prosedur kefarmasian</a:t>
            </a:r>
          </a:p>
          <a:p>
            <a:pPr eaLnBrk="1" hangingPunct="1">
              <a:spcBef>
                <a:spcPts val="600"/>
              </a:spcBef>
              <a:buFontTx/>
              <a:buChar char="•"/>
            </a:pPr>
            <a:r>
              <a:rPr lang="en-US" sz="1600" b="1">
                <a:solidFill>
                  <a:srgbClr val="000000"/>
                </a:solidFill>
              </a:rPr>
              <a:t>Ada liability pelayanan oleh apoteker</a:t>
            </a:r>
          </a:p>
          <a:p>
            <a:pPr eaLnBrk="1" hangingPunct="1">
              <a:spcBef>
                <a:spcPts val="600"/>
              </a:spcBef>
              <a:buFontTx/>
              <a:buChar char="•"/>
            </a:pPr>
            <a:r>
              <a:rPr lang="en-US" sz="1600" b="1">
                <a:solidFill>
                  <a:srgbClr val="000000"/>
                </a:solidFill>
              </a:rPr>
              <a:t>Pasien membeli pelayanan kefarmasian yang dilakukan dan diselenggarakan apoteker</a:t>
            </a:r>
          </a:p>
          <a:p>
            <a:pPr eaLnBrk="1" hangingPunct="1">
              <a:spcBef>
                <a:spcPts val="600"/>
              </a:spcBef>
              <a:buFontTx/>
              <a:buChar char="•"/>
            </a:pPr>
            <a:r>
              <a:rPr lang="en-US" sz="1600" b="1">
                <a:solidFill>
                  <a:srgbClr val="000000"/>
                </a:solidFill>
              </a:rPr>
              <a:t>Transparan</a:t>
            </a:r>
          </a:p>
        </p:txBody>
      </p:sp>
    </p:spTree>
    <p:extLst>
      <p:ext uri="{BB962C8B-B14F-4D97-AF65-F5344CB8AC3E}">
        <p14:creationId xmlns:p14="http://schemas.microsoft.com/office/powerpoint/2010/main" val="1009680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organisasi</a:t>
            </a:r>
            <a:endParaRPr lang="id-ID" dirty="0"/>
          </a:p>
        </p:txBody>
      </p:sp>
      <p:sp>
        <p:nvSpPr>
          <p:cNvPr id="5" name="Text Placeholder 4"/>
          <p:cNvSpPr>
            <a:spLocks noGrp="1"/>
          </p:cNvSpPr>
          <p:nvPr>
            <p:ph type="body" idx="1"/>
          </p:nvPr>
        </p:nvSpPr>
        <p:spPr/>
        <p:txBody>
          <a:bodyPr/>
          <a:lstStyle/>
          <a:p>
            <a:endParaRPr lang="id-ID"/>
          </a:p>
        </p:txBody>
      </p:sp>
      <p:sp>
        <p:nvSpPr>
          <p:cNvPr id="6" name="Rectangle 24"/>
          <p:cNvSpPr>
            <a:spLocks noChangeArrowheads="1"/>
          </p:cNvSpPr>
          <p:nvPr/>
        </p:nvSpPr>
        <p:spPr bwMode="gray">
          <a:xfrm rot="3419336">
            <a:off x="566404" y="3663996"/>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 name="Text Box 25"/>
          <p:cNvSpPr txBox="1">
            <a:spLocks noChangeArrowheads="1"/>
          </p:cNvSpPr>
          <p:nvPr/>
        </p:nvSpPr>
        <p:spPr bwMode="gray">
          <a:xfrm>
            <a:off x="621967" y="370685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3</a:t>
            </a:r>
          </a:p>
        </p:txBody>
      </p:sp>
    </p:spTree>
    <p:extLst>
      <p:ext uri="{BB962C8B-B14F-4D97-AF65-F5344CB8AC3E}">
        <p14:creationId xmlns:p14="http://schemas.microsoft.com/office/powerpoint/2010/main" val="863467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lstStyle/>
          <a:p>
            <a:r>
              <a:rPr lang="en-US" dirty="0" smtClean="0"/>
              <a:t>STRUKTUR ORGANISASI </a:t>
            </a:r>
            <a:endParaRPr lang="en-US" dirty="0"/>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6200" y="1447800"/>
            <a:ext cx="9067800" cy="4047167"/>
          </a:xfrm>
          <a:prstGeom prst="rect">
            <a:avLst/>
          </a:prstGeom>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scaled="0"/>
          </a:gradFill>
          <a:ln>
            <a:noFill/>
          </a:ln>
          <a:effectLst/>
          <a:extLst/>
        </p:spPr>
      </p:pic>
    </p:spTree>
    <p:extLst>
      <p:ext uri="{BB962C8B-B14F-4D97-AF65-F5344CB8AC3E}">
        <p14:creationId xmlns:p14="http://schemas.microsoft.com/office/powerpoint/2010/main" val="2900222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5</a:t>
            </a:r>
            <a:r>
              <a:rPr lang="en-US" dirty="0" smtClean="0"/>
              <a:t> </a:t>
            </a:r>
            <a:r>
              <a:rPr lang="en-US" dirty="0" err="1" smtClean="0"/>
              <a:t>Pilar</a:t>
            </a:r>
            <a:r>
              <a:rPr lang="en-US" dirty="0" smtClean="0"/>
              <a:t> </a:t>
            </a:r>
            <a:r>
              <a:rPr lang="en-US" dirty="0" err="1" smtClean="0"/>
              <a:t>Strategis</a:t>
            </a:r>
            <a:endParaRPr lang="en-US" dirty="0"/>
          </a:p>
        </p:txBody>
      </p:sp>
      <p:sp>
        <p:nvSpPr>
          <p:cNvPr id="4" name="Flowchart: Extract 3"/>
          <p:cNvSpPr/>
          <p:nvPr/>
        </p:nvSpPr>
        <p:spPr>
          <a:xfrm>
            <a:off x="1447800" y="1157313"/>
            <a:ext cx="6065528" cy="991079"/>
          </a:xfrm>
          <a:prstGeom prst="flowChartExtra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1471760" y="2681313"/>
            <a:ext cx="960129" cy="2928594"/>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pPr algn="ctr"/>
            <a:r>
              <a:rPr lang="en-US" sz="2400" b="1" dirty="0" err="1"/>
              <a:t>Apoteker</a:t>
            </a:r>
            <a:r>
              <a:rPr lang="en-US" sz="2400" b="1" dirty="0"/>
              <a:t> </a:t>
            </a:r>
            <a:r>
              <a:rPr lang="en-US" sz="2400" b="1" dirty="0" err="1"/>
              <a:t>Praktek</a:t>
            </a:r>
            <a:r>
              <a:rPr lang="en-US" sz="2400" b="1" dirty="0"/>
              <a:t> </a:t>
            </a:r>
            <a:r>
              <a:rPr lang="en-US" sz="2000" b="1" dirty="0" err="1" smtClean="0"/>
              <a:t>Bertanggungjawab</a:t>
            </a:r>
            <a:endParaRPr lang="en-US" sz="2000" b="1" dirty="0"/>
          </a:p>
        </p:txBody>
      </p:sp>
      <p:sp>
        <p:nvSpPr>
          <p:cNvPr id="7" name="Flowchart: Process 6"/>
          <p:cNvSpPr/>
          <p:nvPr/>
        </p:nvSpPr>
        <p:spPr>
          <a:xfrm>
            <a:off x="2690960" y="2681313"/>
            <a:ext cx="960129" cy="2928594"/>
          </a:xfrm>
          <a:prstGeom prst="flowChartProcess">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pPr algn="ctr"/>
            <a:r>
              <a:rPr lang="en-US" sz="2000" b="1" dirty="0" err="1"/>
              <a:t>Kualitas</a:t>
            </a:r>
            <a:r>
              <a:rPr lang="en-US" sz="2000" b="1" dirty="0"/>
              <a:t> </a:t>
            </a:r>
            <a:r>
              <a:rPr lang="en-US" sz="2000" b="1" dirty="0" err="1"/>
              <a:t>Organisasi</a:t>
            </a:r>
            <a:endParaRPr lang="en-US" sz="2000" dirty="0"/>
          </a:p>
        </p:txBody>
      </p:sp>
      <p:sp>
        <p:nvSpPr>
          <p:cNvPr id="8" name="Flowchart: Process 7"/>
          <p:cNvSpPr/>
          <p:nvPr/>
        </p:nvSpPr>
        <p:spPr>
          <a:xfrm>
            <a:off x="3986360" y="2681313"/>
            <a:ext cx="960129" cy="2928594"/>
          </a:xfrm>
          <a:prstGeom prst="flowChartProcess">
            <a:avLst/>
          </a:prstGeom>
          <a:solidFill>
            <a:srgbClr val="FF4B4B"/>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pPr algn="ctr"/>
            <a:r>
              <a:rPr lang="en-US" sz="2000" b="1" dirty="0"/>
              <a:t>Branding </a:t>
            </a:r>
            <a:r>
              <a:rPr lang="en-US" sz="2000" b="1" dirty="0" err="1"/>
              <a:t>Apoteker</a:t>
            </a:r>
            <a:endParaRPr lang="en-US" sz="2000" dirty="0"/>
          </a:p>
        </p:txBody>
      </p:sp>
      <p:sp>
        <p:nvSpPr>
          <p:cNvPr id="9" name="Flowchart: Process 8"/>
          <p:cNvSpPr/>
          <p:nvPr/>
        </p:nvSpPr>
        <p:spPr>
          <a:xfrm>
            <a:off x="5281760" y="2681313"/>
            <a:ext cx="960129" cy="2928594"/>
          </a:xfrm>
          <a:prstGeom prst="flowChartProcess">
            <a:avLst/>
          </a:prstGeom>
          <a:solidFill>
            <a:srgbClr val="FF4B4B"/>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pPr algn="ctr"/>
            <a:r>
              <a:rPr lang="en-US" sz="2000" b="1" dirty="0" err="1"/>
              <a:t>Pendidikan</a:t>
            </a:r>
            <a:r>
              <a:rPr lang="en-US" sz="2000" b="1" dirty="0"/>
              <a:t> </a:t>
            </a:r>
            <a:r>
              <a:rPr lang="en-US" sz="2000" b="1" dirty="0" err="1"/>
              <a:t>Calon</a:t>
            </a:r>
            <a:r>
              <a:rPr lang="en-US" sz="2000" b="1" dirty="0"/>
              <a:t> </a:t>
            </a:r>
            <a:r>
              <a:rPr lang="en-US" sz="2000" b="1" dirty="0" err="1"/>
              <a:t>Apoteker</a:t>
            </a:r>
            <a:endParaRPr lang="en-US" sz="2000" dirty="0"/>
          </a:p>
        </p:txBody>
      </p:sp>
      <p:sp>
        <p:nvSpPr>
          <p:cNvPr id="10" name="Flowchart: Process 9"/>
          <p:cNvSpPr/>
          <p:nvPr/>
        </p:nvSpPr>
        <p:spPr>
          <a:xfrm>
            <a:off x="1471759" y="2300313"/>
            <a:ext cx="6065529" cy="2142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1471760" y="5729313"/>
            <a:ext cx="6065528" cy="214287"/>
          </a:xfrm>
          <a:prstGeom prst="flowChartProcess">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1219200" y="6034113"/>
            <a:ext cx="6500959" cy="214287"/>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5772" y="1246159"/>
            <a:ext cx="785752" cy="887720"/>
          </a:xfrm>
          <a:prstGeom prst="rect">
            <a:avLst/>
          </a:prstGeom>
        </p:spPr>
      </p:pic>
      <p:sp>
        <p:nvSpPr>
          <p:cNvPr id="14" name="Flowchart: Process 13"/>
          <p:cNvSpPr/>
          <p:nvPr/>
        </p:nvSpPr>
        <p:spPr>
          <a:xfrm>
            <a:off x="6577160" y="2681313"/>
            <a:ext cx="960129" cy="2928594"/>
          </a:xfrm>
          <a:prstGeom prst="flowChartProcess">
            <a:avLst/>
          </a:prstGeom>
          <a:solidFill>
            <a:srgbClr val="FF4B4B"/>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pPr algn="ctr"/>
            <a:r>
              <a:rPr lang="id-ID" b="1" dirty="0" smtClean="0"/>
              <a:t>Kualitas Perundang-undangan, Pelaksanaan dan Penegakkan</a:t>
            </a:r>
            <a:endParaRPr lang="en-US" dirty="0"/>
          </a:p>
        </p:txBody>
      </p:sp>
    </p:spTree>
    <p:extLst>
      <p:ext uri="{BB962C8B-B14F-4D97-AF65-F5344CB8AC3E}">
        <p14:creationId xmlns:p14="http://schemas.microsoft.com/office/powerpoint/2010/main" val="1800341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4" name="AutoShape 32"/>
          <p:cNvSpPr>
            <a:spLocks noChangeArrowheads="1"/>
          </p:cNvSpPr>
          <p:nvPr/>
        </p:nvSpPr>
        <p:spPr bwMode="gray">
          <a:xfrm>
            <a:off x="4148137" y="4808041"/>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AutoShape 31"/>
          <p:cNvSpPr>
            <a:spLocks noChangeArrowheads="1"/>
          </p:cNvSpPr>
          <p:nvPr/>
        </p:nvSpPr>
        <p:spPr bwMode="gray">
          <a:xfrm>
            <a:off x="4148137" y="4111129"/>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2" name="AutoShape 30"/>
          <p:cNvSpPr>
            <a:spLocks noChangeArrowheads="1"/>
          </p:cNvSpPr>
          <p:nvPr/>
        </p:nvSpPr>
        <p:spPr bwMode="gray">
          <a:xfrm>
            <a:off x="4148137" y="3425329"/>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1" name="AutoShape 29"/>
          <p:cNvSpPr>
            <a:spLocks noChangeArrowheads="1"/>
          </p:cNvSpPr>
          <p:nvPr/>
        </p:nvSpPr>
        <p:spPr bwMode="gray">
          <a:xfrm>
            <a:off x="4148137" y="2033091"/>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 name="Rectangle 2"/>
          <p:cNvSpPr>
            <a:spLocks noGrp="1" noChangeArrowheads="1"/>
          </p:cNvSpPr>
          <p:nvPr>
            <p:ph type="title"/>
          </p:nvPr>
        </p:nvSpPr>
        <p:spPr/>
        <p:txBody>
          <a:bodyPr/>
          <a:lstStyle/>
          <a:p>
            <a:r>
              <a:rPr lang="en-US" sz="2800" dirty="0" err="1" smtClean="0"/>
              <a:t>Apoteker</a:t>
            </a:r>
            <a:r>
              <a:rPr lang="en-US" sz="2800" dirty="0" smtClean="0"/>
              <a:t> </a:t>
            </a:r>
            <a:r>
              <a:rPr lang="en-US" sz="2800" dirty="0" err="1" smtClean="0"/>
              <a:t>Praktik</a:t>
            </a:r>
            <a:r>
              <a:rPr lang="en-US" sz="2800" dirty="0" smtClean="0"/>
              <a:t> </a:t>
            </a:r>
            <a:r>
              <a:rPr lang="en-US" sz="2800" dirty="0" err="1" smtClean="0"/>
              <a:t>Bertanggungjawab</a:t>
            </a:r>
            <a:endParaRPr lang="en-US" sz="2800" dirty="0"/>
          </a:p>
        </p:txBody>
      </p:sp>
      <p:grpSp>
        <p:nvGrpSpPr>
          <p:cNvPr id="23558" name="Group 6"/>
          <p:cNvGrpSpPr>
            <a:grpSpLocks/>
          </p:cNvGrpSpPr>
          <p:nvPr/>
        </p:nvGrpSpPr>
        <p:grpSpPr bwMode="auto">
          <a:xfrm>
            <a:off x="463903" y="3834791"/>
            <a:ext cx="2463200" cy="1582850"/>
            <a:chOff x="1082" y="2355"/>
            <a:chExt cx="3406" cy="1993"/>
          </a:xfrm>
        </p:grpSpPr>
        <p:sp>
          <p:nvSpPr>
            <p:cNvPr id="23559" name="Freeform 7"/>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0" name="Freeform 8"/>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1" name="Freeform 9"/>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62" name="Group 10"/>
          <p:cNvGrpSpPr>
            <a:grpSpLocks/>
          </p:cNvGrpSpPr>
          <p:nvPr/>
        </p:nvGrpSpPr>
        <p:grpSpPr bwMode="auto">
          <a:xfrm>
            <a:off x="411110" y="3448013"/>
            <a:ext cx="2550707" cy="1582850"/>
            <a:chOff x="1082" y="2355"/>
            <a:chExt cx="3406" cy="1993"/>
          </a:xfrm>
        </p:grpSpPr>
        <p:sp>
          <p:nvSpPr>
            <p:cNvPr id="23563" name="Freeform 11"/>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4" name="Freeform 12"/>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Freeform 13"/>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66" name="Group 14"/>
          <p:cNvGrpSpPr>
            <a:grpSpLocks/>
          </p:cNvGrpSpPr>
          <p:nvPr/>
        </p:nvGrpSpPr>
        <p:grpSpPr bwMode="auto">
          <a:xfrm>
            <a:off x="357593" y="3047734"/>
            <a:ext cx="2641829" cy="1582850"/>
            <a:chOff x="1082" y="2355"/>
            <a:chExt cx="3406" cy="1993"/>
          </a:xfrm>
        </p:grpSpPr>
        <p:sp>
          <p:nvSpPr>
            <p:cNvPr id="23567" name="Freeform 15"/>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8" name="Freeform 16"/>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9" name="Freeform 17"/>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70" name="Group 18"/>
          <p:cNvGrpSpPr>
            <a:grpSpLocks/>
          </p:cNvGrpSpPr>
          <p:nvPr/>
        </p:nvGrpSpPr>
        <p:grpSpPr bwMode="auto">
          <a:xfrm>
            <a:off x="304800" y="2645866"/>
            <a:ext cx="2733675" cy="1582850"/>
            <a:chOff x="1082" y="2355"/>
            <a:chExt cx="3406" cy="1993"/>
          </a:xfrm>
        </p:grpSpPr>
        <p:sp>
          <p:nvSpPr>
            <p:cNvPr id="23571" name="Freeform 19"/>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2" name="Freeform 20"/>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bg1">
                <a:lumMod val="25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3" name="Freeform 21"/>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F8F8F8">
                    <a:gamma/>
                    <a:shade val="86275"/>
                    <a:invGamma/>
                  </a:srgbClr>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75" name="AutoShape 23"/>
          <p:cNvSpPr>
            <a:spLocks/>
          </p:cNvSpPr>
          <p:nvPr/>
        </p:nvSpPr>
        <p:spPr bwMode="blackWhite">
          <a:xfrm>
            <a:off x="4108450" y="3441204"/>
            <a:ext cx="4849344" cy="522287"/>
          </a:xfrm>
          <a:prstGeom prst="callout2">
            <a:avLst>
              <a:gd name="adj1" fmla="val 21884"/>
              <a:gd name="adj2" fmla="val -2148"/>
              <a:gd name="adj3" fmla="val 21884"/>
              <a:gd name="adj4" fmla="val -13014"/>
              <a:gd name="adj5" fmla="val 45084"/>
              <a:gd name="adj6" fmla="val -22214"/>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b="1" dirty="0" err="1">
                <a:solidFill>
                  <a:schemeClr val="folHlink"/>
                </a:solidFill>
              </a:rPr>
              <a:t>Bidang</a:t>
            </a:r>
            <a:r>
              <a:rPr lang="en-US" b="1" dirty="0">
                <a:solidFill>
                  <a:schemeClr val="folHlink"/>
                </a:solidFill>
              </a:rPr>
              <a:t> </a:t>
            </a:r>
            <a:r>
              <a:rPr lang="en-US" b="1" dirty="0" err="1">
                <a:solidFill>
                  <a:schemeClr val="folHlink"/>
                </a:solidFill>
              </a:rPr>
              <a:t>Jaminan</a:t>
            </a:r>
            <a:r>
              <a:rPr lang="en-US" b="1" dirty="0">
                <a:solidFill>
                  <a:schemeClr val="folHlink"/>
                </a:solidFill>
              </a:rPr>
              <a:t> </a:t>
            </a:r>
            <a:r>
              <a:rPr lang="en-US" b="1" dirty="0" err="1">
                <a:solidFill>
                  <a:schemeClr val="folHlink"/>
                </a:solidFill>
              </a:rPr>
              <a:t>Kesehatan</a:t>
            </a:r>
            <a:r>
              <a:rPr lang="en-US" b="1" dirty="0">
                <a:solidFill>
                  <a:schemeClr val="folHlink"/>
                </a:solidFill>
              </a:rPr>
              <a:t> </a:t>
            </a:r>
            <a:r>
              <a:rPr lang="en-US" b="1" dirty="0" err="1">
                <a:solidFill>
                  <a:schemeClr val="folHlink"/>
                </a:solidFill>
              </a:rPr>
              <a:t>Nasional</a:t>
            </a:r>
            <a:r>
              <a:rPr lang="en-US" b="1" dirty="0">
                <a:solidFill>
                  <a:schemeClr val="folHlink"/>
                </a:solidFill>
              </a:rPr>
              <a:t> (</a:t>
            </a:r>
            <a:r>
              <a:rPr lang="en-US" b="1" dirty="0" err="1">
                <a:solidFill>
                  <a:schemeClr val="folHlink"/>
                </a:solidFill>
              </a:rPr>
              <a:t>JKN</a:t>
            </a:r>
            <a:r>
              <a:rPr lang="en-US" b="1" dirty="0">
                <a:solidFill>
                  <a:schemeClr val="folHlink"/>
                </a:solidFill>
              </a:rPr>
              <a:t>)</a:t>
            </a:r>
          </a:p>
        </p:txBody>
      </p:sp>
      <p:sp>
        <p:nvSpPr>
          <p:cNvPr id="23576" name="AutoShape 24"/>
          <p:cNvSpPr>
            <a:spLocks/>
          </p:cNvSpPr>
          <p:nvPr/>
        </p:nvSpPr>
        <p:spPr bwMode="blackWhite">
          <a:xfrm>
            <a:off x="4100512" y="4842966"/>
            <a:ext cx="4805969" cy="449263"/>
          </a:xfrm>
          <a:prstGeom prst="callout2">
            <a:avLst>
              <a:gd name="adj1" fmla="val 25440"/>
              <a:gd name="adj2" fmla="val -2167"/>
              <a:gd name="adj3" fmla="val 25440"/>
              <a:gd name="adj4" fmla="val -14894"/>
              <a:gd name="adj5" fmla="val -83171"/>
              <a:gd name="adj6" fmla="val -23865"/>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b="1" dirty="0" err="1">
                <a:solidFill>
                  <a:schemeClr val="hlink"/>
                </a:solidFill>
              </a:rPr>
              <a:t>Badan</a:t>
            </a:r>
            <a:r>
              <a:rPr lang="en-US" b="1" dirty="0">
                <a:solidFill>
                  <a:schemeClr val="hlink"/>
                </a:solidFill>
              </a:rPr>
              <a:t> </a:t>
            </a:r>
            <a:r>
              <a:rPr lang="en-US" b="1" dirty="0" err="1">
                <a:solidFill>
                  <a:schemeClr val="hlink"/>
                </a:solidFill>
              </a:rPr>
              <a:t>Pendidikan</a:t>
            </a:r>
            <a:r>
              <a:rPr lang="en-US" b="1" dirty="0">
                <a:solidFill>
                  <a:schemeClr val="hlink"/>
                </a:solidFill>
              </a:rPr>
              <a:t> </a:t>
            </a:r>
            <a:r>
              <a:rPr lang="en-US" b="1" dirty="0" err="1" smtClean="0">
                <a:solidFill>
                  <a:schemeClr val="hlink"/>
                </a:solidFill>
              </a:rPr>
              <a:t>Apoteker</a:t>
            </a:r>
            <a:endParaRPr lang="id-ID" b="1" dirty="0" smtClean="0">
              <a:solidFill>
                <a:schemeClr val="hlink"/>
              </a:solidFill>
            </a:endParaRPr>
          </a:p>
          <a:p>
            <a:pPr eaLnBrk="0" hangingPunct="0"/>
            <a:r>
              <a:rPr lang="en-US" b="1" dirty="0" err="1" smtClean="0">
                <a:solidFill>
                  <a:schemeClr val="hlink"/>
                </a:solidFill>
              </a:rPr>
              <a:t>Berkelanjutan</a:t>
            </a:r>
            <a:endParaRPr lang="en-US" b="1" dirty="0">
              <a:solidFill>
                <a:schemeClr val="hlink"/>
              </a:solidFill>
            </a:endParaRPr>
          </a:p>
        </p:txBody>
      </p:sp>
      <p:sp>
        <p:nvSpPr>
          <p:cNvPr id="23577" name="AutoShape 25"/>
          <p:cNvSpPr>
            <a:spLocks/>
          </p:cNvSpPr>
          <p:nvPr/>
        </p:nvSpPr>
        <p:spPr bwMode="blackWhite">
          <a:xfrm>
            <a:off x="4100512" y="4153991"/>
            <a:ext cx="4823319" cy="482600"/>
          </a:xfrm>
          <a:prstGeom prst="callout2">
            <a:avLst>
              <a:gd name="adj1" fmla="val 23685"/>
              <a:gd name="adj2" fmla="val -2157"/>
              <a:gd name="adj3" fmla="val 23685"/>
              <a:gd name="adj4" fmla="val -14523"/>
              <a:gd name="adj5" fmla="val -21813"/>
              <a:gd name="adj6" fmla="val -23035"/>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fi-FI" b="1" dirty="0">
                <a:solidFill>
                  <a:schemeClr val="accent1"/>
                </a:solidFill>
              </a:rPr>
              <a:t>Bidang  Keamanan Sediaan Farmasi, Alkes dan Makanan</a:t>
            </a:r>
          </a:p>
        </p:txBody>
      </p:sp>
      <p:grpSp>
        <p:nvGrpSpPr>
          <p:cNvPr id="39" name="Group 18"/>
          <p:cNvGrpSpPr>
            <a:grpSpLocks noChangeAspect="1"/>
          </p:cNvGrpSpPr>
          <p:nvPr/>
        </p:nvGrpSpPr>
        <p:grpSpPr bwMode="auto">
          <a:xfrm>
            <a:off x="267092" y="2243033"/>
            <a:ext cx="2807579" cy="1614507"/>
            <a:chOff x="1082" y="2355"/>
            <a:chExt cx="3406" cy="1993"/>
          </a:xfrm>
        </p:grpSpPr>
        <p:sp>
          <p:nvSpPr>
            <p:cNvPr id="40" name="Freeform 19"/>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20"/>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21"/>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F8F8F8">
                    <a:gamma/>
                    <a:shade val="86275"/>
                    <a:invGamma/>
                  </a:srgbClr>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Freeform 21"/>
          <p:cNvSpPr>
            <a:spLocks/>
          </p:cNvSpPr>
          <p:nvPr/>
        </p:nvSpPr>
        <p:spPr bwMode="gray">
          <a:xfrm>
            <a:off x="228600" y="2198239"/>
            <a:ext cx="2733675" cy="1301702"/>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F8F8F8">
                  <a:gamma/>
                  <a:shade val="86275"/>
                  <a:invGamma/>
                </a:srgbClr>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AutoShape 29"/>
          <p:cNvSpPr>
            <a:spLocks noChangeArrowheads="1"/>
          </p:cNvSpPr>
          <p:nvPr/>
        </p:nvSpPr>
        <p:spPr bwMode="gray">
          <a:xfrm>
            <a:off x="4140199" y="2712933"/>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utoShape 22"/>
          <p:cNvSpPr>
            <a:spLocks/>
          </p:cNvSpPr>
          <p:nvPr/>
        </p:nvSpPr>
        <p:spPr bwMode="blackWhite">
          <a:xfrm>
            <a:off x="4114800" y="2766908"/>
            <a:ext cx="4343400" cy="515938"/>
          </a:xfrm>
          <a:prstGeom prst="callout2">
            <a:avLst>
              <a:gd name="adj1" fmla="val 22153"/>
              <a:gd name="adj2" fmla="val -2139"/>
              <a:gd name="adj3" fmla="val 22153"/>
              <a:gd name="adj4" fmla="val -13361"/>
              <a:gd name="adj5" fmla="val 90444"/>
              <a:gd name="adj6" fmla="val -20877"/>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b="1" dirty="0" err="1">
                <a:solidFill>
                  <a:schemeClr val="bg1">
                    <a:lumMod val="25000"/>
                  </a:schemeClr>
                </a:solidFill>
              </a:rPr>
              <a:t>Badan</a:t>
            </a:r>
            <a:r>
              <a:rPr lang="en-US" b="1" dirty="0">
                <a:solidFill>
                  <a:schemeClr val="bg1">
                    <a:lumMod val="25000"/>
                  </a:schemeClr>
                </a:solidFill>
              </a:rPr>
              <a:t> </a:t>
            </a:r>
            <a:r>
              <a:rPr lang="en-US" b="1" dirty="0" err="1">
                <a:solidFill>
                  <a:schemeClr val="bg1">
                    <a:lumMod val="25000"/>
                  </a:schemeClr>
                </a:solidFill>
              </a:rPr>
              <a:t>Pendayagunaan</a:t>
            </a:r>
            <a:r>
              <a:rPr lang="en-US" b="1" dirty="0">
                <a:solidFill>
                  <a:schemeClr val="bg1">
                    <a:lumMod val="25000"/>
                  </a:schemeClr>
                </a:solidFill>
              </a:rPr>
              <a:t> </a:t>
            </a:r>
            <a:r>
              <a:rPr lang="en-US" b="1" dirty="0" err="1">
                <a:solidFill>
                  <a:schemeClr val="bg1">
                    <a:lumMod val="25000"/>
                  </a:schemeClr>
                </a:solidFill>
              </a:rPr>
              <a:t>dan</a:t>
            </a:r>
            <a:r>
              <a:rPr lang="en-US" b="1" dirty="0">
                <a:solidFill>
                  <a:schemeClr val="bg1">
                    <a:lumMod val="25000"/>
                  </a:schemeClr>
                </a:solidFill>
              </a:rPr>
              <a:t> </a:t>
            </a:r>
            <a:r>
              <a:rPr lang="en-US" b="1" dirty="0" err="1">
                <a:solidFill>
                  <a:schemeClr val="bg1">
                    <a:lumMod val="25000"/>
                  </a:schemeClr>
                </a:solidFill>
              </a:rPr>
              <a:t>Optimalisasi</a:t>
            </a:r>
            <a:r>
              <a:rPr lang="en-US" b="1" dirty="0">
                <a:solidFill>
                  <a:schemeClr val="bg1">
                    <a:lumMod val="25000"/>
                  </a:schemeClr>
                </a:solidFill>
              </a:rPr>
              <a:t> </a:t>
            </a:r>
            <a:r>
              <a:rPr lang="en-US" b="1" dirty="0" err="1">
                <a:solidFill>
                  <a:schemeClr val="bg1">
                    <a:lumMod val="25000"/>
                  </a:schemeClr>
                </a:solidFill>
              </a:rPr>
              <a:t>Praktik</a:t>
            </a:r>
            <a:r>
              <a:rPr lang="en-US" b="1" dirty="0">
                <a:solidFill>
                  <a:schemeClr val="bg1">
                    <a:lumMod val="25000"/>
                  </a:schemeClr>
                </a:solidFill>
              </a:rPr>
              <a:t> </a:t>
            </a:r>
            <a:r>
              <a:rPr lang="en-US" b="1" dirty="0" err="1">
                <a:solidFill>
                  <a:schemeClr val="bg1">
                    <a:lumMod val="25000"/>
                  </a:schemeClr>
                </a:solidFill>
              </a:rPr>
              <a:t>Apoteker</a:t>
            </a:r>
            <a:endParaRPr lang="en-US" b="1" dirty="0">
              <a:solidFill>
                <a:schemeClr val="bg1">
                  <a:lumMod val="25000"/>
                </a:schemeClr>
              </a:solidFill>
            </a:endParaRPr>
          </a:p>
        </p:txBody>
      </p:sp>
      <p:sp>
        <p:nvSpPr>
          <p:cNvPr id="23574" name="AutoShape 22"/>
          <p:cNvSpPr>
            <a:spLocks/>
          </p:cNvSpPr>
          <p:nvPr/>
        </p:nvSpPr>
        <p:spPr bwMode="blackWhite">
          <a:xfrm>
            <a:off x="4122738" y="2087066"/>
            <a:ext cx="4709917" cy="515938"/>
          </a:xfrm>
          <a:prstGeom prst="callout2">
            <a:avLst>
              <a:gd name="adj1" fmla="val 22153"/>
              <a:gd name="adj2" fmla="val -2139"/>
              <a:gd name="adj3" fmla="val 22153"/>
              <a:gd name="adj4" fmla="val -13361"/>
              <a:gd name="adj5" fmla="val 150739"/>
              <a:gd name="adj6" fmla="val -21388"/>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b="1" dirty="0" err="1">
                <a:solidFill>
                  <a:schemeClr val="accent2"/>
                </a:solidFill>
              </a:rPr>
              <a:t>Badan</a:t>
            </a:r>
            <a:r>
              <a:rPr lang="en-US" b="1" dirty="0">
                <a:solidFill>
                  <a:schemeClr val="accent2"/>
                </a:solidFill>
              </a:rPr>
              <a:t> </a:t>
            </a:r>
            <a:r>
              <a:rPr lang="en-US" b="1" dirty="0" err="1">
                <a:solidFill>
                  <a:schemeClr val="accent2"/>
                </a:solidFill>
              </a:rPr>
              <a:t>Sertifikasi</a:t>
            </a:r>
            <a:r>
              <a:rPr lang="en-US" b="1" dirty="0">
                <a:solidFill>
                  <a:schemeClr val="accent2"/>
                </a:solidFill>
              </a:rPr>
              <a:t> </a:t>
            </a:r>
            <a:r>
              <a:rPr lang="en-US" b="1" dirty="0" err="1" smtClean="0">
                <a:solidFill>
                  <a:schemeClr val="accent2"/>
                </a:solidFill>
              </a:rPr>
              <a:t>Profesi</a:t>
            </a:r>
            <a:endParaRPr lang="en-US" b="1" dirty="0">
              <a:solidFill>
                <a:schemeClr val="accent2"/>
              </a:solidFill>
            </a:endParaRPr>
          </a:p>
        </p:txBody>
      </p:sp>
      <p:sp>
        <p:nvSpPr>
          <p:cNvPr id="3" name="Rectangle 2"/>
          <p:cNvSpPr/>
          <p:nvPr/>
        </p:nvSpPr>
        <p:spPr>
          <a:xfrm>
            <a:off x="533400" y="2126159"/>
            <a:ext cx="2348720" cy="769441"/>
          </a:xfrm>
          <a:prstGeom prst="rect">
            <a:avLst/>
          </a:prstGeom>
          <a:noFill/>
        </p:spPr>
        <p:txBody>
          <a:bodyPr wrap="none" lIns="91440" tIns="45720" rIns="91440" bIns="45720">
            <a:spAutoFit/>
            <a:scene3d>
              <a:camera prst="perspectiveContrastingRightFacing"/>
              <a:lightRig rig="glow" dir="tl">
                <a:rot lat="0" lon="0" rev="5400000"/>
              </a:lightRig>
            </a:scene3d>
            <a:sp3d extrusionH="50800" contourW="12700">
              <a:bevelT w="25400" h="25400"/>
              <a:contourClr>
                <a:schemeClr val="accent6">
                  <a:shade val="73000"/>
                </a:schemeClr>
              </a:contourClr>
            </a:sp3d>
          </a:bodyPr>
          <a:lstStyle/>
          <a:p>
            <a:pPr algn="ct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PILAR</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1</a:t>
            </a:r>
            <a:endPar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5" name="AutoShape 24"/>
          <p:cNvSpPr>
            <a:spLocks/>
          </p:cNvSpPr>
          <p:nvPr/>
        </p:nvSpPr>
        <p:spPr bwMode="blackWhite">
          <a:xfrm>
            <a:off x="4114800" y="5494337"/>
            <a:ext cx="4805969" cy="449263"/>
          </a:xfrm>
          <a:prstGeom prst="callout2">
            <a:avLst>
              <a:gd name="adj1" fmla="val 25440"/>
              <a:gd name="adj2" fmla="val -2167"/>
              <a:gd name="adj3" fmla="val 25440"/>
              <a:gd name="adj4" fmla="val -14894"/>
              <a:gd name="adj5" fmla="val -189494"/>
              <a:gd name="adj6" fmla="val -26421"/>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id-ID" b="1" smtClean="0">
                <a:solidFill>
                  <a:schemeClr val="hlink"/>
                </a:solidFill>
              </a:rPr>
              <a:t>Himpunan Seminat dan IYPG</a:t>
            </a:r>
            <a:endParaRPr lang="id-ID" b="1" dirty="0" smtClean="0">
              <a:solidFill>
                <a:schemeClr val="hlink"/>
              </a:solidFill>
            </a:endParaRPr>
          </a:p>
        </p:txBody>
      </p:sp>
    </p:spTree>
    <p:extLst>
      <p:ext uri="{BB962C8B-B14F-4D97-AF65-F5344CB8AC3E}">
        <p14:creationId xmlns:p14="http://schemas.microsoft.com/office/powerpoint/2010/main" val="1495428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4" name="AutoShape 32"/>
          <p:cNvSpPr>
            <a:spLocks noChangeArrowheads="1"/>
          </p:cNvSpPr>
          <p:nvPr/>
        </p:nvSpPr>
        <p:spPr bwMode="gray">
          <a:xfrm>
            <a:off x="4148137" y="4724400"/>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AutoShape 31"/>
          <p:cNvSpPr>
            <a:spLocks noChangeArrowheads="1"/>
          </p:cNvSpPr>
          <p:nvPr/>
        </p:nvSpPr>
        <p:spPr bwMode="gray">
          <a:xfrm>
            <a:off x="4148137" y="4027488"/>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2" name="AutoShape 30"/>
          <p:cNvSpPr>
            <a:spLocks noChangeArrowheads="1"/>
          </p:cNvSpPr>
          <p:nvPr/>
        </p:nvSpPr>
        <p:spPr bwMode="gray">
          <a:xfrm>
            <a:off x="4148137" y="3341688"/>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1" name="AutoShape 29"/>
          <p:cNvSpPr>
            <a:spLocks noChangeArrowheads="1"/>
          </p:cNvSpPr>
          <p:nvPr/>
        </p:nvSpPr>
        <p:spPr bwMode="gray">
          <a:xfrm>
            <a:off x="4148137" y="1949450"/>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 name="Rectangle 2"/>
          <p:cNvSpPr>
            <a:spLocks noGrp="1" noChangeArrowheads="1"/>
          </p:cNvSpPr>
          <p:nvPr>
            <p:ph type="title"/>
          </p:nvPr>
        </p:nvSpPr>
        <p:spPr/>
        <p:txBody>
          <a:bodyPr/>
          <a:lstStyle/>
          <a:p>
            <a:r>
              <a:rPr lang="en-US" sz="2800" dirty="0" err="1" smtClean="0"/>
              <a:t>Kualitas</a:t>
            </a:r>
            <a:r>
              <a:rPr lang="en-US" sz="2800" dirty="0" smtClean="0"/>
              <a:t> </a:t>
            </a:r>
            <a:r>
              <a:rPr lang="en-US" sz="2800" dirty="0" err="1" smtClean="0"/>
              <a:t>Organisasi</a:t>
            </a:r>
            <a:endParaRPr lang="en-US" sz="2800" dirty="0"/>
          </a:p>
        </p:txBody>
      </p:sp>
      <p:grpSp>
        <p:nvGrpSpPr>
          <p:cNvPr id="23558" name="Group 6"/>
          <p:cNvGrpSpPr>
            <a:grpSpLocks/>
          </p:cNvGrpSpPr>
          <p:nvPr/>
        </p:nvGrpSpPr>
        <p:grpSpPr bwMode="auto">
          <a:xfrm>
            <a:off x="463903" y="3751150"/>
            <a:ext cx="2463200" cy="1582850"/>
            <a:chOff x="1082" y="2355"/>
            <a:chExt cx="3406" cy="1993"/>
          </a:xfrm>
        </p:grpSpPr>
        <p:sp>
          <p:nvSpPr>
            <p:cNvPr id="23559" name="Freeform 7"/>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0" name="Freeform 8"/>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1" name="Freeform 9"/>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62" name="Group 10"/>
          <p:cNvGrpSpPr>
            <a:grpSpLocks/>
          </p:cNvGrpSpPr>
          <p:nvPr/>
        </p:nvGrpSpPr>
        <p:grpSpPr bwMode="auto">
          <a:xfrm>
            <a:off x="411110" y="3364372"/>
            <a:ext cx="2550707" cy="1582850"/>
            <a:chOff x="1082" y="2355"/>
            <a:chExt cx="3406" cy="1993"/>
          </a:xfrm>
        </p:grpSpPr>
        <p:sp>
          <p:nvSpPr>
            <p:cNvPr id="23563" name="Freeform 11"/>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4" name="Freeform 12"/>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Freeform 13"/>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66" name="Group 14"/>
          <p:cNvGrpSpPr>
            <a:grpSpLocks/>
          </p:cNvGrpSpPr>
          <p:nvPr/>
        </p:nvGrpSpPr>
        <p:grpSpPr bwMode="auto">
          <a:xfrm>
            <a:off x="357593" y="2964093"/>
            <a:ext cx="2641829" cy="1582850"/>
            <a:chOff x="1082" y="2355"/>
            <a:chExt cx="3406" cy="1993"/>
          </a:xfrm>
        </p:grpSpPr>
        <p:sp>
          <p:nvSpPr>
            <p:cNvPr id="23567" name="Freeform 15"/>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8" name="Freeform 16"/>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9" name="Freeform 17"/>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70" name="Group 18"/>
          <p:cNvGrpSpPr>
            <a:grpSpLocks/>
          </p:cNvGrpSpPr>
          <p:nvPr/>
        </p:nvGrpSpPr>
        <p:grpSpPr bwMode="auto">
          <a:xfrm>
            <a:off x="304800" y="2562225"/>
            <a:ext cx="2733675" cy="1582850"/>
            <a:chOff x="1082" y="2355"/>
            <a:chExt cx="3406" cy="1993"/>
          </a:xfrm>
        </p:grpSpPr>
        <p:sp>
          <p:nvSpPr>
            <p:cNvPr id="23571" name="Freeform 19"/>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2" name="Freeform 20"/>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bg1">
                <a:lumMod val="25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3" name="Freeform 21"/>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F8F8F8">
                    <a:gamma/>
                    <a:shade val="86275"/>
                    <a:invGamma/>
                  </a:srgbClr>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75" name="AutoShape 23"/>
          <p:cNvSpPr>
            <a:spLocks/>
          </p:cNvSpPr>
          <p:nvPr/>
        </p:nvSpPr>
        <p:spPr bwMode="blackWhite">
          <a:xfrm>
            <a:off x="4108450" y="3357563"/>
            <a:ext cx="4849344" cy="522287"/>
          </a:xfrm>
          <a:prstGeom prst="callout2">
            <a:avLst>
              <a:gd name="adj1" fmla="val 21884"/>
              <a:gd name="adj2" fmla="val -2148"/>
              <a:gd name="adj3" fmla="val 21884"/>
              <a:gd name="adj4" fmla="val -13014"/>
              <a:gd name="adj5" fmla="val 45084"/>
              <a:gd name="adj6" fmla="val -22214"/>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fi-FI" b="1" dirty="0">
                <a:solidFill>
                  <a:schemeClr val="folHlink"/>
                </a:solidFill>
              </a:rPr>
              <a:t>Bidang Aset Manajemen, Yayasan  dan Perusahaan</a:t>
            </a:r>
          </a:p>
        </p:txBody>
      </p:sp>
      <p:sp>
        <p:nvSpPr>
          <p:cNvPr id="23576" name="AutoShape 24"/>
          <p:cNvSpPr>
            <a:spLocks/>
          </p:cNvSpPr>
          <p:nvPr/>
        </p:nvSpPr>
        <p:spPr bwMode="blackWhite">
          <a:xfrm>
            <a:off x="4100512" y="4759325"/>
            <a:ext cx="4805969" cy="449263"/>
          </a:xfrm>
          <a:prstGeom prst="callout2">
            <a:avLst>
              <a:gd name="adj1" fmla="val 25440"/>
              <a:gd name="adj2" fmla="val -2167"/>
              <a:gd name="adj3" fmla="val 25440"/>
              <a:gd name="adj4" fmla="val -14894"/>
              <a:gd name="adj5" fmla="val -83171"/>
              <a:gd name="adj6" fmla="val -23865"/>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sv-SE" b="1" dirty="0">
                <a:solidFill>
                  <a:schemeClr val="hlink"/>
                </a:solidFill>
              </a:rPr>
              <a:t>Dewan Pakar, Pengawas, Kehormatan, Pembina</a:t>
            </a:r>
          </a:p>
        </p:txBody>
      </p:sp>
      <p:sp>
        <p:nvSpPr>
          <p:cNvPr id="23577" name="AutoShape 25"/>
          <p:cNvSpPr>
            <a:spLocks/>
          </p:cNvSpPr>
          <p:nvPr/>
        </p:nvSpPr>
        <p:spPr bwMode="blackWhite">
          <a:xfrm>
            <a:off x="4100512" y="4070350"/>
            <a:ext cx="4823319" cy="482600"/>
          </a:xfrm>
          <a:prstGeom prst="callout2">
            <a:avLst>
              <a:gd name="adj1" fmla="val 23685"/>
              <a:gd name="adj2" fmla="val -2157"/>
              <a:gd name="adj3" fmla="val 23685"/>
              <a:gd name="adj4" fmla="val -14523"/>
              <a:gd name="adj5" fmla="val -21813"/>
              <a:gd name="adj6" fmla="val -23035"/>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fi-FI" b="1" dirty="0">
                <a:solidFill>
                  <a:schemeClr val="accent1"/>
                </a:solidFill>
              </a:rPr>
              <a:t>Koordinator Wilayah 1, 2, 3</a:t>
            </a:r>
          </a:p>
        </p:txBody>
      </p:sp>
      <p:grpSp>
        <p:nvGrpSpPr>
          <p:cNvPr id="39" name="Group 18"/>
          <p:cNvGrpSpPr>
            <a:grpSpLocks noChangeAspect="1"/>
          </p:cNvGrpSpPr>
          <p:nvPr/>
        </p:nvGrpSpPr>
        <p:grpSpPr bwMode="auto">
          <a:xfrm>
            <a:off x="267092" y="2159392"/>
            <a:ext cx="2807579" cy="1614507"/>
            <a:chOff x="1082" y="2355"/>
            <a:chExt cx="3406" cy="1993"/>
          </a:xfrm>
        </p:grpSpPr>
        <p:sp>
          <p:nvSpPr>
            <p:cNvPr id="40" name="Freeform 19"/>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20"/>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21"/>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F8F8F8">
                    <a:gamma/>
                    <a:shade val="86275"/>
                    <a:invGamma/>
                  </a:srgbClr>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Freeform 21"/>
          <p:cNvSpPr>
            <a:spLocks/>
          </p:cNvSpPr>
          <p:nvPr/>
        </p:nvSpPr>
        <p:spPr bwMode="gray">
          <a:xfrm>
            <a:off x="228600" y="2114598"/>
            <a:ext cx="2733675" cy="1301702"/>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F8F8F8">
                  <a:gamma/>
                  <a:shade val="86275"/>
                  <a:invGamma/>
                </a:srgbClr>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AutoShape 29"/>
          <p:cNvSpPr>
            <a:spLocks noChangeArrowheads="1"/>
          </p:cNvSpPr>
          <p:nvPr/>
        </p:nvSpPr>
        <p:spPr bwMode="gray">
          <a:xfrm>
            <a:off x="4140199" y="2629292"/>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utoShape 22"/>
          <p:cNvSpPr>
            <a:spLocks/>
          </p:cNvSpPr>
          <p:nvPr/>
        </p:nvSpPr>
        <p:spPr bwMode="blackWhite">
          <a:xfrm>
            <a:off x="4114800" y="2683267"/>
            <a:ext cx="4868862" cy="515938"/>
          </a:xfrm>
          <a:prstGeom prst="callout2">
            <a:avLst>
              <a:gd name="adj1" fmla="val 22153"/>
              <a:gd name="adj2" fmla="val -2139"/>
              <a:gd name="adj3" fmla="val 22153"/>
              <a:gd name="adj4" fmla="val -13361"/>
              <a:gd name="adj5" fmla="val 90444"/>
              <a:gd name="adj6" fmla="val -20877"/>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b="1" dirty="0" err="1">
                <a:solidFill>
                  <a:schemeClr val="bg1">
                    <a:lumMod val="25000"/>
                  </a:schemeClr>
                </a:solidFill>
              </a:rPr>
              <a:t>Bidang</a:t>
            </a:r>
            <a:r>
              <a:rPr lang="en-US" b="1" dirty="0">
                <a:solidFill>
                  <a:schemeClr val="bg1">
                    <a:lumMod val="25000"/>
                  </a:schemeClr>
                </a:solidFill>
              </a:rPr>
              <a:t> </a:t>
            </a:r>
            <a:r>
              <a:rPr lang="en-US" b="1" dirty="0" err="1">
                <a:solidFill>
                  <a:schemeClr val="bg1">
                    <a:lumMod val="25000"/>
                  </a:schemeClr>
                </a:solidFill>
              </a:rPr>
              <a:t>Pelayanan</a:t>
            </a:r>
            <a:r>
              <a:rPr lang="en-US" b="1" dirty="0">
                <a:solidFill>
                  <a:schemeClr val="bg1">
                    <a:lumMod val="25000"/>
                  </a:schemeClr>
                </a:solidFill>
              </a:rPr>
              <a:t> </a:t>
            </a:r>
            <a:r>
              <a:rPr lang="en-US" b="1" dirty="0" err="1">
                <a:solidFill>
                  <a:schemeClr val="bg1">
                    <a:lumMod val="25000"/>
                  </a:schemeClr>
                </a:solidFill>
              </a:rPr>
              <a:t>dan</a:t>
            </a:r>
            <a:r>
              <a:rPr lang="en-US" b="1" dirty="0">
                <a:solidFill>
                  <a:schemeClr val="bg1">
                    <a:lumMod val="25000"/>
                  </a:schemeClr>
                </a:solidFill>
              </a:rPr>
              <a:t> </a:t>
            </a:r>
            <a:r>
              <a:rPr lang="en-US" b="1" dirty="0" err="1">
                <a:solidFill>
                  <a:schemeClr val="bg1">
                    <a:lumMod val="25000"/>
                  </a:schemeClr>
                </a:solidFill>
              </a:rPr>
              <a:t>Kesejahteraan</a:t>
            </a:r>
            <a:r>
              <a:rPr lang="en-US" b="1" dirty="0">
                <a:solidFill>
                  <a:schemeClr val="bg1">
                    <a:lumMod val="25000"/>
                  </a:schemeClr>
                </a:solidFill>
              </a:rPr>
              <a:t> </a:t>
            </a:r>
            <a:r>
              <a:rPr lang="en-US" b="1" dirty="0" err="1" smtClean="0">
                <a:solidFill>
                  <a:schemeClr val="bg1">
                    <a:lumMod val="25000"/>
                  </a:schemeClr>
                </a:solidFill>
              </a:rPr>
              <a:t>Anggota</a:t>
            </a:r>
            <a:r>
              <a:rPr lang="en-US" b="1" dirty="0" smtClean="0">
                <a:solidFill>
                  <a:schemeClr val="bg1">
                    <a:lumMod val="50000"/>
                  </a:schemeClr>
                </a:solidFill>
              </a:rPr>
              <a:t>.</a:t>
            </a:r>
            <a:endParaRPr lang="en-US" b="1" dirty="0">
              <a:solidFill>
                <a:schemeClr val="bg1">
                  <a:lumMod val="50000"/>
                </a:schemeClr>
              </a:solidFill>
            </a:endParaRPr>
          </a:p>
        </p:txBody>
      </p:sp>
      <p:sp>
        <p:nvSpPr>
          <p:cNvPr id="23574" name="AutoShape 22"/>
          <p:cNvSpPr>
            <a:spLocks/>
          </p:cNvSpPr>
          <p:nvPr/>
        </p:nvSpPr>
        <p:spPr bwMode="blackWhite">
          <a:xfrm>
            <a:off x="4122738" y="2003425"/>
            <a:ext cx="4709917" cy="515938"/>
          </a:xfrm>
          <a:prstGeom prst="callout2">
            <a:avLst>
              <a:gd name="adj1" fmla="val 22153"/>
              <a:gd name="adj2" fmla="val -2139"/>
              <a:gd name="adj3" fmla="val 22153"/>
              <a:gd name="adj4" fmla="val -13361"/>
              <a:gd name="adj5" fmla="val 150739"/>
              <a:gd name="adj6" fmla="val -21388"/>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b="1" dirty="0" err="1">
                <a:solidFill>
                  <a:schemeClr val="accent2"/>
                </a:solidFill>
              </a:rPr>
              <a:t>Bidang</a:t>
            </a:r>
            <a:r>
              <a:rPr lang="en-US" b="1" dirty="0">
                <a:solidFill>
                  <a:schemeClr val="accent2"/>
                </a:solidFill>
              </a:rPr>
              <a:t> </a:t>
            </a:r>
            <a:r>
              <a:rPr lang="en-US" b="1" dirty="0" err="1">
                <a:solidFill>
                  <a:schemeClr val="accent2"/>
                </a:solidFill>
              </a:rPr>
              <a:t>Organisasi</a:t>
            </a:r>
            <a:r>
              <a:rPr lang="en-US" b="1" dirty="0">
                <a:solidFill>
                  <a:schemeClr val="accent2"/>
                </a:solidFill>
              </a:rPr>
              <a:t>, </a:t>
            </a:r>
            <a:r>
              <a:rPr lang="en-US" b="1" dirty="0" err="1">
                <a:solidFill>
                  <a:schemeClr val="accent2"/>
                </a:solidFill>
              </a:rPr>
              <a:t>Kaderisasi</a:t>
            </a:r>
            <a:r>
              <a:rPr lang="en-US" b="1" dirty="0">
                <a:solidFill>
                  <a:schemeClr val="accent2"/>
                </a:solidFill>
              </a:rPr>
              <a:t> </a:t>
            </a:r>
            <a:r>
              <a:rPr lang="en-US" b="1" dirty="0" err="1">
                <a:solidFill>
                  <a:schemeClr val="accent2"/>
                </a:solidFill>
              </a:rPr>
              <a:t>dan</a:t>
            </a:r>
            <a:r>
              <a:rPr lang="en-US" b="1" dirty="0">
                <a:solidFill>
                  <a:schemeClr val="accent2"/>
                </a:solidFill>
              </a:rPr>
              <a:t> Leadership Training</a:t>
            </a:r>
          </a:p>
        </p:txBody>
      </p:sp>
      <p:sp>
        <p:nvSpPr>
          <p:cNvPr id="3" name="Rectangle 2"/>
          <p:cNvSpPr/>
          <p:nvPr/>
        </p:nvSpPr>
        <p:spPr>
          <a:xfrm>
            <a:off x="496521" y="1996008"/>
            <a:ext cx="2348720" cy="769441"/>
          </a:xfrm>
          <a:prstGeom prst="rect">
            <a:avLst/>
          </a:prstGeom>
          <a:noFill/>
        </p:spPr>
        <p:txBody>
          <a:bodyPr wrap="none" lIns="91440" tIns="45720" rIns="91440" bIns="45720">
            <a:spAutoFit/>
            <a:scene3d>
              <a:camera prst="perspectiveContrastingRightFacing"/>
              <a:lightRig rig="glow" dir="tl">
                <a:rot lat="0" lon="0" rev="5400000"/>
              </a:lightRig>
            </a:scene3d>
            <a:sp3d extrusionH="50800" contourW="12700">
              <a:bevelT w="25400" h="25400"/>
              <a:contourClr>
                <a:schemeClr val="accent6">
                  <a:shade val="73000"/>
                </a:schemeClr>
              </a:contourClr>
            </a:sp3d>
          </a:bodyPr>
          <a:lstStyle/>
          <a:p>
            <a:pPr algn="ct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PILAR</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2</a:t>
            </a:r>
            <a:endPar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625991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4" name="AutoShape 32"/>
          <p:cNvSpPr>
            <a:spLocks noChangeArrowheads="1"/>
          </p:cNvSpPr>
          <p:nvPr/>
        </p:nvSpPr>
        <p:spPr bwMode="gray">
          <a:xfrm>
            <a:off x="4148137" y="4495800"/>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AutoShape 31"/>
          <p:cNvSpPr>
            <a:spLocks noChangeArrowheads="1"/>
          </p:cNvSpPr>
          <p:nvPr/>
        </p:nvSpPr>
        <p:spPr bwMode="gray">
          <a:xfrm>
            <a:off x="4148137" y="3429000"/>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2" name="AutoShape 30"/>
          <p:cNvSpPr>
            <a:spLocks noChangeArrowheads="1"/>
          </p:cNvSpPr>
          <p:nvPr/>
        </p:nvSpPr>
        <p:spPr bwMode="gray">
          <a:xfrm>
            <a:off x="4148137" y="2362200"/>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 name="Rectangle 2"/>
          <p:cNvSpPr>
            <a:spLocks noGrp="1" noChangeArrowheads="1"/>
          </p:cNvSpPr>
          <p:nvPr>
            <p:ph type="title"/>
          </p:nvPr>
        </p:nvSpPr>
        <p:spPr/>
        <p:txBody>
          <a:bodyPr/>
          <a:lstStyle/>
          <a:p>
            <a:r>
              <a:rPr lang="en-US" sz="2800" dirty="0" smtClean="0"/>
              <a:t>Branding </a:t>
            </a:r>
            <a:r>
              <a:rPr lang="en-US" sz="2800" dirty="0" err="1" smtClean="0"/>
              <a:t>Apoteker</a:t>
            </a:r>
            <a:endParaRPr lang="en-US" sz="2800" dirty="0"/>
          </a:p>
        </p:txBody>
      </p:sp>
      <p:grpSp>
        <p:nvGrpSpPr>
          <p:cNvPr id="23558" name="Group 6"/>
          <p:cNvGrpSpPr>
            <a:grpSpLocks/>
          </p:cNvGrpSpPr>
          <p:nvPr/>
        </p:nvGrpSpPr>
        <p:grpSpPr bwMode="auto">
          <a:xfrm>
            <a:off x="463903" y="3751150"/>
            <a:ext cx="2463200" cy="1582850"/>
            <a:chOff x="1082" y="2355"/>
            <a:chExt cx="3406" cy="1993"/>
          </a:xfrm>
        </p:grpSpPr>
        <p:sp>
          <p:nvSpPr>
            <p:cNvPr id="23559" name="Freeform 7"/>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0" name="Freeform 8"/>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1" name="Freeform 9"/>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62" name="Group 10"/>
          <p:cNvGrpSpPr>
            <a:grpSpLocks/>
          </p:cNvGrpSpPr>
          <p:nvPr/>
        </p:nvGrpSpPr>
        <p:grpSpPr bwMode="auto">
          <a:xfrm>
            <a:off x="411110" y="3364372"/>
            <a:ext cx="2550707" cy="1582850"/>
            <a:chOff x="1082" y="2355"/>
            <a:chExt cx="3406" cy="1993"/>
          </a:xfrm>
        </p:grpSpPr>
        <p:sp>
          <p:nvSpPr>
            <p:cNvPr id="23563" name="Freeform 11"/>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4" name="Freeform 12"/>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Freeform 13"/>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66" name="Group 14"/>
          <p:cNvGrpSpPr>
            <a:grpSpLocks/>
          </p:cNvGrpSpPr>
          <p:nvPr/>
        </p:nvGrpSpPr>
        <p:grpSpPr bwMode="auto">
          <a:xfrm>
            <a:off x="357593" y="2964093"/>
            <a:ext cx="2641829" cy="1582850"/>
            <a:chOff x="1082" y="2355"/>
            <a:chExt cx="3406" cy="1993"/>
          </a:xfrm>
        </p:grpSpPr>
        <p:sp>
          <p:nvSpPr>
            <p:cNvPr id="23567" name="Freeform 15"/>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8" name="Freeform 16"/>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9" name="Freeform 17"/>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75" name="AutoShape 23"/>
          <p:cNvSpPr>
            <a:spLocks/>
          </p:cNvSpPr>
          <p:nvPr/>
        </p:nvSpPr>
        <p:spPr bwMode="blackWhite">
          <a:xfrm>
            <a:off x="4108450" y="2378075"/>
            <a:ext cx="4849344" cy="522287"/>
          </a:xfrm>
          <a:prstGeom prst="callout2">
            <a:avLst>
              <a:gd name="adj1" fmla="val 21884"/>
              <a:gd name="adj2" fmla="val -2148"/>
              <a:gd name="adj3" fmla="val 21884"/>
              <a:gd name="adj4" fmla="val -13014"/>
              <a:gd name="adj5" fmla="val 203916"/>
              <a:gd name="adj6" fmla="val -20465"/>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sv-SE" b="1" dirty="0">
                <a:solidFill>
                  <a:schemeClr val="folHlink"/>
                </a:solidFill>
              </a:rPr>
              <a:t>Bidang Hubungan Masyarakat dan Komunikasi</a:t>
            </a:r>
          </a:p>
        </p:txBody>
      </p:sp>
      <p:sp>
        <p:nvSpPr>
          <p:cNvPr id="23576" name="AutoShape 24"/>
          <p:cNvSpPr>
            <a:spLocks/>
          </p:cNvSpPr>
          <p:nvPr/>
        </p:nvSpPr>
        <p:spPr bwMode="blackWhite">
          <a:xfrm>
            <a:off x="4100512" y="4530725"/>
            <a:ext cx="4805969" cy="449263"/>
          </a:xfrm>
          <a:prstGeom prst="callout2">
            <a:avLst>
              <a:gd name="adj1" fmla="val 25440"/>
              <a:gd name="adj2" fmla="val -2167"/>
              <a:gd name="adj3" fmla="val 25440"/>
              <a:gd name="adj4" fmla="val -14894"/>
              <a:gd name="adj5" fmla="val -28616"/>
              <a:gd name="adj6" fmla="val -20334"/>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sv-SE" b="1" dirty="0">
                <a:solidFill>
                  <a:schemeClr val="hlink"/>
                </a:solidFill>
              </a:rPr>
              <a:t>Bidang Kerjasama dan Kemitraan</a:t>
            </a:r>
          </a:p>
        </p:txBody>
      </p:sp>
      <p:sp>
        <p:nvSpPr>
          <p:cNvPr id="23577" name="AutoShape 25"/>
          <p:cNvSpPr>
            <a:spLocks/>
          </p:cNvSpPr>
          <p:nvPr/>
        </p:nvSpPr>
        <p:spPr bwMode="blackWhite">
          <a:xfrm>
            <a:off x="4100513" y="3471862"/>
            <a:ext cx="4433887" cy="482600"/>
          </a:xfrm>
          <a:prstGeom prst="callout2">
            <a:avLst>
              <a:gd name="adj1" fmla="val 23685"/>
              <a:gd name="adj2" fmla="val -2157"/>
              <a:gd name="adj3" fmla="val 23685"/>
              <a:gd name="adj4" fmla="val -14523"/>
              <a:gd name="adj5" fmla="val 97341"/>
              <a:gd name="adj6" fmla="val -20690"/>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fi-FI" b="1" dirty="0">
                <a:solidFill>
                  <a:schemeClr val="accent1"/>
                </a:solidFill>
              </a:rPr>
              <a:t>Badan Pengabdian Profesi dan Tanggap Bencana</a:t>
            </a:r>
          </a:p>
        </p:txBody>
      </p:sp>
      <p:sp>
        <p:nvSpPr>
          <p:cNvPr id="3" name="Rectangle 2"/>
          <p:cNvSpPr/>
          <p:nvPr/>
        </p:nvSpPr>
        <p:spPr>
          <a:xfrm>
            <a:off x="496521" y="2964359"/>
            <a:ext cx="2348720" cy="769441"/>
          </a:xfrm>
          <a:prstGeom prst="rect">
            <a:avLst/>
          </a:prstGeom>
          <a:noFill/>
        </p:spPr>
        <p:txBody>
          <a:bodyPr wrap="none" lIns="91440" tIns="45720" rIns="91440" bIns="45720">
            <a:spAutoFit/>
            <a:scene3d>
              <a:camera prst="perspectiveContrastingRightFacing"/>
              <a:lightRig rig="glow" dir="tl">
                <a:rot lat="0" lon="0" rev="5400000"/>
              </a:lightRig>
            </a:scene3d>
            <a:sp3d extrusionH="50800" contourW="12700">
              <a:bevelT w="25400" h="25400"/>
              <a:contourClr>
                <a:schemeClr val="accent6">
                  <a:shade val="73000"/>
                </a:schemeClr>
              </a:contourClr>
            </a:sp3d>
          </a:bodyPr>
          <a:lstStyle/>
          <a:p>
            <a:pPr algn="ct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PILAR</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3</a:t>
            </a:r>
            <a:endPar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119303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US" dirty="0" smtClean="0"/>
              <a:t>Outline</a:t>
            </a:r>
            <a:endParaRPr lang="en-US" dirty="0"/>
          </a:p>
        </p:txBody>
      </p:sp>
      <p:sp>
        <p:nvSpPr>
          <p:cNvPr id="5133" name="Line 13"/>
          <p:cNvSpPr>
            <a:spLocks noChangeShapeType="1"/>
          </p:cNvSpPr>
          <p:nvPr/>
        </p:nvSpPr>
        <p:spPr bwMode="gray">
          <a:xfrm>
            <a:off x="1828800" y="4544966"/>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4"/>
          <p:cNvSpPr>
            <a:spLocks noChangeArrowheads="1"/>
          </p:cNvSpPr>
          <p:nvPr/>
        </p:nvSpPr>
        <p:spPr bwMode="gray">
          <a:xfrm rot="3419336">
            <a:off x="1544637" y="3968704"/>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135" name="Text Box 15"/>
          <p:cNvSpPr txBox="1">
            <a:spLocks noChangeArrowheads="1"/>
          </p:cNvSpPr>
          <p:nvPr/>
        </p:nvSpPr>
        <p:spPr bwMode="gray">
          <a:xfrm>
            <a:off x="1600200" y="4011566"/>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4</a:t>
            </a:r>
          </a:p>
        </p:txBody>
      </p:sp>
      <p:sp>
        <p:nvSpPr>
          <p:cNvPr id="5136" name="Line 16"/>
          <p:cNvSpPr>
            <a:spLocks noChangeShapeType="1"/>
          </p:cNvSpPr>
          <p:nvPr/>
        </p:nvSpPr>
        <p:spPr bwMode="gray">
          <a:xfrm>
            <a:off x="1828800" y="2057400"/>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Rectangle 17"/>
          <p:cNvSpPr>
            <a:spLocks noChangeArrowheads="1"/>
          </p:cNvSpPr>
          <p:nvPr/>
        </p:nvSpPr>
        <p:spPr bwMode="gray">
          <a:xfrm rot="3419336">
            <a:off x="1544637" y="1454104"/>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138" name="Text Box 18"/>
          <p:cNvSpPr txBox="1">
            <a:spLocks noChangeArrowheads="1"/>
          </p:cNvSpPr>
          <p:nvPr/>
        </p:nvSpPr>
        <p:spPr bwMode="gray">
          <a:xfrm>
            <a:off x="2438400" y="1371600"/>
            <a:ext cx="17620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d-ID" sz="2400" dirty="0"/>
              <a:t>AD/ART IAI</a:t>
            </a:r>
            <a:endParaRPr lang="it-IT" sz="2400" dirty="0"/>
          </a:p>
        </p:txBody>
      </p:sp>
      <p:sp>
        <p:nvSpPr>
          <p:cNvPr id="5139" name="Text Box 19"/>
          <p:cNvSpPr txBox="1">
            <a:spLocks noChangeArrowheads="1"/>
          </p:cNvSpPr>
          <p:nvPr/>
        </p:nvSpPr>
        <p:spPr bwMode="gray">
          <a:xfrm>
            <a:off x="1600200" y="1496966"/>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1</a:t>
            </a:r>
          </a:p>
        </p:txBody>
      </p:sp>
      <p:sp>
        <p:nvSpPr>
          <p:cNvPr id="5140" name="Line 20"/>
          <p:cNvSpPr>
            <a:spLocks noChangeShapeType="1"/>
          </p:cNvSpPr>
          <p:nvPr/>
        </p:nvSpPr>
        <p:spPr bwMode="gray">
          <a:xfrm>
            <a:off x="1828800" y="2868566"/>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Rectangle 21"/>
          <p:cNvSpPr>
            <a:spLocks noChangeArrowheads="1"/>
          </p:cNvSpPr>
          <p:nvPr/>
        </p:nvSpPr>
        <p:spPr bwMode="gray">
          <a:xfrm rot="3419336">
            <a:off x="1544637" y="2292304"/>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142" name="Text Box 22"/>
          <p:cNvSpPr txBox="1">
            <a:spLocks noChangeArrowheads="1"/>
          </p:cNvSpPr>
          <p:nvPr/>
        </p:nvSpPr>
        <p:spPr bwMode="gray">
          <a:xfrm>
            <a:off x="1600200" y="2335166"/>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2</a:t>
            </a:r>
          </a:p>
        </p:txBody>
      </p:sp>
      <p:sp>
        <p:nvSpPr>
          <p:cNvPr id="5143" name="Line 23"/>
          <p:cNvSpPr>
            <a:spLocks noChangeShapeType="1"/>
          </p:cNvSpPr>
          <p:nvPr/>
        </p:nvSpPr>
        <p:spPr bwMode="gray">
          <a:xfrm>
            <a:off x="1830388" y="3705179"/>
            <a:ext cx="4799012" cy="1587"/>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Rectangle 24"/>
          <p:cNvSpPr>
            <a:spLocks noChangeArrowheads="1"/>
          </p:cNvSpPr>
          <p:nvPr/>
        </p:nvSpPr>
        <p:spPr bwMode="gray">
          <a:xfrm rot="3419336">
            <a:off x="1544637" y="3130504"/>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145" name="Text Box 25"/>
          <p:cNvSpPr txBox="1">
            <a:spLocks noChangeArrowheads="1"/>
          </p:cNvSpPr>
          <p:nvPr/>
        </p:nvSpPr>
        <p:spPr bwMode="gray">
          <a:xfrm>
            <a:off x="1600200" y="3173366"/>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3</a:t>
            </a:r>
          </a:p>
        </p:txBody>
      </p:sp>
      <p:sp>
        <p:nvSpPr>
          <p:cNvPr id="5149" name="Text Box 29"/>
          <p:cNvSpPr txBox="1">
            <a:spLocks noChangeArrowheads="1"/>
          </p:cNvSpPr>
          <p:nvPr/>
        </p:nvSpPr>
        <p:spPr bwMode="gray">
          <a:xfrm>
            <a:off x="2438400" y="2209800"/>
            <a:ext cx="32191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d-ID" sz="2400" dirty="0" smtClean="0"/>
              <a:t>Perundang-Undangan</a:t>
            </a:r>
            <a:endParaRPr lang="it-IT" sz="2400" dirty="0"/>
          </a:p>
        </p:txBody>
      </p:sp>
      <p:sp>
        <p:nvSpPr>
          <p:cNvPr id="5150" name="Text Box 30"/>
          <p:cNvSpPr txBox="1">
            <a:spLocks noChangeArrowheads="1"/>
          </p:cNvSpPr>
          <p:nvPr/>
        </p:nvSpPr>
        <p:spPr bwMode="gray">
          <a:xfrm>
            <a:off x="2438400" y="3048000"/>
            <a:ext cx="16578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d-ID" sz="2400" dirty="0" smtClean="0"/>
              <a:t>Organisasi</a:t>
            </a:r>
            <a:endParaRPr lang="en-US" sz="2400" dirty="0"/>
          </a:p>
        </p:txBody>
      </p:sp>
      <p:sp>
        <p:nvSpPr>
          <p:cNvPr id="5151" name="Text Box 31"/>
          <p:cNvSpPr txBox="1">
            <a:spLocks noChangeArrowheads="1"/>
          </p:cNvSpPr>
          <p:nvPr/>
        </p:nvSpPr>
        <p:spPr bwMode="gray">
          <a:xfrm>
            <a:off x="2438400" y="3957935"/>
            <a:ext cx="2170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d-ID" sz="2400" dirty="0" smtClean="0"/>
              <a:t>Program Kerja</a:t>
            </a:r>
            <a:endParaRPr lang="en-US" sz="2400" dirty="0" smtClean="0"/>
          </a:p>
        </p:txBody>
      </p:sp>
    </p:spTree>
    <p:extLst>
      <p:ext uri="{BB962C8B-B14F-4D97-AF65-F5344CB8AC3E}">
        <p14:creationId xmlns:p14="http://schemas.microsoft.com/office/powerpoint/2010/main" val="2548411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4" name="AutoShape 32"/>
          <p:cNvSpPr>
            <a:spLocks noChangeArrowheads="1"/>
          </p:cNvSpPr>
          <p:nvPr/>
        </p:nvSpPr>
        <p:spPr bwMode="gray">
          <a:xfrm>
            <a:off x="4148137" y="4724400"/>
            <a:ext cx="4766282"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AutoShape 31"/>
          <p:cNvSpPr>
            <a:spLocks noChangeArrowheads="1"/>
          </p:cNvSpPr>
          <p:nvPr/>
        </p:nvSpPr>
        <p:spPr bwMode="gray">
          <a:xfrm>
            <a:off x="4148137" y="4027488"/>
            <a:ext cx="4766282"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2" name="AutoShape 30"/>
          <p:cNvSpPr>
            <a:spLocks noChangeArrowheads="1"/>
          </p:cNvSpPr>
          <p:nvPr/>
        </p:nvSpPr>
        <p:spPr bwMode="gray">
          <a:xfrm>
            <a:off x="4148137" y="3341688"/>
            <a:ext cx="4766282"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 name="Rectangle 2"/>
          <p:cNvSpPr>
            <a:spLocks noGrp="1" noChangeArrowheads="1"/>
          </p:cNvSpPr>
          <p:nvPr>
            <p:ph type="title"/>
          </p:nvPr>
        </p:nvSpPr>
        <p:spPr/>
        <p:txBody>
          <a:bodyPr/>
          <a:lstStyle/>
          <a:p>
            <a:r>
              <a:rPr lang="en-US" sz="2800" dirty="0" err="1" smtClean="0"/>
              <a:t>Pendidikan</a:t>
            </a:r>
            <a:r>
              <a:rPr lang="en-US" sz="2800" dirty="0" smtClean="0"/>
              <a:t> </a:t>
            </a:r>
            <a:r>
              <a:rPr lang="en-US" sz="2800" dirty="0" err="1" smtClean="0"/>
              <a:t>Calon</a:t>
            </a:r>
            <a:r>
              <a:rPr lang="en-US" sz="2800" dirty="0" smtClean="0"/>
              <a:t> </a:t>
            </a:r>
            <a:r>
              <a:rPr lang="en-US" sz="2800" dirty="0" err="1" smtClean="0"/>
              <a:t>Apoteker</a:t>
            </a:r>
            <a:endParaRPr lang="en-US" sz="2800" dirty="0"/>
          </a:p>
        </p:txBody>
      </p:sp>
      <p:grpSp>
        <p:nvGrpSpPr>
          <p:cNvPr id="23558" name="Group 6"/>
          <p:cNvGrpSpPr>
            <a:grpSpLocks/>
          </p:cNvGrpSpPr>
          <p:nvPr/>
        </p:nvGrpSpPr>
        <p:grpSpPr bwMode="auto">
          <a:xfrm>
            <a:off x="463903" y="3751150"/>
            <a:ext cx="2463200" cy="1582850"/>
            <a:chOff x="1082" y="2355"/>
            <a:chExt cx="3406" cy="1993"/>
          </a:xfrm>
        </p:grpSpPr>
        <p:sp>
          <p:nvSpPr>
            <p:cNvPr id="23559" name="Freeform 7"/>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0" name="Freeform 8"/>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1" name="Freeform 9"/>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62" name="Group 10"/>
          <p:cNvGrpSpPr>
            <a:grpSpLocks/>
          </p:cNvGrpSpPr>
          <p:nvPr/>
        </p:nvGrpSpPr>
        <p:grpSpPr bwMode="auto">
          <a:xfrm>
            <a:off x="411110" y="3364372"/>
            <a:ext cx="2550707" cy="1582850"/>
            <a:chOff x="1082" y="2355"/>
            <a:chExt cx="3406" cy="1993"/>
          </a:xfrm>
        </p:grpSpPr>
        <p:sp>
          <p:nvSpPr>
            <p:cNvPr id="23563" name="Freeform 11"/>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4" name="Freeform 12"/>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Freeform 13"/>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66" name="Group 14"/>
          <p:cNvGrpSpPr>
            <a:grpSpLocks/>
          </p:cNvGrpSpPr>
          <p:nvPr/>
        </p:nvGrpSpPr>
        <p:grpSpPr bwMode="auto">
          <a:xfrm>
            <a:off x="357593" y="2964093"/>
            <a:ext cx="2641829" cy="1582850"/>
            <a:chOff x="1082" y="2355"/>
            <a:chExt cx="3406" cy="1993"/>
          </a:xfrm>
        </p:grpSpPr>
        <p:sp>
          <p:nvSpPr>
            <p:cNvPr id="23567" name="Freeform 15"/>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8" name="Freeform 16"/>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9" name="Freeform 17"/>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70" name="Group 18"/>
          <p:cNvGrpSpPr>
            <a:grpSpLocks/>
          </p:cNvGrpSpPr>
          <p:nvPr/>
        </p:nvGrpSpPr>
        <p:grpSpPr bwMode="auto">
          <a:xfrm>
            <a:off x="304800" y="2562225"/>
            <a:ext cx="2733675" cy="1582850"/>
            <a:chOff x="1082" y="2355"/>
            <a:chExt cx="3406" cy="1993"/>
          </a:xfrm>
        </p:grpSpPr>
        <p:sp>
          <p:nvSpPr>
            <p:cNvPr id="23571" name="Freeform 19"/>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2" name="Freeform 20"/>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bg1">
                <a:lumMod val="25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3" name="Freeform 21"/>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gradFill rotWithShape="1">
              <a:gsLst>
                <a:gs pos="0">
                  <a:srgbClr val="F8F8F8">
                    <a:gamma/>
                    <a:shade val="86275"/>
                    <a:invGamma/>
                  </a:srgbClr>
                </a:gs>
                <a:gs pos="100000">
                  <a:srgbClr val="F8F8F8"/>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75" name="AutoShape 23"/>
          <p:cNvSpPr>
            <a:spLocks/>
          </p:cNvSpPr>
          <p:nvPr/>
        </p:nvSpPr>
        <p:spPr bwMode="blackWhite">
          <a:xfrm>
            <a:off x="4108450" y="3357563"/>
            <a:ext cx="4849344" cy="522287"/>
          </a:xfrm>
          <a:prstGeom prst="callout2">
            <a:avLst>
              <a:gd name="adj1" fmla="val 21884"/>
              <a:gd name="adj2" fmla="val -2148"/>
              <a:gd name="adj3" fmla="val 21884"/>
              <a:gd name="adj4" fmla="val -13014"/>
              <a:gd name="adj5" fmla="val 45084"/>
              <a:gd name="adj6" fmla="val -22214"/>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fi-FI" b="1" dirty="0">
                <a:solidFill>
                  <a:schemeClr val="folHlink"/>
                </a:solidFill>
              </a:rPr>
              <a:t>Bidang Lembaga Pengembangan </a:t>
            </a:r>
            <a:r>
              <a:rPr lang="fi-FI" b="1" dirty="0" smtClean="0">
                <a:solidFill>
                  <a:schemeClr val="folHlink"/>
                </a:solidFill>
              </a:rPr>
              <a:t>Uji </a:t>
            </a:r>
            <a:r>
              <a:rPr lang="fi-FI" b="1" dirty="0">
                <a:solidFill>
                  <a:schemeClr val="folHlink"/>
                </a:solidFill>
              </a:rPr>
              <a:t>Kompetensi  </a:t>
            </a:r>
            <a:r>
              <a:rPr lang="fi-FI" b="1" dirty="0" smtClean="0">
                <a:solidFill>
                  <a:schemeClr val="folHlink"/>
                </a:solidFill>
              </a:rPr>
              <a:t>(</a:t>
            </a:r>
            <a:r>
              <a:rPr lang="fi-FI" b="1" dirty="0">
                <a:solidFill>
                  <a:schemeClr val="folHlink"/>
                </a:solidFill>
              </a:rPr>
              <a:t>LPUK)</a:t>
            </a:r>
          </a:p>
        </p:txBody>
      </p:sp>
      <p:sp>
        <p:nvSpPr>
          <p:cNvPr id="23576" name="AutoShape 24"/>
          <p:cNvSpPr>
            <a:spLocks/>
          </p:cNvSpPr>
          <p:nvPr/>
        </p:nvSpPr>
        <p:spPr bwMode="blackWhite">
          <a:xfrm>
            <a:off x="4100512" y="4759325"/>
            <a:ext cx="4805969" cy="449263"/>
          </a:xfrm>
          <a:prstGeom prst="callout2">
            <a:avLst>
              <a:gd name="adj1" fmla="val 25440"/>
              <a:gd name="adj2" fmla="val -2167"/>
              <a:gd name="adj3" fmla="val 25440"/>
              <a:gd name="adj4" fmla="val -14894"/>
              <a:gd name="adj5" fmla="val -83171"/>
              <a:gd name="adj6" fmla="val -23865"/>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sv-SE" b="1" dirty="0">
                <a:solidFill>
                  <a:schemeClr val="hlink"/>
                </a:solidFill>
              </a:rPr>
              <a:t>Bidang Fasilitasi Pendidikan Apoteker</a:t>
            </a:r>
          </a:p>
        </p:txBody>
      </p:sp>
      <p:sp>
        <p:nvSpPr>
          <p:cNvPr id="23577" name="AutoShape 25"/>
          <p:cNvSpPr>
            <a:spLocks/>
          </p:cNvSpPr>
          <p:nvPr/>
        </p:nvSpPr>
        <p:spPr bwMode="blackWhite">
          <a:xfrm>
            <a:off x="4100512" y="4070350"/>
            <a:ext cx="4823319" cy="482600"/>
          </a:xfrm>
          <a:prstGeom prst="callout2">
            <a:avLst>
              <a:gd name="adj1" fmla="val 23685"/>
              <a:gd name="adj2" fmla="val -2157"/>
              <a:gd name="adj3" fmla="val 23685"/>
              <a:gd name="adj4" fmla="val -14523"/>
              <a:gd name="adj5" fmla="val -21813"/>
              <a:gd name="adj6" fmla="val -23035"/>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fi-FI" b="1" dirty="0">
                <a:solidFill>
                  <a:schemeClr val="accent1"/>
                </a:solidFill>
              </a:rPr>
              <a:t>Bidang Lembaga Akreditasi Mandiri  Perguruan Tinggi Kesehatan (LAM PT.Kes)</a:t>
            </a:r>
          </a:p>
        </p:txBody>
      </p:sp>
      <p:sp>
        <p:nvSpPr>
          <p:cNvPr id="56" name="AutoShape 29"/>
          <p:cNvSpPr>
            <a:spLocks noChangeArrowheads="1"/>
          </p:cNvSpPr>
          <p:nvPr/>
        </p:nvSpPr>
        <p:spPr bwMode="gray">
          <a:xfrm>
            <a:off x="4140199" y="2629292"/>
            <a:ext cx="4766282"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utoShape 22"/>
          <p:cNvSpPr>
            <a:spLocks/>
          </p:cNvSpPr>
          <p:nvPr/>
        </p:nvSpPr>
        <p:spPr bwMode="blackWhite">
          <a:xfrm>
            <a:off x="4114800" y="2683267"/>
            <a:ext cx="4868862" cy="515938"/>
          </a:xfrm>
          <a:prstGeom prst="callout2">
            <a:avLst>
              <a:gd name="adj1" fmla="val 22153"/>
              <a:gd name="adj2" fmla="val -2139"/>
              <a:gd name="adj3" fmla="val 22153"/>
              <a:gd name="adj4" fmla="val -13361"/>
              <a:gd name="adj5" fmla="val 90444"/>
              <a:gd name="adj6" fmla="val -20877"/>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b="1" dirty="0" err="1">
                <a:solidFill>
                  <a:schemeClr val="bg1">
                    <a:lumMod val="25000"/>
                  </a:schemeClr>
                </a:solidFill>
              </a:rPr>
              <a:t>Bidang</a:t>
            </a:r>
            <a:r>
              <a:rPr lang="en-US" b="1" dirty="0">
                <a:solidFill>
                  <a:schemeClr val="bg1">
                    <a:lumMod val="25000"/>
                  </a:schemeClr>
                </a:solidFill>
              </a:rPr>
              <a:t> </a:t>
            </a:r>
            <a:r>
              <a:rPr lang="en-US" b="1" dirty="0" err="1">
                <a:solidFill>
                  <a:schemeClr val="bg1">
                    <a:lumMod val="25000"/>
                  </a:schemeClr>
                </a:solidFill>
              </a:rPr>
              <a:t>Pendidikan</a:t>
            </a:r>
            <a:r>
              <a:rPr lang="en-US" b="1" dirty="0">
                <a:solidFill>
                  <a:schemeClr val="bg1">
                    <a:lumMod val="25000"/>
                  </a:schemeClr>
                </a:solidFill>
              </a:rPr>
              <a:t>, </a:t>
            </a:r>
            <a:r>
              <a:rPr lang="en-US" b="1" dirty="0" err="1">
                <a:solidFill>
                  <a:schemeClr val="bg1">
                    <a:lumMod val="25000"/>
                  </a:schemeClr>
                </a:solidFill>
              </a:rPr>
              <a:t>Penelitian</a:t>
            </a:r>
            <a:r>
              <a:rPr lang="en-US" b="1" dirty="0">
                <a:solidFill>
                  <a:schemeClr val="bg1">
                    <a:lumMod val="25000"/>
                  </a:schemeClr>
                </a:solidFill>
              </a:rPr>
              <a:t> </a:t>
            </a:r>
            <a:r>
              <a:rPr lang="en-US" b="1" dirty="0" err="1">
                <a:solidFill>
                  <a:schemeClr val="bg1">
                    <a:lumMod val="25000"/>
                  </a:schemeClr>
                </a:solidFill>
              </a:rPr>
              <a:t>dan</a:t>
            </a:r>
            <a:r>
              <a:rPr lang="en-US" b="1" dirty="0">
                <a:solidFill>
                  <a:schemeClr val="bg1">
                    <a:lumMod val="25000"/>
                  </a:schemeClr>
                </a:solidFill>
              </a:rPr>
              <a:t> </a:t>
            </a:r>
            <a:r>
              <a:rPr lang="en-US" b="1" dirty="0" err="1">
                <a:solidFill>
                  <a:schemeClr val="bg1">
                    <a:lumMod val="25000"/>
                  </a:schemeClr>
                </a:solidFill>
              </a:rPr>
              <a:t>Penerbitan</a:t>
            </a:r>
            <a:endParaRPr lang="en-US" b="1" dirty="0">
              <a:solidFill>
                <a:schemeClr val="bg1">
                  <a:lumMod val="25000"/>
                </a:schemeClr>
              </a:solidFill>
            </a:endParaRPr>
          </a:p>
        </p:txBody>
      </p:sp>
      <p:sp>
        <p:nvSpPr>
          <p:cNvPr id="3" name="Rectangle 2"/>
          <p:cNvSpPr/>
          <p:nvPr/>
        </p:nvSpPr>
        <p:spPr>
          <a:xfrm>
            <a:off x="496521" y="2507159"/>
            <a:ext cx="2348720" cy="769441"/>
          </a:xfrm>
          <a:prstGeom prst="rect">
            <a:avLst/>
          </a:prstGeom>
          <a:noFill/>
        </p:spPr>
        <p:txBody>
          <a:bodyPr wrap="none" lIns="91440" tIns="45720" rIns="91440" bIns="45720">
            <a:spAutoFit/>
            <a:scene3d>
              <a:camera prst="perspectiveContrastingRightFacing"/>
              <a:lightRig rig="glow" dir="tl">
                <a:rot lat="0" lon="0" rev="5400000"/>
              </a:lightRig>
            </a:scene3d>
            <a:sp3d extrusionH="50800" contourW="12700">
              <a:bevelT w="25400" h="25400"/>
              <a:contourClr>
                <a:schemeClr val="accent6">
                  <a:shade val="73000"/>
                </a:schemeClr>
              </a:contourClr>
            </a:sp3d>
          </a:bodyPr>
          <a:lstStyle/>
          <a:p>
            <a:pPr algn="ctr"/>
            <a:r>
              <a:rPr lang="en-US" sz="4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PILAR</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4</a:t>
            </a:r>
            <a:endPar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359360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4" name="AutoShape 32"/>
          <p:cNvSpPr>
            <a:spLocks noChangeArrowheads="1"/>
          </p:cNvSpPr>
          <p:nvPr/>
        </p:nvSpPr>
        <p:spPr bwMode="gray">
          <a:xfrm>
            <a:off x="4148137" y="3472406"/>
            <a:ext cx="4386263" cy="726035"/>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AutoShape 31"/>
          <p:cNvSpPr>
            <a:spLocks noChangeArrowheads="1"/>
          </p:cNvSpPr>
          <p:nvPr/>
        </p:nvSpPr>
        <p:spPr bwMode="gray">
          <a:xfrm>
            <a:off x="4148137" y="2522041"/>
            <a:ext cx="4386263" cy="609600"/>
          </a:xfrm>
          <a:prstGeom prst="roundRect">
            <a:avLst>
              <a:gd name="adj" fmla="val 16667"/>
            </a:avLst>
          </a:prstGeom>
          <a:solidFill>
            <a:schemeClr val="bg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 name="Rectangle 2"/>
          <p:cNvSpPr>
            <a:spLocks noGrp="1" noChangeArrowheads="1"/>
          </p:cNvSpPr>
          <p:nvPr>
            <p:ph type="title"/>
          </p:nvPr>
        </p:nvSpPr>
        <p:spPr>
          <a:xfrm>
            <a:off x="914400" y="76200"/>
            <a:ext cx="6934200" cy="1295400"/>
          </a:xfrm>
        </p:spPr>
        <p:txBody>
          <a:bodyPr/>
          <a:lstStyle/>
          <a:p>
            <a:r>
              <a:rPr lang="en-US" sz="2800" dirty="0" err="1"/>
              <a:t>Kualitas</a:t>
            </a:r>
            <a:r>
              <a:rPr lang="en-US" sz="2800" dirty="0"/>
              <a:t> </a:t>
            </a:r>
            <a:r>
              <a:rPr lang="en-US" sz="2800" dirty="0" err="1"/>
              <a:t>Perundang-undangan</a:t>
            </a:r>
            <a:r>
              <a:rPr lang="en-US" sz="2800" dirty="0"/>
              <a:t>, </a:t>
            </a:r>
            <a:r>
              <a:rPr lang="en-US" sz="2800" dirty="0" err="1"/>
              <a:t>Pelaksanaan</a:t>
            </a:r>
            <a:r>
              <a:rPr lang="en-US" sz="2800" dirty="0"/>
              <a:t> </a:t>
            </a:r>
            <a:r>
              <a:rPr lang="en-US" sz="2800" dirty="0" err="1"/>
              <a:t>dan</a:t>
            </a:r>
            <a:r>
              <a:rPr lang="en-US" sz="2800" dirty="0"/>
              <a:t> </a:t>
            </a:r>
            <a:r>
              <a:rPr lang="en-US" sz="2800" dirty="0" err="1" smtClean="0"/>
              <a:t>Penegakkan</a:t>
            </a:r>
            <a:endParaRPr lang="en-US" sz="2800" dirty="0"/>
          </a:p>
        </p:txBody>
      </p:sp>
      <p:grpSp>
        <p:nvGrpSpPr>
          <p:cNvPr id="23558" name="Group 6"/>
          <p:cNvGrpSpPr>
            <a:grpSpLocks/>
          </p:cNvGrpSpPr>
          <p:nvPr/>
        </p:nvGrpSpPr>
        <p:grpSpPr bwMode="auto">
          <a:xfrm>
            <a:off x="463903" y="2844191"/>
            <a:ext cx="2463200" cy="1582850"/>
            <a:chOff x="1082" y="2355"/>
            <a:chExt cx="3406" cy="1993"/>
          </a:xfrm>
        </p:grpSpPr>
        <p:sp>
          <p:nvSpPr>
            <p:cNvPr id="23559" name="Freeform 7"/>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0" name="Freeform 8"/>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1" name="Freeform 9"/>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62" name="Group 10"/>
          <p:cNvGrpSpPr>
            <a:grpSpLocks/>
          </p:cNvGrpSpPr>
          <p:nvPr/>
        </p:nvGrpSpPr>
        <p:grpSpPr bwMode="auto">
          <a:xfrm>
            <a:off x="411110" y="2457413"/>
            <a:ext cx="2550707" cy="1582850"/>
            <a:chOff x="1082" y="2355"/>
            <a:chExt cx="3406" cy="1993"/>
          </a:xfrm>
        </p:grpSpPr>
        <p:sp>
          <p:nvSpPr>
            <p:cNvPr id="23563" name="Freeform 11"/>
            <p:cNvSpPr>
              <a:spLocks/>
            </p:cNvSpPr>
            <p:nvPr/>
          </p:nvSpPr>
          <p:spPr bwMode="gray">
            <a:xfrm>
              <a:off x="1082" y="3026"/>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Lst>
              <a:ahLst/>
              <a:cxnLst>
                <a:cxn ang="0">
                  <a:pos x="T0" y="T1"/>
                </a:cxn>
                <a:cxn ang="0">
                  <a:pos x="T2" y="T3"/>
                </a:cxn>
                <a:cxn ang="0">
                  <a:pos x="T4" y="T5"/>
                </a:cxn>
                <a:cxn ang="0">
                  <a:pos x="T6" y="T7"/>
                </a:cxn>
                <a:cxn ang="0">
                  <a:pos x="T8" y="T9"/>
                </a:cxn>
              </a:cxnLst>
              <a:rect l="0" t="0" r="r" b="b"/>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4" name="Freeform 12"/>
            <p:cNvSpPr>
              <a:spLocks/>
            </p:cNvSpPr>
            <p:nvPr/>
          </p:nvSpPr>
          <p:spPr bwMode="gray">
            <a:xfrm>
              <a:off x="2405" y="2924"/>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Lst>
              <a:ahLst/>
              <a:cxnLst>
                <a:cxn ang="0">
                  <a:pos x="T0" y="T1"/>
                </a:cxn>
                <a:cxn ang="0">
                  <a:pos x="T2" y="T3"/>
                </a:cxn>
                <a:cxn ang="0">
                  <a:pos x="T4" y="T5"/>
                </a:cxn>
                <a:cxn ang="0">
                  <a:pos x="T6" y="T7"/>
                </a:cxn>
                <a:cxn ang="0">
                  <a:pos x="T8" y="T9"/>
                </a:cxn>
              </a:cxnLst>
              <a:rect l="0" t="0" r="r" b="b"/>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Freeform 13"/>
            <p:cNvSpPr>
              <a:spLocks/>
            </p:cNvSpPr>
            <p:nvPr/>
          </p:nvSpPr>
          <p:spPr bwMode="gray">
            <a:xfrm>
              <a:off x="1082" y="2355"/>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Lst>
              <a:ahLst/>
              <a:cxnLst>
                <a:cxn ang="0">
                  <a:pos x="T0" y="T1"/>
                </a:cxn>
                <a:cxn ang="0">
                  <a:pos x="T2" y="T3"/>
                </a:cxn>
                <a:cxn ang="0">
                  <a:pos x="T4" y="T5"/>
                </a:cxn>
                <a:cxn ang="0">
                  <a:pos x="T6" y="T7"/>
                </a:cxn>
                <a:cxn ang="0">
                  <a:pos x="T8" y="T9"/>
                </a:cxn>
              </a:cxnLst>
              <a:rect l="0" t="0" r="r" b="b"/>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76" name="AutoShape 24"/>
          <p:cNvSpPr>
            <a:spLocks/>
          </p:cNvSpPr>
          <p:nvPr/>
        </p:nvSpPr>
        <p:spPr bwMode="blackWhite">
          <a:xfrm>
            <a:off x="4100512" y="3623766"/>
            <a:ext cx="4805969" cy="449263"/>
          </a:xfrm>
          <a:prstGeom prst="callout2">
            <a:avLst>
              <a:gd name="adj1" fmla="val 25440"/>
              <a:gd name="adj2" fmla="val -2167"/>
              <a:gd name="adj3" fmla="val 25440"/>
              <a:gd name="adj4" fmla="val -14894"/>
              <a:gd name="adj5" fmla="val -22155"/>
              <a:gd name="adj6" fmla="val -24260"/>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sv-SE" b="1" dirty="0">
                <a:solidFill>
                  <a:schemeClr val="hlink"/>
                </a:solidFill>
              </a:rPr>
              <a:t>Badan Advokasi, Mediasi dan Perlindungan </a:t>
            </a:r>
            <a:r>
              <a:rPr lang="sv-SE" b="1" dirty="0" smtClean="0">
                <a:solidFill>
                  <a:schemeClr val="hlink"/>
                </a:solidFill>
              </a:rPr>
              <a:t>Anggota</a:t>
            </a:r>
            <a:endParaRPr lang="sv-SE" b="1" dirty="0">
              <a:solidFill>
                <a:schemeClr val="hlink"/>
              </a:solidFill>
            </a:endParaRPr>
          </a:p>
        </p:txBody>
      </p:sp>
      <p:sp>
        <p:nvSpPr>
          <p:cNvPr id="23577" name="AutoShape 25"/>
          <p:cNvSpPr>
            <a:spLocks/>
          </p:cNvSpPr>
          <p:nvPr/>
        </p:nvSpPr>
        <p:spPr bwMode="blackWhite">
          <a:xfrm>
            <a:off x="4100513" y="2564903"/>
            <a:ext cx="4433887" cy="482600"/>
          </a:xfrm>
          <a:prstGeom prst="callout2">
            <a:avLst>
              <a:gd name="adj1" fmla="val 23685"/>
              <a:gd name="adj2" fmla="val -2157"/>
              <a:gd name="adj3" fmla="val 23685"/>
              <a:gd name="adj4" fmla="val -14523"/>
              <a:gd name="adj5" fmla="val 97341"/>
              <a:gd name="adj6" fmla="val -25928"/>
            </a:avLst>
          </a:prstGeom>
          <a:noFill/>
          <a:ln w="9525">
            <a:solidFill>
              <a:srgbClr val="000000"/>
            </a:solidFill>
            <a:miter lim="800000"/>
            <a:headEnd type="diamond" w="med" len="me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fi-FI" b="1" dirty="0">
                <a:solidFill>
                  <a:schemeClr val="accent1"/>
                </a:solidFill>
              </a:rPr>
              <a:t>Bidang Legislasi dan Peraturan Perundang-Undangan Kefarmasian</a:t>
            </a:r>
            <a:r>
              <a:rPr lang="fi-FI" b="1" dirty="0" smtClean="0">
                <a:solidFill>
                  <a:schemeClr val="accent1"/>
                </a:solidFill>
              </a:rPr>
              <a:t>.</a:t>
            </a:r>
            <a:endParaRPr lang="fi-FI" b="1" dirty="0">
              <a:solidFill>
                <a:schemeClr val="accent1"/>
              </a:solidFill>
            </a:endParaRPr>
          </a:p>
        </p:txBody>
      </p:sp>
      <p:sp>
        <p:nvSpPr>
          <p:cNvPr id="3" name="Rectangle 2"/>
          <p:cNvSpPr/>
          <p:nvPr/>
        </p:nvSpPr>
        <p:spPr>
          <a:xfrm>
            <a:off x="496521" y="2438400"/>
            <a:ext cx="2348720" cy="769441"/>
          </a:xfrm>
          <a:prstGeom prst="rect">
            <a:avLst/>
          </a:prstGeom>
          <a:noFill/>
        </p:spPr>
        <p:txBody>
          <a:bodyPr wrap="none" lIns="91440" tIns="45720" rIns="91440" bIns="45720">
            <a:spAutoFit/>
            <a:scene3d>
              <a:camera prst="perspectiveContrastingRightFacing"/>
              <a:lightRig rig="glow" dir="tl">
                <a:rot lat="0" lon="0" rev="5400000"/>
              </a:lightRig>
            </a:scene3d>
            <a:sp3d extrusionH="50800" contourW="12700">
              <a:bevelT w="25400" h="25400"/>
              <a:contourClr>
                <a:schemeClr val="accent6">
                  <a:shade val="73000"/>
                </a:schemeClr>
              </a:contourClr>
            </a:sp3d>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PILAR </a:t>
            </a:r>
            <a:r>
              <a:rPr lang="id-ID"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5</a:t>
            </a:r>
            <a:endPar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016410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Dewan Pengawas</a:t>
            </a: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43000"/>
            <a:ext cx="3962400" cy="4800600"/>
          </a:xfrm>
          <a:prstGeom prst="rect">
            <a:avLst/>
          </a:prstGeom>
        </p:spPr>
      </p:pic>
      <p:sp>
        <p:nvSpPr>
          <p:cNvPr id="5" name="Content Placeholder 4"/>
          <p:cNvSpPr>
            <a:spLocks noGrp="1"/>
          </p:cNvSpPr>
          <p:nvPr>
            <p:ph idx="1"/>
          </p:nvPr>
        </p:nvSpPr>
        <p:spPr>
          <a:xfrm>
            <a:off x="4648200" y="1600200"/>
            <a:ext cx="4038600" cy="4525963"/>
          </a:xfrm>
        </p:spPr>
        <p:txBody>
          <a:bodyPr/>
          <a:lstStyle/>
          <a:p>
            <a:r>
              <a:rPr lang="id-ID" sz="2400" dirty="0"/>
              <a:t>Prof. Dr. Elfi Sahlan Ben, Apt</a:t>
            </a:r>
          </a:p>
          <a:p>
            <a:r>
              <a:rPr lang="id-ID" sz="2400" dirty="0"/>
              <a:t>Drs. Masrizal Syarief, Apt</a:t>
            </a:r>
          </a:p>
          <a:p>
            <a:r>
              <a:rPr lang="id-ID" sz="2400" dirty="0"/>
              <a:t>Dra. Lily G. Ranti, M.Kes., Apt</a:t>
            </a:r>
          </a:p>
          <a:p>
            <a:r>
              <a:rPr lang="id-ID" sz="2400" dirty="0"/>
              <a:t>Drs. Baharuddin Aritonang, Apt</a:t>
            </a:r>
          </a:p>
          <a:p>
            <a:r>
              <a:rPr lang="id-ID" sz="2400" dirty="0"/>
              <a:t>Drs. Masril Malik, M.S, Apt</a:t>
            </a:r>
          </a:p>
          <a:p>
            <a:r>
              <a:rPr lang="id-ID" sz="2400" dirty="0"/>
              <a:t>Drs. Agus Anwar, Apt</a:t>
            </a:r>
          </a:p>
        </p:txBody>
      </p:sp>
    </p:spTree>
    <p:extLst>
      <p:ext uri="{BB962C8B-B14F-4D97-AF65-F5344CB8AC3E}">
        <p14:creationId xmlns:p14="http://schemas.microsoft.com/office/powerpoint/2010/main" val="3093445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Dewan Kehormatan</a:t>
            </a:r>
            <a:endParaRPr lang="id-ID"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381000" y="1153458"/>
            <a:ext cx="3352800" cy="5020235"/>
          </a:xfrm>
        </p:spPr>
      </p:pic>
      <p:sp>
        <p:nvSpPr>
          <p:cNvPr id="5" name="Content Placeholder 2"/>
          <p:cNvSpPr txBox="1">
            <a:spLocks/>
          </p:cNvSpPr>
          <p:nvPr/>
        </p:nvSpPr>
        <p:spPr bwMode="gray">
          <a:xfrm>
            <a:off x="3886200" y="1219200"/>
            <a:ext cx="4800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id-ID" dirty="0" smtClean="0"/>
              <a:t>Drs. H. Soekaryo, Apt</a:t>
            </a:r>
          </a:p>
          <a:p>
            <a:r>
              <a:rPr lang="id-ID" dirty="0" smtClean="0"/>
              <a:t>Drs. Darodjatun Sanusi, Apt., MBA</a:t>
            </a:r>
          </a:p>
          <a:p>
            <a:r>
              <a:rPr lang="id-ID" dirty="0" smtClean="0"/>
              <a:t>Drs. Marzuki Abdullah, Apt., MBA</a:t>
            </a:r>
          </a:p>
          <a:p>
            <a:r>
              <a:rPr lang="id-ID" dirty="0" smtClean="0"/>
              <a:t>Drs. Ahaditomo, Apt., MS</a:t>
            </a:r>
          </a:p>
          <a:p>
            <a:r>
              <a:rPr lang="id-ID" dirty="0" smtClean="0"/>
              <a:t>Drs. M. Dani Pratomo, MM.,Apt</a:t>
            </a:r>
          </a:p>
        </p:txBody>
      </p:sp>
    </p:spTree>
    <p:extLst>
      <p:ext uri="{BB962C8B-B14F-4D97-AF65-F5344CB8AC3E}">
        <p14:creationId xmlns:p14="http://schemas.microsoft.com/office/powerpoint/2010/main" val="1164573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Dewan Pakar</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052" y="1600200"/>
            <a:ext cx="6599347" cy="4393775"/>
          </a:xfrm>
        </p:spPr>
      </p:pic>
    </p:spTree>
    <p:extLst>
      <p:ext uri="{BB962C8B-B14F-4D97-AF65-F5344CB8AC3E}">
        <p14:creationId xmlns:p14="http://schemas.microsoft.com/office/powerpoint/2010/main" val="2368893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Dewan Pakar</a:t>
            </a:r>
            <a:endParaRPr lang="id-ID" dirty="0"/>
          </a:p>
        </p:txBody>
      </p:sp>
      <p:sp>
        <p:nvSpPr>
          <p:cNvPr id="3" name="Content Placeholder 2"/>
          <p:cNvSpPr>
            <a:spLocks noGrp="1"/>
          </p:cNvSpPr>
          <p:nvPr>
            <p:ph sz="half" idx="1"/>
          </p:nvPr>
        </p:nvSpPr>
        <p:spPr>
          <a:xfrm>
            <a:off x="152400" y="1600200"/>
            <a:ext cx="4343400" cy="4525963"/>
          </a:xfrm>
        </p:spPr>
        <p:txBody>
          <a:bodyPr/>
          <a:lstStyle/>
          <a:p>
            <a:r>
              <a:rPr lang="id-ID" sz="1800" dirty="0"/>
              <a:t>Prof. DR. Umar Anggoro Jenie, M.Sc., Apt</a:t>
            </a:r>
          </a:p>
          <a:p>
            <a:r>
              <a:rPr lang="id-ID" sz="1800" dirty="0"/>
              <a:t>Prof. Dr. Siswandono, M.S.,Apt</a:t>
            </a:r>
          </a:p>
          <a:p>
            <a:r>
              <a:rPr lang="id-ID" sz="1800" dirty="0"/>
              <a:t>Prof. Dr. Daryono Hadi Tjahjono, Apt</a:t>
            </a:r>
          </a:p>
          <a:p>
            <a:r>
              <a:rPr lang="id-ID" sz="1800" dirty="0"/>
              <a:t>Drs. Rusdi Rosman, MBA.,Apt</a:t>
            </a:r>
          </a:p>
          <a:p>
            <a:r>
              <a:rPr lang="id-ID" sz="1800" dirty="0"/>
              <a:t>Prof. Dr. Wahono Sumaryono, APU., Apt</a:t>
            </a:r>
          </a:p>
          <a:p>
            <a:r>
              <a:rPr lang="id-ID" sz="1800" dirty="0"/>
              <a:t>Prof. Dr. Suryawati, Apt</a:t>
            </a:r>
          </a:p>
          <a:p>
            <a:r>
              <a:rPr lang="id-ID" sz="1800" dirty="0"/>
              <a:t>Dr. Ahmad Farhan Hamid, </a:t>
            </a:r>
            <a:r>
              <a:rPr lang="id-ID" sz="1800" dirty="0" smtClean="0"/>
              <a:t>Apt</a:t>
            </a:r>
          </a:p>
          <a:p>
            <a:r>
              <a:rPr lang="id-ID" sz="1800" dirty="0"/>
              <a:t>Prof. Dr. Edy Meiyanto, Apt</a:t>
            </a:r>
          </a:p>
          <a:p>
            <a:pPr marL="0" indent="0">
              <a:buNone/>
            </a:pPr>
            <a:endParaRPr lang="id-ID" sz="1800" dirty="0"/>
          </a:p>
        </p:txBody>
      </p:sp>
      <p:sp>
        <p:nvSpPr>
          <p:cNvPr id="5" name="Content Placeholder 4"/>
          <p:cNvSpPr>
            <a:spLocks noGrp="1"/>
          </p:cNvSpPr>
          <p:nvPr>
            <p:ph sz="half" idx="2"/>
          </p:nvPr>
        </p:nvSpPr>
        <p:spPr>
          <a:xfrm>
            <a:off x="4648200" y="1600200"/>
            <a:ext cx="4343400" cy="4525963"/>
          </a:xfrm>
        </p:spPr>
        <p:txBody>
          <a:bodyPr/>
          <a:lstStyle/>
          <a:p>
            <a:r>
              <a:rPr lang="id-ID" sz="1800" dirty="0" smtClean="0"/>
              <a:t>Prof</a:t>
            </a:r>
            <a:r>
              <a:rPr lang="id-ID" sz="1800" dirty="0"/>
              <a:t>. Dr. Dayar Arbain, Apt</a:t>
            </a:r>
          </a:p>
          <a:p>
            <a:r>
              <a:rPr lang="id-ID" sz="1800" dirty="0"/>
              <a:t>Dr. KPHA Tjandra Sridjaja P. S.H., M.H.,Apt</a:t>
            </a:r>
          </a:p>
          <a:p>
            <a:r>
              <a:rPr lang="id-ID" sz="1800" dirty="0"/>
              <a:t>Prof. Dr. Kuncoro Foe, G.Dip.Sc., Ph.D</a:t>
            </a:r>
          </a:p>
          <a:p>
            <a:r>
              <a:rPr lang="id-ID" sz="1800" dirty="0"/>
              <a:t>Prof. Dr. Gemini Alam., Apt</a:t>
            </a:r>
          </a:p>
          <a:p>
            <a:r>
              <a:rPr lang="id-ID" sz="1800" dirty="0"/>
              <a:t>Prof. Dr. Yahdiana Harahap, M.S., Apt</a:t>
            </a:r>
          </a:p>
          <a:p>
            <a:r>
              <a:rPr lang="id-ID" sz="1800" dirty="0"/>
              <a:t>Dr. Widyati, M.Clin Pharm.,Apt</a:t>
            </a:r>
          </a:p>
          <a:p>
            <a:r>
              <a:rPr lang="id-ID" sz="1800" dirty="0"/>
              <a:t>Dra. Endang Budiarti, M.Pharm.,Apt</a:t>
            </a:r>
          </a:p>
          <a:p>
            <a:pPr marL="0" indent="0">
              <a:buNone/>
            </a:pPr>
            <a:endParaRPr lang="id-ID" sz="1800" dirty="0"/>
          </a:p>
        </p:txBody>
      </p:sp>
    </p:spTree>
    <p:extLst>
      <p:ext uri="{BB962C8B-B14F-4D97-AF65-F5344CB8AC3E}">
        <p14:creationId xmlns:p14="http://schemas.microsoft.com/office/powerpoint/2010/main" val="3855201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t>Fungsi Dewan Pakar</a:t>
            </a:r>
            <a:endParaRPr lang="id-ID" sz="3600" dirty="0"/>
          </a:p>
        </p:txBody>
      </p:sp>
      <p:sp>
        <p:nvSpPr>
          <p:cNvPr id="5" name="Content Placeholder 4"/>
          <p:cNvSpPr>
            <a:spLocks noGrp="1"/>
          </p:cNvSpPr>
          <p:nvPr>
            <p:ph idx="1"/>
          </p:nvPr>
        </p:nvSpPr>
        <p:spPr>
          <a:xfrm>
            <a:off x="381000" y="1524000"/>
            <a:ext cx="8458200" cy="4267200"/>
          </a:xfrm>
        </p:spPr>
        <p:txBody>
          <a:bodyPr/>
          <a:lstStyle/>
          <a:p>
            <a:pPr marL="0" indent="0" algn="just">
              <a:buNone/>
            </a:pPr>
            <a:r>
              <a:rPr lang="id-ID" dirty="0" smtClean="0"/>
              <a:t>Sebagai </a:t>
            </a:r>
            <a:r>
              <a:rPr lang="id-ID" dirty="0"/>
              <a:t>Narasumber sesuai dengan </a:t>
            </a:r>
            <a:r>
              <a:rPr lang="id-ID" dirty="0" smtClean="0"/>
              <a:t>kepakarannya </a:t>
            </a:r>
            <a:r>
              <a:rPr lang="id-ID" dirty="0"/>
              <a:t>memberi masukan, pertimbangan tentang hal-hal yang berkaitan dengan </a:t>
            </a:r>
            <a:r>
              <a:rPr lang="id-ID" dirty="0" smtClean="0"/>
              <a:t>keahliannya. Memberikan arahan tentang </a:t>
            </a:r>
            <a:r>
              <a:rPr lang="id-ID" dirty="0"/>
              <a:t>strategi bagaimana bisa membantu </a:t>
            </a:r>
            <a:r>
              <a:rPr lang="id-ID" dirty="0" smtClean="0"/>
              <a:t>Pengurus </a:t>
            </a:r>
            <a:r>
              <a:rPr lang="id-ID" dirty="0"/>
              <a:t>untuk membawa </a:t>
            </a:r>
            <a:r>
              <a:rPr lang="id-ID" dirty="0" smtClean="0"/>
              <a:t>IAI </a:t>
            </a:r>
            <a:r>
              <a:rPr lang="id-ID" dirty="0"/>
              <a:t>bisa menjadi Organisasi B</a:t>
            </a:r>
            <a:r>
              <a:rPr lang="id-ID" dirty="0" smtClean="0"/>
              <a:t>esar, Bermutu, Profesional dan Kredibel</a:t>
            </a:r>
            <a:endParaRPr lang="id-ID" dirty="0"/>
          </a:p>
        </p:txBody>
      </p:sp>
    </p:spTree>
    <p:extLst>
      <p:ext uri="{BB962C8B-B14F-4D97-AF65-F5344CB8AC3E}">
        <p14:creationId xmlns:p14="http://schemas.microsoft.com/office/powerpoint/2010/main" val="4127206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543800" cy="914400"/>
          </a:xfrm>
        </p:spPr>
        <p:txBody>
          <a:bodyPr/>
          <a:lstStyle/>
          <a:p>
            <a:r>
              <a:rPr lang="id-ID" sz="3000" dirty="0" smtClean="0"/>
              <a:t>Kajian Kepakaran dalam waktu dekat</a:t>
            </a:r>
            <a:endParaRPr lang="id-ID" sz="3000" dirty="0"/>
          </a:p>
        </p:txBody>
      </p:sp>
      <p:sp>
        <p:nvSpPr>
          <p:cNvPr id="3" name="Content Placeholder 2"/>
          <p:cNvSpPr>
            <a:spLocks noGrp="1"/>
          </p:cNvSpPr>
          <p:nvPr>
            <p:ph idx="1"/>
          </p:nvPr>
        </p:nvSpPr>
        <p:spPr/>
        <p:txBody>
          <a:bodyPr/>
          <a:lstStyle/>
          <a:p>
            <a:r>
              <a:rPr lang="id-ID" dirty="0" smtClean="0"/>
              <a:t>Lingkup kewenangan profesi :</a:t>
            </a:r>
          </a:p>
          <a:p>
            <a:pPr lvl="1"/>
            <a:r>
              <a:rPr lang="id-ID" dirty="0" smtClean="0"/>
              <a:t>Area abu-abu:</a:t>
            </a:r>
          </a:p>
          <a:p>
            <a:pPr lvl="2"/>
            <a:r>
              <a:rPr lang="id-ID" dirty="0" smtClean="0"/>
              <a:t>Penggunaan alat diagnostik</a:t>
            </a:r>
          </a:p>
          <a:p>
            <a:pPr lvl="2"/>
            <a:r>
              <a:rPr lang="id-ID" smtClean="0"/>
              <a:t>Pelayanan swamedikasi</a:t>
            </a:r>
          </a:p>
          <a:p>
            <a:pPr lvl="1"/>
            <a:r>
              <a:rPr lang="id-ID" smtClean="0"/>
              <a:t>Area lainnya</a:t>
            </a:r>
          </a:p>
          <a:p>
            <a:pPr lvl="2"/>
            <a:r>
              <a:rPr lang="id-ID" smtClean="0"/>
              <a:t>Blueprint Farmasi Indonesia</a:t>
            </a:r>
            <a:endParaRPr lang="id-ID" dirty="0"/>
          </a:p>
          <a:p>
            <a:pPr lvl="2"/>
            <a:r>
              <a:rPr lang="id-ID" smtClean="0"/>
              <a:t>Promosi sableng pengobatan alternatif</a:t>
            </a:r>
          </a:p>
          <a:p>
            <a:pPr lvl="2"/>
            <a:r>
              <a:rPr lang="id-ID" smtClean="0"/>
              <a:t>Internalisasi bioetik</a:t>
            </a:r>
          </a:p>
          <a:p>
            <a:pPr lvl="2"/>
            <a:r>
              <a:rPr lang="id-ID" smtClean="0"/>
              <a:t>Persatuan masyarakat farmasi</a:t>
            </a:r>
          </a:p>
          <a:p>
            <a:pPr lvl="2"/>
            <a:endParaRPr lang="id-ID" dirty="0" smtClean="0"/>
          </a:p>
        </p:txBody>
      </p:sp>
    </p:spTree>
    <p:extLst>
      <p:ext uri="{BB962C8B-B14F-4D97-AF65-F5344CB8AC3E}">
        <p14:creationId xmlns:p14="http://schemas.microsoft.com/office/powerpoint/2010/main" val="3321386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dirty="0" smtClean="0"/>
              <a:t>Bidang-Bidang</a:t>
            </a:r>
            <a:endParaRPr lang="id-ID" b="1" dirty="0">
              <a:solidFill>
                <a:schemeClr val="tx1"/>
              </a:solidFill>
            </a:endParaRPr>
          </a:p>
        </p:txBody>
      </p:sp>
      <p:sp>
        <p:nvSpPr>
          <p:cNvPr id="4" name="Content Placeholder 3"/>
          <p:cNvSpPr>
            <a:spLocks noGrp="1"/>
          </p:cNvSpPr>
          <p:nvPr>
            <p:ph idx="1"/>
          </p:nvPr>
        </p:nvSpPr>
        <p:spPr>
          <a:xfrm>
            <a:off x="251520" y="1371600"/>
            <a:ext cx="8712968" cy="5297760"/>
          </a:xfrm>
        </p:spPr>
        <p:txBody>
          <a:bodyPr>
            <a:noAutofit/>
          </a:bodyPr>
          <a:lstStyle/>
          <a:p>
            <a:pPr marL="457200" lvl="0" indent="-457200">
              <a:buClr>
                <a:schemeClr val="tx2"/>
              </a:buClr>
              <a:buFont typeface="+mj-lt"/>
              <a:buAutoNum type="arabicPeriod"/>
            </a:pPr>
            <a:r>
              <a:rPr lang="id-ID" sz="2000" b="1" dirty="0" smtClean="0"/>
              <a:t>Bidang </a:t>
            </a:r>
            <a:r>
              <a:rPr lang="id-ID" sz="2000" b="1" dirty="0"/>
              <a:t>Organisasi, Kaderisasi dan Leadership </a:t>
            </a:r>
            <a:r>
              <a:rPr lang="id-ID" sz="2000" b="1" dirty="0" smtClean="0"/>
              <a:t>Training</a:t>
            </a:r>
          </a:p>
          <a:p>
            <a:pPr marL="0" lvl="0" indent="0">
              <a:buClr>
                <a:schemeClr val="tx2"/>
              </a:buClr>
              <a:buNone/>
            </a:pPr>
            <a:r>
              <a:rPr lang="id-ID" sz="2000" b="1" dirty="0" smtClean="0"/>
              <a:t>Goal : Standarisasi struktur dan kualifikasi kepengurusan di </a:t>
            </a:r>
            <a:r>
              <a:rPr lang="id-ID" sz="2000" b="1" smtClean="0"/>
              <a:t>semua tingkatan kepengurusan.</a:t>
            </a:r>
            <a:endParaRPr lang="en-US" sz="2000" dirty="0"/>
          </a:p>
          <a:p>
            <a:pPr marL="457200" indent="0">
              <a:buNone/>
              <a:tabLst>
                <a:tab pos="1828800" algn="l"/>
                <a:tab pos="2117725" algn="l"/>
              </a:tabLst>
            </a:pPr>
            <a:r>
              <a:rPr lang="id-ID" sz="2000" dirty="0"/>
              <a:t>Ketua      </a:t>
            </a:r>
            <a:r>
              <a:rPr lang="en-US" sz="2000" dirty="0"/>
              <a:t>	</a:t>
            </a:r>
            <a:r>
              <a:rPr lang="id-ID" sz="2000" dirty="0"/>
              <a:t>:	</a:t>
            </a:r>
            <a:r>
              <a:rPr lang="en-US" sz="2000" dirty="0" smtClean="0"/>
              <a:t>Drs. </a:t>
            </a:r>
            <a:r>
              <a:rPr lang="id-ID" sz="2000" dirty="0" smtClean="0"/>
              <a:t>Jamaludin </a:t>
            </a:r>
            <a:r>
              <a:rPr lang="id-ID" sz="2000" dirty="0"/>
              <a:t>Al </a:t>
            </a:r>
            <a:r>
              <a:rPr lang="id-ID" sz="2000" dirty="0" smtClean="0"/>
              <a:t>Jeff</a:t>
            </a:r>
            <a:r>
              <a:rPr lang="en-US" sz="2000" dirty="0" smtClean="0"/>
              <a:t>, Apt</a:t>
            </a:r>
            <a:endParaRPr lang="en-US" sz="2000" dirty="0"/>
          </a:p>
          <a:p>
            <a:pPr marL="457200" indent="0">
              <a:buNone/>
              <a:tabLst>
                <a:tab pos="1828800" algn="l"/>
                <a:tab pos="2117725" algn="l"/>
              </a:tabLst>
            </a:pPr>
            <a:r>
              <a:rPr lang="id-ID" sz="2000" dirty="0"/>
              <a:t>Anggota  	:	</a:t>
            </a:r>
            <a:r>
              <a:rPr lang="en-US" sz="2000" dirty="0" smtClean="0"/>
              <a:t>Drs. </a:t>
            </a:r>
            <a:r>
              <a:rPr lang="id-ID" sz="2000" dirty="0" smtClean="0"/>
              <a:t>Wahyu Hartono</a:t>
            </a:r>
            <a:r>
              <a:rPr lang="en-US" sz="2000" dirty="0" smtClean="0"/>
              <a:t>, Apt., MK3</a:t>
            </a:r>
            <a:endParaRPr lang="en-US" sz="2000" dirty="0"/>
          </a:p>
          <a:p>
            <a:pPr marL="0" indent="0">
              <a:buNone/>
              <a:tabLst>
                <a:tab pos="2117725" algn="l"/>
              </a:tabLst>
            </a:pPr>
            <a:r>
              <a:rPr lang="en-US" sz="2000" dirty="0"/>
              <a:t>	</a:t>
            </a:r>
            <a:r>
              <a:rPr lang="id-ID" sz="2000" dirty="0" smtClean="0"/>
              <a:t>Ali Mashuda</a:t>
            </a:r>
            <a:r>
              <a:rPr lang="en-US" sz="2000" dirty="0" smtClean="0"/>
              <a:t>, </a:t>
            </a:r>
            <a:r>
              <a:rPr lang="en-US" sz="2000" dirty="0" err="1" smtClean="0"/>
              <a:t>S.Si</a:t>
            </a:r>
            <a:r>
              <a:rPr lang="id-ID" sz="2000" dirty="0" smtClean="0"/>
              <a:t>, MM., </a:t>
            </a:r>
            <a:r>
              <a:rPr lang="en-US" sz="2000" dirty="0" smtClean="0"/>
              <a:t>Apt</a:t>
            </a:r>
            <a:endParaRPr lang="en-US" sz="2000" dirty="0"/>
          </a:p>
          <a:p>
            <a:pPr marL="457200" lvl="0" indent="-457200">
              <a:buClr>
                <a:schemeClr val="tx2"/>
              </a:buClr>
              <a:buFont typeface="+mj-lt"/>
              <a:buAutoNum type="arabicPeriod" startAt="2"/>
            </a:pPr>
            <a:r>
              <a:rPr lang="id-ID" sz="2000" b="1" dirty="0"/>
              <a:t>Bidang Kerjasama dan </a:t>
            </a:r>
            <a:r>
              <a:rPr lang="id-ID" sz="2000" b="1" dirty="0" smtClean="0"/>
              <a:t>Kemitraan</a:t>
            </a:r>
          </a:p>
          <a:p>
            <a:pPr marL="0" lvl="0" indent="0">
              <a:buClr>
                <a:schemeClr val="tx2"/>
              </a:buClr>
              <a:buNone/>
            </a:pPr>
            <a:r>
              <a:rPr lang="id-ID" sz="2000" b="1" dirty="0" smtClean="0"/>
              <a:t>Goal : Terbukanya kerjasama dan kemitraan IAI dengan stakeholder</a:t>
            </a:r>
            <a:endParaRPr lang="en-US" sz="2000" dirty="0"/>
          </a:p>
          <a:p>
            <a:pPr marL="457200" indent="0">
              <a:buNone/>
              <a:tabLst>
                <a:tab pos="1828800" algn="l"/>
                <a:tab pos="2117725" algn="l"/>
              </a:tabLst>
            </a:pPr>
            <a:r>
              <a:rPr lang="id-ID" sz="2000" dirty="0"/>
              <a:t>Ketua	:	</a:t>
            </a:r>
            <a:r>
              <a:rPr lang="en-US" sz="2000" dirty="0" err="1"/>
              <a:t>Dra</a:t>
            </a:r>
            <a:r>
              <a:rPr lang="en-US" sz="2000" dirty="0"/>
              <a:t>. </a:t>
            </a:r>
            <a:r>
              <a:rPr lang="en-US" sz="2000" dirty="0" err="1"/>
              <a:t>Reri</a:t>
            </a:r>
            <a:r>
              <a:rPr lang="en-US" sz="2000" dirty="0"/>
              <a:t> </a:t>
            </a:r>
            <a:r>
              <a:rPr lang="en-US" sz="2000" dirty="0" err="1"/>
              <a:t>Indriani</a:t>
            </a:r>
            <a:r>
              <a:rPr lang="en-US" sz="2000" dirty="0"/>
              <a:t>, Apt., </a:t>
            </a:r>
            <a:r>
              <a:rPr lang="en-US" sz="2000" dirty="0" err="1"/>
              <a:t>M.Si</a:t>
            </a:r>
            <a:endParaRPr lang="en-US" sz="2000" dirty="0"/>
          </a:p>
          <a:p>
            <a:pPr marL="457200" indent="0">
              <a:buNone/>
              <a:tabLst>
                <a:tab pos="1828800" algn="l"/>
                <a:tab pos="2117725" algn="l"/>
              </a:tabLst>
            </a:pPr>
            <a:r>
              <a:rPr lang="id-ID" sz="2000" dirty="0"/>
              <a:t>Anggota	:	</a:t>
            </a:r>
            <a:r>
              <a:rPr lang="en-US" sz="2000" dirty="0" err="1"/>
              <a:t>Dra</a:t>
            </a:r>
            <a:r>
              <a:rPr lang="en-US" sz="2000" dirty="0"/>
              <a:t>. </a:t>
            </a:r>
            <a:r>
              <a:rPr lang="id-ID" sz="2000" dirty="0"/>
              <a:t>Diana Serlahwaty</a:t>
            </a:r>
            <a:r>
              <a:rPr lang="en-US" sz="2000" dirty="0"/>
              <a:t>, </a:t>
            </a:r>
            <a:r>
              <a:rPr lang="en-US" sz="2000" dirty="0" err="1"/>
              <a:t>MSi</a:t>
            </a:r>
            <a:r>
              <a:rPr lang="en-US" sz="2000" dirty="0"/>
              <a:t>, </a:t>
            </a:r>
            <a:r>
              <a:rPr lang="en-US" sz="2000" dirty="0" smtClean="0"/>
              <a:t>Apt</a:t>
            </a:r>
          </a:p>
          <a:p>
            <a:pPr marL="457200" indent="0">
              <a:buNone/>
              <a:tabLst>
                <a:tab pos="1828800" algn="l"/>
                <a:tab pos="2117725" algn="l"/>
              </a:tabLst>
            </a:pPr>
            <a:r>
              <a:rPr lang="en-US" sz="2000" dirty="0"/>
              <a:t>	</a:t>
            </a:r>
            <a:r>
              <a:rPr lang="en-US" sz="2000" dirty="0" smtClean="0"/>
              <a:t>	</a:t>
            </a:r>
            <a:r>
              <a:rPr lang="en-US" sz="2000" dirty="0" err="1" smtClean="0"/>
              <a:t>Dra</a:t>
            </a:r>
            <a:r>
              <a:rPr lang="en-US" sz="2000" dirty="0" smtClean="0"/>
              <a:t>. </a:t>
            </a:r>
            <a:r>
              <a:rPr lang="en-US" sz="2000" dirty="0" err="1" smtClean="0"/>
              <a:t>Yetty</a:t>
            </a:r>
            <a:r>
              <a:rPr lang="en-US" sz="2000" dirty="0" smtClean="0"/>
              <a:t> </a:t>
            </a:r>
            <a:r>
              <a:rPr lang="en-US" sz="2000" dirty="0" err="1" smtClean="0"/>
              <a:t>Hersunaryati</a:t>
            </a:r>
            <a:r>
              <a:rPr lang="en-US" sz="2000" dirty="0" smtClean="0"/>
              <a:t>, MARS, Apt</a:t>
            </a:r>
            <a:endParaRPr lang="en-US" sz="2000" dirty="0"/>
          </a:p>
          <a:p>
            <a:pPr marL="0" indent="0">
              <a:buNone/>
              <a:tabLst>
                <a:tab pos="2117725" algn="l"/>
              </a:tabLst>
            </a:pPr>
            <a:r>
              <a:rPr lang="id-ID" sz="2000" dirty="0"/>
              <a:t>	</a:t>
            </a:r>
            <a:r>
              <a:rPr lang="en-US" sz="2000" dirty="0" err="1" smtClean="0"/>
              <a:t>Dra</a:t>
            </a:r>
            <a:r>
              <a:rPr lang="en-US" sz="2000" dirty="0"/>
              <a:t>. </a:t>
            </a:r>
            <a:r>
              <a:rPr lang="en-US" sz="2000" dirty="0" err="1"/>
              <a:t>Ahdia</a:t>
            </a:r>
            <a:r>
              <a:rPr lang="en-US" sz="2000" dirty="0"/>
              <a:t> </a:t>
            </a:r>
            <a:r>
              <a:rPr lang="en-US" sz="2000" dirty="0" err="1"/>
              <a:t>Amini</a:t>
            </a:r>
            <a:r>
              <a:rPr lang="en-US" sz="2000" dirty="0"/>
              <a:t>, Apt, MBA</a:t>
            </a:r>
          </a:p>
          <a:p>
            <a:pPr marL="0" indent="0">
              <a:buNone/>
              <a:tabLst>
                <a:tab pos="2117725" algn="l"/>
              </a:tabLst>
            </a:pPr>
            <a:r>
              <a:rPr lang="en-US" sz="2000" dirty="0"/>
              <a:t>	</a:t>
            </a:r>
            <a:r>
              <a:rPr lang="en-US" sz="2000" dirty="0" err="1" smtClean="0"/>
              <a:t>Dra</a:t>
            </a:r>
            <a:r>
              <a:rPr lang="en-US" sz="2000" dirty="0"/>
              <a:t>. Tri Asti </a:t>
            </a:r>
            <a:r>
              <a:rPr lang="en-US" sz="2000" dirty="0" err="1"/>
              <a:t>Isnariani</a:t>
            </a:r>
            <a:r>
              <a:rPr lang="en-US" sz="2000" dirty="0"/>
              <a:t>, Apt, </a:t>
            </a:r>
            <a:r>
              <a:rPr lang="en-US" sz="2000" dirty="0" err="1"/>
              <a:t>M.Pharm</a:t>
            </a:r>
            <a:endParaRPr lang="en-US" sz="2000" dirty="0"/>
          </a:p>
          <a:p>
            <a:pPr marL="0" indent="0">
              <a:buNone/>
              <a:tabLst>
                <a:tab pos="2117725" algn="l"/>
              </a:tabLst>
            </a:pPr>
            <a:r>
              <a:rPr lang="en-US" sz="2000" dirty="0"/>
              <a:t>	</a:t>
            </a:r>
            <a:r>
              <a:rPr lang="en-US" sz="2000" dirty="0" err="1" smtClean="0"/>
              <a:t>Nofa</a:t>
            </a:r>
            <a:r>
              <a:rPr lang="en-US" sz="2000" dirty="0"/>
              <a:t>, </a:t>
            </a:r>
            <a:r>
              <a:rPr lang="en-US" sz="2000" dirty="0" err="1"/>
              <a:t>S.Si</a:t>
            </a:r>
            <a:r>
              <a:rPr lang="en-US" sz="2000" dirty="0"/>
              <a:t>, Apt</a:t>
            </a:r>
            <a:endParaRPr lang="en-US" sz="2200" dirty="0"/>
          </a:p>
        </p:txBody>
      </p:sp>
    </p:spTree>
    <p:extLst>
      <p:ext uri="{BB962C8B-B14F-4D97-AF65-F5344CB8AC3E}">
        <p14:creationId xmlns:p14="http://schemas.microsoft.com/office/powerpoint/2010/main" val="870411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dirty="0" smtClean="0"/>
              <a:t>Bidang-bidang</a:t>
            </a:r>
            <a:endParaRPr lang="id-ID" b="1" dirty="0">
              <a:solidFill>
                <a:schemeClr val="tx1"/>
              </a:solidFill>
            </a:endParaRPr>
          </a:p>
        </p:txBody>
      </p:sp>
      <p:sp>
        <p:nvSpPr>
          <p:cNvPr id="4" name="Content Placeholder 3"/>
          <p:cNvSpPr>
            <a:spLocks noGrp="1"/>
          </p:cNvSpPr>
          <p:nvPr>
            <p:ph idx="1"/>
          </p:nvPr>
        </p:nvSpPr>
        <p:spPr>
          <a:xfrm>
            <a:off x="251520" y="1371600"/>
            <a:ext cx="8712968" cy="4536504"/>
          </a:xfrm>
        </p:spPr>
        <p:txBody>
          <a:bodyPr>
            <a:noAutofit/>
          </a:bodyPr>
          <a:lstStyle/>
          <a:p>
            <a:pPr marL="457200" lvl="0" indent="-457200">
              <a:buClr>
                <a:schemeClr val="tx2"/>
              </a:buClr>
              <a:buFont typeface="+mj-lt"/>
              <a:buAutoNum type="arabicPeriod" startAt="3"/>
            </a:pPr>
            <a:r>
              <a:rPr lang="id-ID" sz="2000" b="1" dirty="0"/>
              <a:t>Bidang </a:t>
            </a:r>
            <a:r>
              <a:rPr lang="en-US" sz="2000" b="1" dirty="0" err="1"/>
              <a:t>Pelayanan</a:t>
            </a:r>
            <a:r>
              <a:rPr lang="en-US" sz="2000" b="1" dirty="0"/>
              <a:t> </a:t>
            </a:r>
            <a:r>
              <a:rPr lang="en-US" sz="2000" b="1" dirty="0" err="1"/>
              <a:t>dan</a:t>
            </a:r>
            <a:r>
              <a:rPr lang="en-US" sz="2000" b="1" dirty="0"/>
              <a:t> </a:t>
            </a:r>
            <a:r>
              <a:rPr lang="id-ID" sz="2000" b="1" dirty="0"/>
              <a:t>Kesejahteraan </a:t>
            </a:r>
            <a:r>
              <a:rPr lang="id-ID" sz="2000" b="1" dirty="0" smtClean="0"/>
              <a:t>Anggota</a:t>
            </a:r>
          </a:p>
          <a:p>
            <a:pPr marL="0" lvl="0" indent="0">
              <a:buClr>
                <a:schemeClr val="tx2"/>
              </a:buClr>
              <a:buNone/>
            </a:pPr>
            <a:r>
              <a:rPr lang="id-ID" sz="2000" b="1" dirty="0" smtClean="0"/>
              <a:t>Goal : Pelayanan anggota yang cepat</a:t>
            </a:r>
            <a:r>
              <a:rPr lang="id-ID" sz="2000" b="1" smtClean="0"/>
              <a:t>, terjangkau, </a:t>
            </a:r>
            <a:r>
              <a:rPr lang="id-ID" sz="2000" b="1" dirty="0" smtClean="0"/>
              <a:t>bermanfaat dan meningkatnya kesejahteraan anggota</a:t>
            </a:r>
            <a:endParaRPr lang="en-US" sz="2000" dirty="0"/>
          </a:p>
          <a:p>
            <a:pPr marL="457200" indent="0">
              <a:buNone/>
              <a:tabLst>
                <a:tab pos="1828800" algn="l"/>
                <a:tab pos="2117725" algn="l"/>
              </a:tabLst>
            </a:pPr>
            <a:r>
              <a:rPr lang="id-ID" sz="2000" dirty="0"/>
              <a:t>Ketua	:	</a:t>
            </a:r>
            <a:r>
              <a:rPr lang="en-US" sz="2000" dirty="0"/>
              <a:t>Drs.</a:t>
            </a:r>
            <a:r>
              <a:rPr lang="id-ID" sz="2000" dirty="0"/>
              <a:t>Usep Hendarwin</a:t>
            </a:r>
            <a:r>
              <a:rPr lang="en-US" sz="2000" dirty="0"/>
              <a:t>, Apt</a:t>
            </a:r>
          </a:p>
          <a:p>
            <a:pPr marL="457200" indent="0">
              <a:buNone/>
              <a:tabLst>
                <a:tab pos="1828800" algn="l"/>
                <a:tab pos="2117725" algn="l"/>
              </a:tabLst>
            </a:pPr>
            <a:r>
              <a:rPr lang="id-ID" sz="2000" dirty="0"/>
              <a:t>Anggota	:	</a:t>
            </a:r>
            <a:r>
              <a:rPr lang="en-US" sz="2000" dirty="0" err="1"/>
              <a:t>Dra</a:t>
            </a:r>
            <a:r>
              <a:rPr lang="en-US" sz="2000" dirty="0"/>
              <a:t>. </a:t>
            </a:r>
            <a:r>
              <a:rPr lang="id-ID" sz="2000" dirty="0"/>
              <a:t>Eva Fairus</a:t>
            </a:r>
            <a:r>
              <a:rPr lang="en-US" sz="2000" dirty="0"/>
              <a:t>, Apt</a:t>
            </a:r>
          </a:p>
          <a:p>
            <a:pPr marL="0" indent="0">
              <a:buNone/>
              <a:tabLst>
                <a:tab pos="2117725" algn="l"/>
              </a:tabLst>
            </a:pPr>
            <a:r>
              <a:rPr lang="en-US" sz="2000" dirty="0"/>
              <a:t>	</a:t>
            </a:r>
            <a:r>
              <a:rPr lang="en-US" sz="2000" dirty="0" smtClean="0"/>
              <a:t>Drs</a:t>
            </a:r>
            <a:r>
              <a:rPr lang="en-US" sz="2000" dirty="0"/>
              <a:t>. Sri </a:t>
            </a:r>
            <a:r>
              <a:rPr lang="en-US" sz="2000" dirty="0" err="1"/>
              <a:t>Wahyono</a:t>
            </a:r>
            <a:r>
              <a:rPr lang="en-US" sz="2000" dirty="0"/>
              <a:t>, </a:t>
            </a:r>
            <a:r>
              <a:rPr lang="en-US" sz="2000" dirty="0" smtClean="0"/>
              <a:t>Apt</a:t>
            </a:r>
            <a:endParaRPr lang="id-ID" sz="2000" dirty="0" smtClean="0"/>
          </a:p>
          <a:p>
            <a:pPr marL="0" indent="0">
              <a:buNone/>
              <a:tabLst>
                <a:tab pos="2117725" algn="l"/>
              </a:tabLst>
            </a:pPr>
            <a:r>
              <a:rPr lang="id-ID" sz="2000" dirty="0"/>
              <a:t>	</a:t>
            </a:r>
            <a:r>
              <a:rPr lang="id-ID" sz="2000" dirty="0" smtClean="0"/>
              <a:t>Dra. Puti Khrisnamurti., Apt</a:t>
            </a:r>
            <a:endParaRPr lang="en-US" sz="2000" dirty="0"/>
          </a:p>
          <a:p>
            <a:pPr marL="457200" lvl="0" indent="-457200">
              <a:buClr>
                <a:schemeClr val="tx2"/>
              </a:buClr>
              <a:buFont typeface="+mj-lt"/>
              <a:buAutoNum type="arabicPeriod" startAt="4"/>
            </a:pPr>
            <a:r>
              <a:rPr lang="id-ID" sz="2000" b="1" dirty="0"/>
              <a:t>Bidang Legislasi dan Peraturan Perundang-undangan </a:t>
            </a:r>
            <a:r>
              <a:rPr lang="id-ID" sz="2000" b="1" dirty="0" smtClean="0"/>
              <a:t>Kefarmasian</a:t>
            </a:r>
          </a:p>
          <a:p>
            <a:pPr marL="0" lvl="0" indent="0">
              <a:buClr>
                <a:schemeClr val="tx2"/>
              </a:buClr>
              <a:buNone/>
            </a:pPr>
            <a:r>
              <a:rPr lang="id-ID" sz="2000" b="1" dirty="0" smtClean="0"/>
              <a:t>Goal : Advokasi dan sinkronisasi peraturan perundang-undangan</a:t>
            </a:r>
            <a:endParaRPr lang="en-US" sz="2000" dirty="0"/>
          </a:p>
          <a:p>
            <a:pPr marL="457200" indent="0">
              <a:buNone/>
              <a:tabLst>
                <a:tab pos="1828800" algn="l"/>
                <a:tab pos="2117725" algn="l"/>
              </a:tabLst>
            </a:pPr>
            <a:r>
              <a:rPr lang="id-ID" sz="2000" dirty="0"/>
              <a:t>Ketua	:	Drs</a:t>
            </a:r>
            <a:r>
              <a:rPr lang="id-ID" sz="2000" dirty="0" smtClean="0"/>
              <a:t>. Jamaluddin.,</a:t>
            </a:r>
            <a:r>
              <a:rPr lang="id-ID" sz="2000" dirty="0"/>
              <a:t>Apt</a:t>
            </a:r>
            <a:endParaRPr lang="en-US" sz="2000" dirty="0"/>
          </a:p>
          <a:p>
            <a:pPr marL="457200" indent="0">
              <a:buNone/>
              <a:tabLst>
                <a:tab pos="1828800" algn="l"/>
                <a:tab pos="2117725" algn="l"/>
              </a:tabLst>
            </a:pPr>
            <a:r>
              <a:rPr lang="id-ID" sz="2000" dirty="0"/>
              <a:t>Anggota	:	</a:t>
            </a:r>
            <a:r>
              <a:rPr lang="en-US" sz="2000" dirty="0"/>
              <a:t>Drs. </a:t>
            </a:r>
            <a:r>
              <a:rPr lang="en-US" sz="2000" dirty="0" err="1"/>
              <a:t>Heru</a:t>
            </a:r>
            <a:r>
              <a:rPr lang="en-US" sz="2000" dirty="0"/>
              <a:t> </a:t>
            </a:r>
            <a:r>
              <a:rPr lang="en-US" sz="2000" dirty="0" err="1"/>
              <a:t>Sunaryo</a:t>
            </a:r>
            <a:r>
              <a:rPr lang="en-US" sz="2000" dirty="0"/>
              <a:t>, Apt</a:t>
            </a:r>
          </a:p>
          <a:p>
            <a:pPr marL="0" indent="0">
              <a:buNone/>
              <a:tabLst>
                <a:tab pos="2117725" algn="l"/>
              </a:tabLst>
            </a:pPr>
            <a:r>
              <a:rPr lang="en-US" sz="2000" dirty="0"/>
              <a:t>	</a:t>
            </a:r>
            <a:r>
              <a:rPr lang="en-US" sz="2000" dirty="0" smtClean="0"/>
              <a:t>Dr</a:t>
            </a:r>
            <a:r>
              <a:rPr lang="en-US" sz="2000" dirty="0"/>
              <a:t>. </a:t>
            </a:r>
            <a:r>
              <a:rPr lang="en-US" sz="2000" dirty="0" err="1"/>
              <a:t>Yustina,MSc</a:t>
            </a:r>
            <a:r>
              <a:rPr lang="en-US" sz="2000" dirty="0"/>
              <a:t>, Apt</a:t>
            </a:r>
            <a:endParaRPr lang="en-US" sz="2200" dirty="0"/>
          </a:p>
        </p:txBody>
      </p:sp>
    </p:spTree>
    <p:extLst>
      <p:ext uri="{BB962C8B-B14F-4D97-AF65-F5344CB8AC3E}">
        <p14:creationId xmlns:p14="http://schemas.microsoft.com/office/powerpoint/2010/main" val="1269697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AD / ART IAI</a:t>
            </a:r>
            <a:endParaRPr lang="id-ID" dirty="0"/>
          </a:p>
        </p:txBody>
      </p:sp>
      <p:sp>
        <p:nvSpPr>
          <p:cNvPr id="5" name="Text Placeholder 4"/>
          <p:cNvSpPr>
            <a:spLocks noGrp="1"/>
          </p:cNvSpPr>
          <p:nvPr>
            <p:ph type="body" idx="1"/>
          </p:nvPr>
        </p:nvSpPr>
        <p:spPr/>
        <p:txBody>
          <a:bodyPr/>
          <a:lstStyle/>
          <a:p>
            <a:endParaRPr lang="id-ID" dirty="0"/>
          </a:p>
        </p:txBody>
      </p:sp>
      <p:sp>
        <p:nvSpPr>
          <p:cNvPr id="6" name="Rectangle 17"/>
          <p:cNvSpPr>
            <a:spLocks noChangeArrowheads="1"/>
          </p:cNvSpPr>
          <p:nvPr/>
        </p:nvSpPr>
        <p:spPr bwMode="gray">
          <a:xfrm rot="3419336">
            <a:off x="566404" y="3816396"/>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 name="Text Box 19"/>
          <p:cNvSpPr txBox="1">
            <a:spLocks noChangeArrowheads="1"/>
          </p:cNvSpPr>
          <p:nvPr/>
        </p:nvSpPr>
        <p:spPr bwMode="gray">
          <a:xfrm>
            <a:off x="621967" y="385925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1</a:t>
            </a:r>
          </a:p>
        </p:txBody>
      </p:sp>
    </p:spTree>
    <p:extLst>
      <p:ext uri="{BB962C8B-B14F-4D97-AF65-F5344CB8AC3E}">
        <p14:creationId xmlns:p14="http://schemas.microsoft.com/office/powerpoint/2010/main" val="137096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47800"/>
            <a:ext cx="8712967" cy="5077544"/>
          </a:xfrm>
        </p:spPr>
        <p:txBody>
          <a:bodyPr>
            <a:normAutofit fontScale="70000" lnSpcReduction="20000"/>
          </a:bodyPr>
          <a:lstStyle/>
          <a:p>
            <a:pPr marL="0" lvl="0" indent="0">
              <a:spcBef>
                <a:spcPts val="0"/>
              </a:spcBef>
              <a:buClr>
                <a:schemeClr val="tx2"/>
              </a:buClr>
              <a:buNone/>
            </a:pPr>
            <a:r>
              <a:rPr lang="id-ID" b="1" dirty="0" smtClean="0"/>
              <a:t>5.  Bidang </a:t>
            </a:r>
            <a:r>
              <a:rPr lang="en-US" b="1" dirty="0" err="1"/>
              <a:t>Jaminan</a:t>
            </a:r>
            <a:r>
              <a:rPr lang="en-US" b="1" dirty="0"/>
              <a:t> </a:t>
            </a:r>
            <a:r>
              <a:rPr lang="en-US" b="1" dirty="0" err="1"/>
              <a:t>Kesehatan</a:t>
            </a:r>
            <a:r>
              <a:rPr lang="en-US" b="1" dirty="0"/>
              <a:t> </a:t>
            </a:r>
            <a:r>
              <a:rPr lang="en-US" b="1" dirty="0" err="1"/>
              <a:t>Nasional</a:t>
            </a:r>
            <a:r>
              <a:rPr lang="en-US" b="1" dirty="0"/>
              <a:t> (</a:t>
            </a:r>
            <a:r>
              <a:rPr lang="id-ID" b="1" dirty="0"/>
              <a:t>JKN</a:t>
            </a:r>
            <a:r>
              <a:rPr lang="en-US" b="1" dirty="0"/>
              <a:t>)</a:t>
            </a:r>
            <a:endParaRPr lang="id-ID" b="1" dirty="0" smtClean="0"/>
          </a:p>
          <a:p>
            <a:pPr marL="0" lvl="0" indent="0">
              <a:spcBef>
                <a:spcPts val="0"/>
              </a:spcBef>
              <a:buClr>
                <a:schemeClr val="tx2"/>
              </a:buClr>
              <a:buNone/>
            </a:pPr>
            <a:r>
              <a:rPr lang="id-ID" b="1" dirty="0" smtClean="0"/>
              <a:t>Goal : Terciptanya peran apoteker dalam sistem JKN dan pelayanan publik oleh apoteker</a:t>
            </a:r>
            <a:endParaRPr lang="en-US" dirty="0"/>
          </a:p>
          <a:p>
            <a:pPr marL="457200" indent="0">
              <a:spcBef>
                <a:spcPts val="0"/>
              </a:spcBef>
              <a:buNone/>
              <a:tabLst>
                <a:tab pos="1828800" algn="l"/>
                <a:tab pos="2176463" algn="l"/>
              </a:tabLst>
            </a:pPr>
            <a:endParaRPr lang="id-ID" dirty="0" smtClean="0"/>
          </a:p>
          <a:p>
            <a:pPr marL="457200" indent="0">
              <a:spcBef>
                <a:spcPts val="0"/>
              </a:spcBef>
              <a:buNone/>
              <a:tabLst>
                <a:tab pos="1828800" algn="l"/>
                <a:tab pos="2176463" algn="l"/>
              </a:tabLst>
            </a:pPr>
            <a:r>
              <a:rPr lang="id-ID" dirty="0" smtClean="0"/>
              <a:t>Ketua</a:t>
            </a:r>
            <a:r>
              <a:rPr lang="id-ID" dirty="0"/>
              <a:t>	:	Drs. Prih Sarnianto</a:t>
            </a:r>
            <a:endParaRPr lang="en-US" dirty="0"/>
          </a:p>
          <a:p>
            <a:pPr marL="457200" indent="0">
              <a:spcBef>
                <a:spcPts val="0"/>
              </a:spcBef>
              <a:buNone/>
              <a:tabLst>
                <a:tab pos="1828800" algn="l"/>
                <a:tab pos="2176463" algn="l"/>
              </a:tabLst>
            </a:pPr>
            <a:r>
              <a:rPr lang="id-ID" dirty="0" smtClean="0"/>
              <a:t>Anggota</a:t>
            </a:r>
            <a:r>
              <a:rPr lang="id-ID" dirty="0"/>
              <a:t>	:	</a:t>
            </a:r>
            <a:r>
              <a:rPr lang="en-US" dirty="0"/>
              <a:t>Dr. </a:t>
            </a:r>
            <a:r>
              <a:rPr lang="en-US" dirty="0" err="1"/>
              <a:t>rer.nat</a:t>
            </a:r>
            <a:r>
              <a:rPr lang="en-US" dirty="0"/>
              <a:t> </a:t>
            </a:r>
            <a:r>
              <a:rPr lang="id-ID" dirty="0" smtClean="0"/>
              <a:t>Made </a:t>
            </a:r>
            <a:r>
              <a:rPr lang="en-US" dirty="0" smtClean="0"/>
              <a:t>Gel </a:t>
            </a:r>
            <a:r>
              <a:rPr lang="en-US" dirty="0" err="1"/>
              <a:t>gel</a:t>
            </a:r>
            <a:r>
              <a:rPr lang="en-US" dirty="0"/>
              <a:t> </a:t>
            </a:r>
            <a:r>
              <a:rPr lang="en-US" dirty="0" err="1"/>
              <a:t>Wirasuta</a:t>
            </a:r>
            <a:r>
              <a:rPr lang="en-US" dirty="0"/>
              <a:t>, </a:t>
            </a:r>
            <a:r>
              <a:rPr lang="en-US" dirty="0" smtClean="0"/>
              <a:t>Apt</a:t>
            </a:r>
            <a:endParaRPr lang="id-ID" dirty="0" smtClean="0"/>
          </a:p>
          <a:p>
            <a:pPr marL="457200" indent="0">
              <a:spcBef>
                <a:spcPts val="0"/>
              </a:spcBef>
              <a:buNone/>
              <a:tabLst>
                <a:tab pos="1828800" algn="l"/>
                <a:tab pos="2176463" algn="l"/>
              </a:tabLst>
            </a:pPr>
            <a:r>
              <a:rPr lang="id-ID" dirty="0"/>
              <a:t>	</a:t>
            </a:r>
            <a:r>
              <a:rPr lang="id-ID" dirty="0" smtClean="0"/>
              <a:t>	Dra. Agusdini Banun, MARS., Apt</a:t>
            </a:r>
          </a:p>
          <a:p>
            <a:pPr marL="457200" indent="0">
              <a:spcBef>
                <a:spcPts val="0"/>
              </a:spcBef>
              <a:buNone/>
              <a:tabLst>
                <a:tab pos="1828800" algn="l"/>
                <a:tab pos="2176463" algn="l"/>
              </a:tabLst>
            </a:pPr>
            <a:r>
              <a:rPr lang="id-ID" dirty="0"/>
              <a:t>	</a:t>
            </a:r>
            <a:r>
              <a:rPr lang="id-ID" dirty="0" smtClean="0"/>
              <a:t>	Dr. Yusi Anggriani, M.Kes.,Apt</a:t>
            </a:r>
          </a:p>
          <a:p>
            <a:pPr marL="457200" indent="0">
              <a:spcBef>
                <a:spcPts val="0"/>
              </a:spcBef>
              <a:buNone/>
              <a:tabLst>
                <a:tab pos="1828800" algn="l"/>
                <a:tab pos="2176463" algn="l"/>
              </a:tabLst>
            </a:pPr>
            <a:r>
              <a:rPr lang="id-ID" dirty="0"/>
              <a:t>	</a:t>
            </a:r>
            <a:r>
              <a:rPr lang="id-ID" dirty="0" smtClean="0"/>
              <a:t>	Dra. Rina Mutiara., Apt</a:t>
            </a:r>
          </a:p>
          <a:p>
            <a:pPr marL="457200" indent="0">
              <a:spcBef>
                <a:spcPts val="0"/>
              </a:spcBef>
              <a:buNone/>
              <a:tabLst>
                <a:tab pos="1828800" algn="l"/>
                <a:tab pos="2176463" algn="l"/>
              </a:tabLst>
            </a:pPr>
            <a:r>
              <a:rPr lang="id-ID" dirty="0"/>
              <a:t>	</a:t>
            </a:r>
            <a:r>
              <a:rPr lang="id-ID" dirty="0" smtClean="0"/>
              <a:t>	Roy Himawan, S.Si, M.Kes., Apt</a:t>
            </a:r>
          </a:p>
          <a:p>
            <a:pPr marL="457200" indent="0">
              <a:spcBef>
                <a:spcPts val="0"/>
              </a:spcBef>
              <a:buNone/>
              <a:tabLst>
                <a:tab pos="1828800" algn="l"/>
                <a:tab pos="2176463" algn="l"/>
              </a:tabLst>
            </a:pPr>
            <a:r>
              <a:rPr lang="id-ID" dirty="0"/>
              <a:t>	</a:t>
            </a:r>
            <a:r>
              <a:rPr lang="id-ID" dirty="0" smtClean="0"/>
              <a:t>	Erry Gusnelyanti, Apt</a:t>
            </a:r>
            <a:endParaRPr lang="en-US" dirty="0"/>
          </a:p>
          <a:p>
            <a:pPr marL="0" indent="0">
              <a:spcBef>
                <a:spcPts val="0"/>
              </a:spcBef>
              <a:buNone/>
            </a:pPr>
            <a:r>
              <a:rPr lang="en-US" dirty="0"/>
              <a:t> </a:t>
            </a:r>
          </a:p>
          <a:p>
            <a:pPr marL="457200" indent="0">
              <a:spcBef>
                <a:spcPts val="0"/>
              </a:spcBef>
              <a:buNone/>
              <a:tabLst>
                <a:tab pos="5089525" algn="l"/>
                <a:tab pos="5426075" algn="l"/>
              </a:tabLst>
            </a:pPr>
            <a:r>
              <a:rPr lang="en-US" b="1" dirty="0" err="1"/>
              <a:t>Koordinator</a:t>
            </a:r>
            <a:r>
              <a:rPr lang="en-US" b="1" dirty="0"/>
              <a:t> </a:t>
            </a:r>
            <a:r>
              <a:rPr lang="en-US" b="1" dirty="0" err="1"/>
              <a:t>Pelayanan</a:t>
            </a:r>
            <a:r>
              <a:rPr lang="en-US" b="1" dirty="0"/>
              <a:t> </a:t>
            </a:r>
            <a:r>
              <a:rPr lang="en-US" b="1" dirty="0" err="1" smtClean="0"/>
              <a:t>Lanjutan</a:t>
            </a:r>
            <a:r>
              <a:rPr lang="en-US" b="1" dirty="0" smtClean="0"/>
              <a:t>/</a:t>
            </a:r>
            <a:r>
              <a:rPr lang="en-US" b="1" dirty="0" err="1" smtClean="0"/>
              <a:t>Rujukan</a:t>
            </a:r>
            <a:endParaRPr lang="id-ID" b="1" dirty="0"/>
          </a:p>
          <a:p>
            <a:pPr marL="457200" indent="0">
              <a:spcBef>
                <a:spcPts val="0"/>
              </a:spcBef>
              <a:buNone/>
              <a:tabLst>
                <a:tab pos="5089525" algn="l"/>
                <a:tab pos="5426075" algn="l"/>
              </a:tabLst>
            </a:pPr>
            <a:r>
              <a:rPr lang="en-US" dirty="0" smtClean="0"/>
              <a:t>Drs</a:t>
            </a:r>
            <a:r>
              <a:rPr lang="en-US" dirty="0"/>
              <a:t>. </a:t>
            </a:r>
            <a:r>
              <a:rPr lang="en-US" dirty="0" err="1"/>
              <a:t>Masrial</a:t>
            </a:r>
            <a:r>
              <a:rPr lang="en-US" dirty="0"/>
              <a:t> </a:t>
            </a:r>
            <a:r>
              <a:rPr lang="en-US" dirty="0" err="1"/>
              <a:t>Mahyudin</a:t>
            </a:r>
            <a:r>
              <a:rPr lang="en-US" dirty="0"/>
              <a:t>, Apt</a:t>
            </a:r>
          </a:p>
          <a:p>
            <a:pPr marL="0" indent="0">
              <a:spcBef>
                <a:spcPts val="0"/>
              </a:spcBef>
              <a:buNone/>
            </a:pPr>
            <a:endParaRPr lang="en-US" dirty="0"/>
          </a:p>
          <a:p>
            <a:pPr marL="457200" indent="0">
              <a:spcBef>
                <a:spcPts val="0"/>
              </a:spcBef>
              <a:buNone/>
              <a:tabLst>
                <a:tab pos="5089525" algn="l"/>
                <a:tab pos="5426075" algn="l"/>
              </a:tabLst>
            </a:pPr>
            <a:r>
              <a:rPr lang="en-US" b="1" dirty="0" err="1"/>
              <a:t>Koordinator</a:t>
            </a:r>
            <a:r>
              <a:rPr lang="en-US" b="1" dirty="0"/>
              <a:t> </a:t>
            </a:r>
            <a:r>
              <a:rPr lang="en-US" b="1" dirty="0" err="1"/>
              <a:t>Pelayanan</a:t>
            </a:r>
            <a:r>
              <a:rPr lang="en-US" b="1" dirty="0"/>
              <a:t> </a:t>
            </a:r>
            <a:r>
              <a:rPr lang="en-US" b="1" dirty="0" err="1"/>
              <a:t>Dasar</a:t>
            </a:r>
            <a:r>
              <a:rPr lang="en-US" b="1" dirty="0"/>
              <a:t> </a:t>
            </a:r>
            <a:endParaRPr lang="id-ID" dirty="0"/>
          </a:p>
          <a:p>
            <a:pPr marL="457200" indent="0">
              <a:spcBef>
                <a:spcPts val="0"/>
              </a:spcBef>
              <a:buNone/>
              <a:tabLst>
                <a:tab pos="5089525" algn="l"/>
                <a:tab pos="5426075" algn="l"/>
              </a:tabLst>
            </a:pPr>
            <a:r>
              <a:rPr lang="en-US" dirty="0" smtClean="0"/>
              <a:t>Dr</a:t>
            </a:r>
            <a:r>
              <a:rPr lang="en-US" dirty="0"/>
              <a:t>. Abdul </a:t>
            </a:r>
            <a:r>
              <a:rPr lang="en-US" dirty="0" smtClean="0"/>
              <a:t>R</a:t>
            </a:r>
            <a:r>
              <a:rPr lang="id-ID" dirty="0" smtClean="0"/>
              <a:t>a</a:t>
            </a:r>
            <a:r>
              <a:rPr lang="en-US" dirty="0" smtClean="0"/>
              <a:t>h</a:t>
            </a:r>
            <a:r>
              <a:rPr lang="id-ID" dirty="0" smtClean="0"/>
              <a:t>e</a:t>
            </a:r>
            <a:r>
              <a:rPr lang="en-US" dirty="0" smtClean="0"/>
              <a:t>m</a:t>
            </a:r>
            <a:r>
              <a:rPr lang="en-US" dirty="0"/>
              <a:t>, </a:t>
            </a:r>
            <a:r>
              <a:rPr lang="en-US" dirty="0" smtClean="0"/>
              <a:t>Apt</a:t>
            </a:r>
            <a:endParaRPr lang="id-ID" dirty="0" smtClean="0"/>
          </a:p>
          <a:p>
            <a:pPr marL="457200" indent="0">
              <a:spcBef>
                <a:spcPts val="0"/>
              </a:spcBef>
              <a:buNone/>
            </a:pPr>
            <a:endParaRPr lang="id-ID" dirty="0" smtClean="0"/>
          </a:p>
          <a:p>
            <a:pPr marL="457200" indent="0">
              <a:spcBef>
                <a:spcPts val="0"/>
              </a:spcBef>
              <a:buNone/>
            </a:pPr>
            <a:endParaRPr lang="id-ID" dirty="0"/>
          </a:p>
        </p:txBody>
      </p:sp>
      <p:sp>
        <p:nvSpPr>
          <p:cNvPr id="3" name="Title 2"/>
          <p:cNvSpPr>
            <a:spLocks noGrp="1"/>
          </p:cNvSpPr>
          <p:nvPr>
            <p:ph type="title"/>
          </p:nvPr>
        </p:nvSpPr>
        <p:spPr/>
        <p:txBody>
          <a:bodyPr/>
          <a:lstStyle/>
          <a:p>
            <a:pPr algn="l"/>
            <a:r>
              <a:rPr lang="id-ID" dirty="0" smtClean="0"/>
              <a:t>Bidang-bidang</a:t>
            </a:r>
            <a:endParaRPr lang="id-ID" dirty="0"/>
          </a:p>
        </p:txBody>
      </p:sp>
    </p:spTree>
    <p:extLst>
      <p:ext uri="{BB962C8B-B14F-4D97-AF65-F5344CB8AC3E}">
        <p14:creationId xmlns:p14="http://schemas.microsoft.com/office/powerpoint/2010/main" val="3810694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dirty="0" smtClean="0"/>
              <a:t>Bidang-bidang</a:t>
            </a:r>
            <a:endParaRPr lang="id-ID" b="1" dirty="0">
              <a:solidFill>
                <a:schemeClr val="tx1"/>
              </a:solidFill>
            </a:endParaRPr>
          </a:p>
        </p:txBody>
      </p:sp>
      <p:sp>
        <p:nvSpPr>
          <p:cNvPr id="4" name="Content Placeholder 3"/>
          <p:cNvSpPr>
            <a:spLocks noGrp="1"/>
          </p:cNvSpPr>
          <p:nvPr>
            <p:ph idx="1"/>
          </p:nvPr>
        </p:nvSpPr>
        <p:spPr>
          <a:xfrm>
            <a:off x="251520" y="1143000"/>
            <a:ext cx="8712968" cy="5526360"/>
          </a:xfrm>
        </p:spPr>
        <p:txBody>
          <a:bodyPr>
            <a:noAutofit/>
          </a:bodyPr>
          <a:lstStyle/>
          <a:p>
            <a:pPr marL="457200" lvl="0" indent="-457200">
              <a:buClr>
                <a:schemeClr val="tx2"/>
              </a:buClr>
              <a:buFont typeface="+mj-lt"/>
              <a:buAutoNum type="arabicPeriod" startAt="6"/>
            </a:pPr>
            <a:r>
              <a:rPr lang="id-ID" sz="2000" b="1" dirty="0" smtClean="0"/>
              <a:t>Bidang </a:t>
            </a:r>
            <a:r>
              <a:rPr lang="en-US" sz="2000" b="1" dirty="0" err="1"/>
              <a:t>Hubungan</a:t>
            </a:r>
            <a:r>
              <a:rPr lang="en-US" sz="2000" b="1" dirty="0"/>
              <a:t> </a:t>
            </a:r>
            <a:r>
              <a:rPr lang="en-US" sz="2000" b="1" dirty="0" err="1"/>
              <a:t>Masyarakat</a:t>
            </a:r>
            <a:r>
              <a:rPr lang="en-US" sz="2000" b="1" dirty="0"/>
              <a:t> </a:t>
            </a:r>
            <a:r>
              <a:rPr lang="en-US" sz="2000" b="1" dirty="0" err="1"/>
              <a:t>dan</a:t>
            </a:r>
            <a:r>
              <a:rPr lang="en-US" sz="2000" b="1" dirty="0"/>
              <a:t> </a:t>
            </a:r>
            <a:r>
              <a:rPr lang="en-US" sz="2000" b="1" dirty="0" err="1"/>
              <a:t>Komunikasi</a:t>
            </a:r>
            <a:endParaRPr lang="id-ID" sz="2000" b="1" dirty="0" smtClean="0"/>
          </a:p>
          <a:p>
            <a:pPr marL="0" lvl="0" indent="0">
              <a:buClr>
                <a:schemeClr val="tx2"/>
              </a:buClr>
              <a:buNone/>
            </a:pPr>
            <a:r>
              <a:rPr lang="id-ID" sz="2000" b="1" dirty="0" smtClean="0"/>
              <a:t>Goal : Diakuinya peran apoteker oleh negara dan masyarakat</a:t>
            </a:r>
            <a:endParaRPr lang="en-US" sz="2000" dirty="0"/>
          </a:p>
          <a:p>
            <a:pPr marL="457200" indent="0">
              <a:buNone/>
              <a:tabLst>
                <a:tab pos="1828800" algn="l"/>
                <a:tab pos="2117725" algn="l"/>
              </a:tabLst>
            </a:pPr>
            <a:r>
              <a:rPr lang="id-ID" sz="2000" dirty="0"/>
              <a:t>Ketua	:	Drs. Imam Faturrohman, MM.,Apt</a:t>
            </a:r>
            <a:endParaRPr lang="en-US" sz="2000" dirty="0"/>
          </a:p>
          <a:p>
            <a:pPr marL="457200" indent="0">
              <a:buNone/>
              <a:tabLst>
                <a:tab pos="1828800" algn="l"/>
                <a:tab pos="2117725" algn="l"/>
              </a:tabLst>
            </a:pPr>
            <a:r>
              <a:rPr lang="id-ID" sz="2000" dirty="0" smtClean="0"/>
              <a:t>Anggota</a:t>
            </a:r>
            <a:r>
              <a:rPr lang="id-ID" sz="2000" dirty="0"/>
              <a:t>	:	</a:t>
            </a:r>
            <a:r>
              <a:rPr lang="en-US" sz="2000" dirty="0"/>
              <a:t>Prof. Dr.  </a:t>
            </a:r>
            <a:r>
              <a:rPr lang="en-US" sz="2000" dirty="0" err="1"/>
              <a:t>Zullies</a:t>
            </a:r>
            <a:r>
              <a:rPr lang="en-US" sz="2000" dirty="0"/>
              <a:t> </a:t>
            </a:r>
            <a:r>
              <a:rPr lang="en-US" sz="2000" dirty="0" err="1"/>
              <a:t>Ikawati</a:t>
            </a:r>
            <a:r>
              <a:rPr lang="en-US" sz="2000" dirty="0"/>
              <a:t>, Apt</a:t>
            </a:r>
            <a:endParaRPr lang="id-ID" sz="2000" dirty="0" smtClean="0"/>
          </a:p>
          <a:p>
            <a:pPr marL="457200" indent="0">
              <a:buNone/>
              <a:tabLst>
                <a:tab pos="1828800" algn="l"/>
                <a:tab pos="2117725" algn="l"/>
              </a:tabLst>
            </a:pPr>
            <a:r>
              <a:rPr lang="id-ID" sz="2000" dirty="0"/>
              <a:t>	</a:t>
            </a:r>
            <a:r>
              <a:rPr lang="id-ID" sz="2000" dirty="0" smtClean="0"/>
              <a:t>	Anis, S.Si.,Apt</a:t>
            </a:r>
            <a:endParaRPr lang="en-US" sz="2000" dirty="0"/>
          </a:p>
          <a:p>
            <a:pPr marL="457200" indent="0">
              <a:buNone/>
              <a:tabLst>
                <a:tab pos="1828800" algn="l"/>
                <a:tab pos="2117725" algn="l"/>
              </a:tabLst>
            </a:pPr>
            <a:r>
              <a:rPr lang="id-ID" sz="2000" dirty="0"/>
              <a:t>		</a:t>
            </a:r>
            <a:r>
              <a:rPr lang="id-ID" sz="2000" dirty="0" smtClean="0"/>
              <a:t>Dra. Dyah Juliana Pudjiati, M.Kes., Apt</a:t>
            </a:r>
            <a:endParaRPr lang="en-US" sz="2000" dirty="0"/>
          </a:p>
          <a:p>
            <a:pPr marL="0" indent="0">
              <a:buNone/>
              <a:tabLst>
                <a:tab pos="2117725" algn="l"/>
              </a:tabLst>
            </a:pPr>
            <a:r>
              <a:rPr lang="en-US" sz="2000" dirty="0"/>
              <a:t>                     </a:t>
            </a:r>
            <a:r>
              <a:rPr lang="en-US" sz="2000" dirty="0" smtClean="0"/>
              <a:t>	</a:t>
            </a:r>
            <a:r>
              <a:rPr lang="id-ID" sz="2000" dirty="0" smtClean="0"/>
              <a:t>Dra. </a:t>
            </a:r>
            <a:r>
              <a:rPr lang="en-US" sz="2000" dirty="0" err="1" smtClean="0"/>
              <a:t>Tr</a:t>
            </a:r>
            <a:r>
              <a:rPr lang="id-ID" sz="2000" dirty="0" smtClean="0"/>
              <a:t>e</a:t>
            </a:r>
            <a:r>
              <a:rPr lang="en-US" sz="2000" dirty="0" err="1" smtClean="0"/>
              <a:t>snawati</a:t>
            </a:r>
            <a:r>
              <a:rPr lang="id-ID" sz="2000" dirty="0" smtClean="0"/>
              <a:t>., Apt</a:t>
            </a:r>
            <a:endParaRPr lang="en-US" sz="2000" dirty="0"/>
          </a:p>
          <a:p>
            <a:pPr marL="0" indent="0">
              <a:buNone/>
              <a:tabLst>
                <a:tab pos="2117725" algn="l"/>
              </a:tabLst>
            </a:pPr>
            <a:r>
              <a:rPr lang="en-US" sz="2000" dirty="0"/>
              <a:t>                      </a:t>
            </a:r>
            <a:r>
              <a:rPr lang="en-US" sz="2000" dirty="0" smtClean="0"/>
              <a:t>	</a:t>
            </a:r>
            <a:r>
              <a:rPr lang="en-US" sz="2000" dirty="0"/>
              <a:t>Drs. </a:t>
            </a:r>
            <a:r>
              <a:rPr lang="en-US" sz="2000" dirty="0" err="1"/>
              <a:t>Tatag</a:t>
            </a:r>
            <a:r>
              <a:rPr lang="en-US" sz="2000" dirty="0"/>
              <a:t> </a:t>
            </a:r>
            <a:r>
              <a:rPr lang="en-US" sz="2000" dirty="0" err="1"/>
              <a:t>Mulyadi</a:t>
            </a:r>
            <a:r>
              <a:rPr lang="en-US" sz="2000" dirty="0"/>
              <a:t>, Apt</a:t>
            </a:r>
            <a:endParaRPr lang="en-US" sz="2000" strike="sngStrike" dirty="0"/>
          </a:p>
          <a:p>
            <a:pPr marL="0" lvl="0" indent="0">
              <a:buClr>
                <a:schemeClr val="tx2"/>
              </a:buClr>
              <a:buNone/>
            </a:pPr>
            <a:r>
              <a:rPr lang="id-ID" sz="2000" b="1" dirty="0" smtClean="0"/>
              <a:t>7.     Bidang LAM PT.Kes</a:t>
            </a:r>
          </a:p>
          <a:p>
            <a:pPr marL="0" lvl="0" indent="0">
              <a:buClr>
                <a:schemeClr val="tx2"/>
              </a:buClr>
              <a:buNone/>
            </a:pPr>
            <a:r>
              <a:rPr lang="id-ID" sz="2000" b="1" dirty="0" smtClean="0"/>
              <a:t>Goal : Terwujudnya sistem akreditasi yang bermutu</a:t>
            </a:r>
            <a:endParaRPr lang="en-US" sz="2000" dirty="0"/>
          </a:p>
          <a:p>
            <a:pPr marL="457200" indent="0">
              <a:buNone/>
              <a:tabLst>
                <a:tab pos="1828800" algn="l"/>
                <a:tab pos="2117725" algn="l"/>
              </a:tabLst>
            </a:pPr>
            <a:r>
              <a:rPr lang="id-ID" sz="2000" dirty="0"/>
              <a:t>Ketua	:	</a:t>
            </a:r>
            <a:r>
              <a:rPr lang="en-US" sz="2000" dirty="0"/>
              <a:t>Dr. </a:t>
            </a:r>
            <a:r>
              <a:rPr lang="en-US" sz="2000" dirty="0" err="1"/>
              <a:t>Hilwan</a:t>
            </a:r>
            <a:r>
              <a:rPr lang="en-US" sz="2000" dirty="0"/>
              <a:t> </a:t>
            </a:r>
            <a:r>
              <a:rPr lang="en-US" sz="2000" dirty="0" err="1"/>
              <a:t>Yudha</a:t>
            </a:r>
            <a:r>
              <a:rPr lang="en-US" sz="2000" dirty="0"/>
              <a:t> </a:t>
            </a:r>
            <a:r>
              <a:rPr lang="en-US" sz="2000" dirty="0" err="1"/>
              <a:t>Teruna</a:t>
            </a:r>
            <a:r>
              <a:rPr lang="id-ID" sz="2000" dirty="0"/>
              <a:t>,Apt </a:t>
            </a:r>
            <a:endParaRPr lang="en-US" sz="2000" dirty="0"/>
          </a:p>
          <a:p>
            <a:pPr marL="457200" indent="0">
              <a:buNone/>
              <a:tabLst>
                <a:tab pos="1828800" algn="l"/>
                <a:tab pos="2117725" algn="l"/>
              </a:tabLst>
            </a:pPr>
            <a:r>
              <a:rPr lang="id-ID" sz="2000" dirty="0" smtClean="0"/>
              <a:t>Anggota</a:t>
            </a:r>
            <a:r>
              <a:rPr lang="id-ID" sz="2000" dirty="0"/>
              <a:t>	:   </a:t>
            </a:r>
            <a:r>
              <a:rPr lang="en-US" sz="2000" dirty="0" smtClean="0"/>
              <a:t>	Dr</a:t>
            </a:r>
            <a:r>
              <a:rPr lang="en-US" sz="2000" dirty="0"/>
              <a:t>. </a:t>
            </a:r>
            <a:r>
              <a:rPr lang="en-US" sz="2000" dirty="0" err="1"/>
              <a:t>Ipang</a:t>
            </a:r>
            <a:r>
              <a:rPr lang="en-US" sz="2000" dirty="0"/>
              <a:t> </a:t>
            </a:r>
            <a:r>
              <a:rPr lang="en-US" sz="2000" dirty="0" err="1"/>
              <a:t>Djunarko</a:t>
            </a:r>
            <a:endParaRPr lang="en-US" sz="2000" dirty="0"/>
          </a:p>
          <a:p>
            <a:pPr marL="457200" indent="0">
              <a:buNone/>
              <a:tabLst>
                <a:tab pos="1828800" algn="l"/>
                <a:tab pos="2117725" algn="l"/>
              </a:tabLst>
            </a:pPr>
            <a:r>
              <a:rPr lang="id-ID" sz="2000" dirty="0"/>
              <a:t>	</a:t>
            </a:r>
            <a:r>
              <a:rPr lang="id-ID" sz="2000" dirty="0" smtClean="0"/>
              <a:t>	Dra. Azizahwati., Apt</a:t>
            </a:r>
          </a:p>
          <a:p>
            <a:pPr marL="457200" indent="0">
              <a:buNone/>
              <a:tabLst>
                <a:tab pos="1828800" algn="l"/>
                <a:tab pos="2117725" algn="l"/>
              </a:tabLst>
            </a:pPr>
            <a:r>
              <a:rPr lang="id-ID" sz="2000" dirty="0"/>
              <a:t>	</a:t>
            </a:r>
            <a:r>
              <a:rPr lang="id-ID" sz="2000" dirty="0" smtClean="0"/>
              <a:t>	Prof. Dr. Karsono., Apt</a:t>
            </a:r>
          </a:p>
          <a:p>
            <a:pPr marL="457200" indent="0">
              <a:buNone/>
              <a:tabLst>
                <a:tab pos="1828800" algn="l"/>
                <a:tab pos="2117725" algn="l"/>
              </a:tabLst>
            </a:pPr>
            <a:r>
              <a:rPr lang="id-ID" sz="2000" dirty="0"/>
              <a:t>	</a:t>
            </a:r>
            <a:r>
              <a:rPr lang="id-ID" sz="2000" dirty="0" smtClean="0"/>
              <a:t>	</a:t>
            </a:r>
            <a:r>
              <a:rPr lang="id-ID" sz="2000" dirty="0"/>
              <a:t>Drs. Kukuh Syaifudin, M.Sc.,Apt</a:t>
            </a:r>
            <a:endParaRPr lang="en-US" sz="2000" dirty="0"/>
          </a:p>
        </p:txBody>
      </p:sp>
    </p:spTree>
    <p:extLst>
      <p:ext uri="{BB962C8B-B14F-4D97-AF65-F5344CB8AC3E}">
        <p14:creationId xmlns:p14="http://schemas.microsoft.com/office/powerpoint/2010/main" val="3606364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dirty="0" smtClean="0"/>
              <a:t>Bidang-bidang</a:t>
            </a:r>
            <a:endParaRPr lang="id-ID" b="1" dirty="0">
              <a:solidFill>
                <a:schemeClr val="tx1"/>
              </a:solidFill>
            </a:endParaRPr>
          </a:p>
        </p:txBody>
      </p:sp>
      <p:sp>
        <p:nvSpPr>
          <p:cNvPr id="4" name="Content Placeholder 3"/>
          <p:cNvSpPr>
            <a:spLocks noGrp="1"/>
          </p:cNvSpPr>
          <p:nvPr>
            <p:ph idx="1"/>
          </p:nvPr>
        </p:nvSpPr>
        <p:spPr>
          <a:xfrm>
            <a:off x="251520" y="1219200"/>
            <a:ext cx="8712968" cy="5522168"/>
          </a:xfrm>
        </p:spPr>
        <p:txBody>
          <a:bodyPr>
            <a:noAutofit/>
          </a:bodyPr>
          <a:lstStyle/>
          <a:p>
            <a:pPr marL="0" lvl="0" indent="0">
              <a:buClr>
                <a:schemeClr val="tx2"/>
              </a:buClr>
              <a:buNone/>
            </a:pPr>
            <a:r>
              <a:rPr lang="id-ID" sz="1700" b="1" dirty="0" smtClean="0"/>
              <a:t>8.  Bidang LPUK</a:t>
            </a:r>
          </a:p>
          <a:p>
            <a:pPr marL="0" lvl="0" indent="0">
              <a:buClr>
                <a:schemeClr val="tx2"/>
              </a:buClr>
              <a:buNone/>
            </a:pPr>
            <a:r>
              <a:rPr lang="id-ID" sz="1700" b="1" dirty="0" smtClean="0"/>
              <a:t>Goal : terciptanya sistem uji kompetensi bagi lulusan yang bermutu</a:t>
            </a:r>
            <a:endParaRPr lang="en-US" sz="1700" dirty="0"/>
          </a:p>
          <a:p>
            <a:pPr marL="457200" indent="0">
              <a:buNone/>
              <a:tabLst>
                <a:tab pos="1828800" algn="l"/>
                <a:tab pos="2057400" algn="l"/>
              </a:tabLst>
            </a:pPr>
            <a:r>
              <a:rPr lang="id-ID" sz="1700" dirty="0"/>
              <a:t>Ketua	:	</a:t>
            </a:r>
            <a:r>
              <a:rPr lang="en-US" sz="1700" dirty="0"/>
              <a:t>Dr. </a:t>
            </a:r>
            <a:r>
              <a:rPr lang="id-ID" sz="1700" dirty="0"/>
              <a:t>Budi </a:t>
            </a:r>
            <a:r>
              <a:rPr lang="id-ID" sz="1700" dirty="0" smtClean="0"/>
              <a:t>Suprapti.,Apt</a:t>
            </a:r>
          </a:p>
          <a:p>
            <a:pPr marL="457200" indent="0">
              <a:buNone/>
              <a:tabLst>
                <a:tab pos="1828800" algn="l"/>
                <a:tab pos="2057400" algn="l"/>
              </a:tabLst>
            </a:pPr>
            <a:r>
              <a:rPr lang="id-ID" sz="1700" dirty="0" smtClean="0"/>
              <a:t>Anggota	:	</a:t>
            </a:r>
            <a:r>
              <a:rPr lang="en-US" sz="1700" dirty="0" smtClean="0"/>
              <a:t>Dr</a:t>
            </a:r>
            <a:r>
              <a:rPr lang="en-US" sz="1700" dirty="0"/>
              <a:t>. </a:t>
            </a:r>
            <a:r>
              <a:rPr lang="en-US" sz="1700" dirty="0" err="1"/>
              <a:t>Ika</a:t>
            </a:r>
            <a:r>
              <a:rPr lang="en-US" sz="1700" dirty="0"/>
              <a:t> </a:t>
            </a:r>
            <a:r>
              <a:rPr lang="en-US" sz="1700" dirty="0" err="1"/>
              <a:t>Puspita</a:t>
            </a:r>
            <a:r>
              <a:rPr lang="en-US" sz="1700" dirty="0"/>
              <a:t> </a:t>
            </a:r>
            <a:r>
              <a:rPr lang="en-US" sz="1700" dirty="0" smtClean="0"/>
              <a:t>Sari</a:t>
            </a:r>
            <a:r>
              <a:rPr lang="id-ID" sz="1700" dirty="0" smtClean="0"/>
              <a:t>., Apt</a:t>
            </a:r>
            <a:endParaRPr lang="en-US" sz="1700" dirty="0"/>
          </a:p>
          <a:p>
            <a:pPr marL="457200" indent="0">
              <a:buNone/>
              <a:tabLst>
                <a:tab pos="1828800" algn="l"/>
                <a:tab pos="2057400" algn="l"/>
              </a:tabLst>
            </a:pPr>
            <a:r>
              <a:rPr lang="id-ID" sz="1700" dirty="0"/>
              <a:t>	</a:t>
            </a:r>
            <a:r>
              <a:rPr lang="id-ID" sz="1700" dirty="0" smtClean="0"/>
              <a:t>	</a:t>
            </a:r>
            <a:r>
              <a:rPr lang="en-US" sz="1700" dirty="0" smtClean="0"/>
              <a:t>Dr</a:t>
            </a:r>
            <a:r>
              <a:rPr lang="en-US" sz="1700" dirty="0"/>
              <a:t>. </a:t>
            </a:r>
            <a:r>
              <a:rPr lang="id-ID" sz="1700" dirty="0"/>
              <a:t>Lia </a:t>
            </a:r>
            <a:r>
              <a:rPr lang="id-ID" sz="1700" dirty="0" smtClean="0"/>
              <a:t>Amalia., Apt</a:t>
            </a:r>
            <a:endParaRPr lang="en-US" sz="1700" dirty="0"/>
          </a:p>
          <a:p>
            <a:pPr marL="0" indent="0">
              <a:buNone/>
              <a:tabLst>
                <a:tab pos="2057400" algn="l"/>
              </a:tabLst>
            </a:pPr>
            <a:r>
              <a:rPr lang="id-ID" sz="1700" dirty="0"/>
              <a:t>	</a:t>
            </a:r>
            <a:r>
              <a:rPr lang="id-ID" sz="1700" dirty="0" smtClean="0"/>
              <a:t>Syofyan</a:t>
            </a:r>
            <a:r>
              <a:rPr lang="en-US" sz="1700" dirty="0"/>
              <a:t>, </a:t>
            </a:r>
            <a:r>
              <a:rPr lang="en-US" sz="1700" dirty="0" err="1"/>
              <a:t>M.Pharm</a:t>
            </a:r>
            <a:r>
              <a:rPr lang="en-US" sz="1700" dirty="0"/>
              <a:t>, Apt</a:t>
            </a:r>
          </a:p>
          <a:p>
            <a:pPr marL="0" indent="0">
              <a:buNone/>
              <a:tabLst>
                <a:tab pos="2057400" algn="l"/>
              </a:tabLst>
            </a:pPr>
            <a:r>
              <a:rPr lang="id-ID" sz="1700" dirty="0"/>
              <a:t>	</a:t>
            </a:r>
            <a:r>
              <a:rPr lang="en-US" sz="1700" dirty="0" smtClean="0"/>
              <a:t>Drs</a:t>
            </a:r>
            <a:r>
              <a:rPr lang="en-US" sz="1700" dirty="0"/>
              <a:t>. </a:t>
            </a:r>
            <a:r>
              <a:rPr lang="id-ID" sz="1700" dirty="0"/>
              <a:t>Usmar</a:t>
            </a:r>
            <a:r>
              <a:rPr lang="en-US" sz="1700" dirty="0"/>
              <a:t>, </a:t>
            </a:r>
            <a:r>
              <a:rPr lang="en-US" sz="1700" dirty="0" err="1"/>
              <a:t>M.Si</a:t>
            </a:r>
            <a:r>
              <a:rPr lang="en-US" sz="1700" dirty="0"/>
              <a:t>, </a:t>
            </a:r>
            <a:r>
              <a:rPr lang="en-US" sz="1700" dirty="0" smtClean="0"/>
              <a:t>Apt</a:t>
            </a:r>
            <a:endParaRPr lang="id-ID" sz="1700" dirty="0" smtClean="0"/>
          </a:p>
          <a:p>
            <a:pPr marL="0" indent="0">
              <a:buNone/>
              <a:tabLst>
                <a:tab pos="2057400" algn="l"/>
              </a:tabLst>
            </a:pPr>
            <a:r>
              <a:rPr lang="id-ID" sz="1700" dirty="0"/>
              <a:t>	</a:t>
            </a:r>
            <a:r>
              <a:rPr lang="id-ID" sz="1700" dirty="0" smtClean="0"/>
              <a:t>Drs</a:t>
            </a:r>
            <a:r>
              <a:rPr lang="id-ID" sz="1700" dirty="0"/>
              <a:t>. Wiryanto Wiryosaputro, MS., Apt 	</a:t>
            </a:r>
            <a:endParaRPr lang="en-US" sz="1700" dirty="0"/>
          </a:p>
          <a:p>
            <a:pPr marL="0" lvl="0" indent="0">
              <a:buClr>
                <a:schemeClr val="tx2"/>
              </a:buClr>
              <a:buNone/>
            </a:pPr>
            <a:r>
              <a:rPr lang="id-ID" sz="1700" b="1" dirty="0" smtClean="0"/>
              <a:t>9.  </a:t>
            </a:r>
            <a:r>
              <a:rPr lang="id-ID" sz="1800" b="1" dirty="0" smtClean="0"/>
              <a:t>Bidang </a:t>
            </a:r>
            <a:r>
              <a:rPr lang="id-ID" sz="1800" b="1" dirty="0"/>
              <a:t>Pendidikan, Penelitian dan Penerbitan</a:t>
            </a:r>
            <a:endParaRPr lang="id-ID" sz="1700" b="1" dirty="0" smtClean="0"/>
          </a:p>
          <a:p>
            <a:pPr marL="0" lvl="0" indent="0">
              <a:buClr>
                <a:schemeClr val="tx2"/>
              </a:buClr>
              <a:buNone/>
            </a:pPr>
            <a:r>
              <a:rPr lang="id-ID" sz="1700" b="1" dirty="0" smtClean="0"/>
              <a:t>Goal : memfasilitasi terciptanya kurikulum pendidikan type Z, penelitian dan penerbitan yang  bermutu</a:t>
            </a:r>
            <a:endParaRPr lang="en-US" sz="1700" dirty="0"/>
          </a:p>
          <a:p>
            <a:pPr marL="457200" indent="0">
              <a:buNone/>
              <a:tabLst>
                <a:tab pos="1828800" algn="l"/>
                <a:tab pos="2057400" algn="l"/>
              </a:tabLst>
            </a:pPr>
            <a:r>
              <a:rPr lang="id-ID" sz="1700" dirty="0"/>
              <a:t>Ketua	:	Dr. Christina Avantie,Apt</a:t>
            </a:r>
            <a:endParaRPr lang="en-US" sz="1700" dirty="0"/>
          </a:p>
          <a:p>
            <a:pPr marL="457200" indent="0">
              <a:buNone/>
              <a:tabLst>
                <a:tab pos="1828800" algn="l"/>
                <a:tab pos="2057400" algn="l"/>
              </a:tabLst>
            </a:pPr>
            <a:r>
              <a:rPr lang="id-ID" sz="1700" dirty="0" smtClean="0"/>
              <a:t>Anggota</a:t>
            </a:r>
            <a:r>
              <a:rPr lang="id-ID" sz="1700" dirty="0"/>
              <a:t>	:	</a:t>
            </a:r>
            <a:r>
              <a:rPr lang="en-US" sz="1700" dirty="0"/>
              <a:t>Dr. Hilda Ismail, Apt</a:t>
            </a:r>
          </a:p>
          <a:p>
            <a:pPr marL="457200" indent="0">
              <a:buNone/>
              <a:tabLst>
                <a:tab pos="1828800" algn="l"/>
                <a:tab pos="2057400" algn="l"/>
              </a:tabLst>
            </a:pPr>
            <a:r>
              <a:rPr lang="id-ID" sz="1700" dirty="0"/>
              <a:t>	</a:t>
            </a:r>
            <a:r>
              <a:rPr lang="id-ID" sz="1700" dirty="0" smtClean="0"/>
              <a:t>	Prof</a:t>
            </a:r>
            <a:r>
              <a:rPr lang="id-ID" sz="1700" dirty="0"/>
              <a:t>. Dr. Shirly </a:t>
            </a:r>
            <a:r>
              <a:rPr lang="id-ID" sz="1700" dirty="0" smtClean="0"/>
              <a:t>Kumala, Apt</a:t>
            </a:r>
            <a:endParaRPr lang="en-US" sz="1700" dirty="0"/>
          </a:p>
          <a:p>
            <a:pPr marL="0" indent="0">
              <a:buNone/>
              <a:tabLst>
                <a:tab pos="2057400" algn="l"/>
              </a:tabLst>
            </a:pPr>
            <a:r>
              <a:rPr lang="en-US" sz="1700" dirty="0"/>
              <a:t>                  </a:t>
            </a:r>
            <a:r>
              <a:rPr lang="id-ID" sz="1700" dirty="0"/>
              <a:t>	</a:t>
            </a:r>
            <a:r>
              <a:rPr lang="id-ID" sz="1700" dirty="0" smtClean="0"/>
              <a:t>Dr. Ary Yanuar., Apt</a:t>
            </a:r>
          </a:p>
          <a:p>
            <a:pPr marL="0" indent="0">
              <a:buNone/>
              <a:tabLst>
                <a:tab pos="2057400" algn="l"/>
              </a:tabLst>
            </a:pPr>
            <a:r>
              <a:rPr lang="id-ID" sz="1700" dirty="0"/>
              <a:t>	</a:t>
            </a:r>
            <a:r>
              <a:rPr lang="en-US" sz="1800" dirty="0"/>
              <a:t>Ike </a:t>
            </a:r>
            <a:r>
              <a:rPr lang="en-US" sz="1800" dirty="0" err="1"/>
              <a:t>Dyah</a:t>
            </a:r>
            <a:r>
              <a:rPr lang="en-US" sz="1800" dirty="0"/>
              <a:t>, </a:t>
            </a:r>
            <a:r>
              <a:rPr lang="en-US" sz="1800" dirty="0" err="1"/>
              <a:t>S.Farm</a:t>
            </a:r>
            <a:r>
              <a:rPr lang="en-US" sz="1800" dirty="0"/>
              <a:t>., </a:t>
            </a:r>
            <a:r>
              <a:rPr lang="en-US" sz="1800" dirty="0" err="1"/>
              <a:t>M.Pharm-Klin</a:t>
            </a:r>
            <a:r>
              <a:rPr lang="en-US" sz="1800" dirty="0"/>
              <a:t>., Apt</a:t>
            </a:r>
            <a:endParaRPr lang="en-US" sz="1700" dirty="0"/>
          </a:p>
        </p:txBody>
      </p:sp>
    </p:spTree>
    <p:extLst>
      <p:ext uri="{BB962C8B-B14F-4D97-AF65-F5344CB8AC3E}">
        <p14:creationId xmlns:p14="http://schemas.microsoft.com/office/powerpoint/2010/main" val="479203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43000"/>
            <a:ext cx="8568951" cy="5382344"/>
          </a:xfrm>
        </p:spPr>
        <p:txBody>
          <a:bodyPr>
            <a:normAutofit lnSpcReduction="10000"/>
          </a:bodyPr>
          <a:lstStyle/>
          <a:p>
            <a:pPr marL="0" lvl="0" indent="0">
              <a:spcBef>
                <a:spcPts val="0"/>
              </a:spcBef>
              <a:buClr>
                <a:schemeClr val="tx2"/>
              </a:buClr>
              <a:buNone/>
            </a:pPr>
            <a:r>
              <a:rPr lang="id-ID" sz="2400" b="1" dirty="0" smtClean="0"/>
              <a:t>10.  Bidang  </a:t>
            </a:r>
            <a:r>
              <a:rPr lang="en-US" sz="2400" b="1" dirty="0" err="1"/>
              <a:t>Keamanan</a:t>
            </a:r>
            <a:r>
              <a:rPr lang="en-US" sz="2400" b="1" dirty="0"/>
              <a:t> </a:t>
            </a:r>
            <a:r>
              <a:rPr lang="id-ID" sz="2400" b="1" dirty="0"/>
              <a:t>Sediaan Farmasi, Alkes dan Makanan</a:t>
            </a:r>
            <a:endParaRPr lang="id-ID" sz="2400" b="1" dirty="0" smtClean="0"/>
          </a:p>
          <a:p>
            <a:pPr marL="0" lvl="0" indent="0">
              <a:spcBef>
                <a:spcPts val="0"/>
              </a:spcBef>
              <a:buClr>
                <a:schemeClr val="tx2"/>
              </a:buClr>
              <a:buNone/>
            </a:pPr>
            <a:r>
              <a:rPr lang="id-ID" sz="2400" b="1" dirty="0" smtClean="0"/>
              <a:t>Goal </a:t>
            </a:r>
            <a:r>
              <a:rPr lang="id-ID" sz="2400" b="1" smtClean="0"/>
              <a:t>: ikut serta meminimalisir </a:t>
            </a:r>
            <a:r>
              <a:rPr lang="id-ID" sz="2400" b="1" dirty="0" smtClean="0"/>
              <a:t>peredaran </a:t>
            </a:r>
            <a:r>
              <a:rPr lang="en-US" sz="2400" b="1" dirty="0" err="1"/>
              <a:t>Sediaan</a:t>
            </a:r>
            <a:r>
              <a:rPr lang="en-US" sz="2400" b="1" dirty="0"/>
              <a:t> </a:t>
            </a:r>
            <a:r>
              <a:rPr lang="en-US" sz="2400" b="1" dirty="0" err="1"/>
              <a:t>Farmasi</a:t>
            </a:r>
            <a:r>
              <a:rPr lang="en-US" sz="2400" b="1" dirty="0"/>
              <a:t>, </a:t>
            </a:r>
            <a:r>
              <a:rPr lang="en-US" sz="2400" b="1" dirty="0" err="1"/>
              <a:t>Alkes</a:t>
            </a:r>
            <a:r>
              <a:rPr lang="en-US" sz="2400" b="1" dirty="0"/>
              <a:t> </a:t>
            </a:r>
            <a:r>
              <a:rPr lang="en-US" sz="2400" b="1" dirty="0" err="1"/>
              <a:t>dan</a:t>
            </a:r>
            <a:r>
              <a:rPr lang="en-US" sz="2400" b="1" dirty="0"/>
              <a:t> </a:t>
            </a:r>
            <a:r>
              <a:rPr lang="en-US" sz="2400" b="1" dirty="0" err="1"/>
              <a:t>Makanan</a:t>
            </a:r>
            <a:r>
              <a:rPr lang="en-US" sz="2400" b="1" dirty="0"/>
              <a:t> </a:t>
            </a:r>
            <a:r>
              <a:rPr lang="en-US" sz="2400" b="1" dirty="0" err="1" smtClean="0"/>
              <a:t>Ilegal</a:t>
            </a:r>
            <a:r>
              <a:rPr lang="id-ID" sz="2400" b="1" dirty="0" smtClean="0"/>
              <a:t> di masyarakat</a:t>
            </a:r>
            <a:endParaRPr lang="en-US" sz="2400" dirty="0"/>
          </a:p>
          <a:p>
            <a:pPr marL="457200" indent="0">
              <a:spcBef>
                <a:spcPts val="0"/>
              </a:spcBef>
              <a:buNone/>
              <a:tabLst>
                <a:tab pos="1768475" algn="l"/>
                <a:tab pos="1997075" algn="l"/>
              </a:tabLst>
            </a:pPr>
            <a:r>
              <a:rPr lang="id-ID" sz="2400" dirty="0"/>
              <a:t>Ketua	:	</a:t>
            </a:r>
            <a:r>
              <a:rPr lang="en-US" sz="2400" dirty="0" err="1"/>
              <a:t>Dewa</a:t>
            </a:r>
            <a:r>
              <a:rPr lang="en-US" sz="2400" dirty="0"/>
              <a:t> </a:t>
            </a:r>
            <a:r>
              <a:rPr lang="en-US" sz="2400" dirty="0" err="1"/>
              <a:t>Gede</a:t>
            </a:r>
            <a:r>
              <a:rPr lang="en-US" sz="2400" dirty="0"/>
              <a:t> </a:t>
            </a:r>
            <a:r>
              <a:rPr lang="en-US" sz="2400" dirty="0" err="1"/>
              <a:t>Bayu</a:t>
            </a:r>
            <a:r>
              <a:rPr lang="en-US" sz="2400" dirty="0"/>
              <a:t> </a:t>
            </a:r>
            <a:r>
              <a:rPr lang="en-US" sz="2400" dirty="0" err="1"/>
              <a:t>Rastika</a:t>
            </a:r>
            <a:r>
              <a:rPr lang="en-US" sz="2400" dirty="0"/>
              <a:t>, </a:t>
            </a:r>
            <a:r>
              <a:rPr lang="en-US" sz="2400" dirty="0" err="1"/>
              <a:t>S.Si</a:t>
            </a:r>
            <a:r>
              <a:rPr lang="en-US" sz="2400" dirty="0"/>
              <a:t>., Apt</a:t>
            </a:r>
          </a:p>
          <a:p>
            <a:pPr marL="457200" indent="0">
              <a:spcBef>
                <a:spcPts val="0"/>
              </a:spcBef>
              <a:buNone/>
              <a:tabLst>
                <a:tab pos="1768475" algn="l"/>
                <a:tab pos="1997075" algn="l"/>
              </a:tabLst>
            </a:pPr>
            <a:r>
              <a:rPr lang="id-ID" sz="2400" dirty="0" smtClean="0"/>
              <a:t>Anggota	: 	</a:t>
            </a:r>
            <a:r>
              <a:rPr lang="en-US" sz="2400" dirty="0" err="1" smtClean="0"/>
              <a:t>Dra</a:t>
            </a:r>
            <a:r>
              <a:rPr lang="en-US" sz="2400" dirty="0"/>
              <a:t>. </a:t>
            </a:r>
            <a:r>
              <a:rPr lang="en-US" sz="2400" dirty="0" err="1"/>
              <a:t>Endang</a:t>
            </a:r>
            <a:r>
              <a:rPr lang="en-US" sz="2400" dirty="0"/>
              <a:t> </a:t>
            </a:r>
            <a:r>
              <a:rPr lang="en-US" sz="2400" dirty="0" err="1"/>
              <a:t>Wahyuningsih</a:t>
            </a:r>
            <a:r>
              <a:rPr lang="en-US" sz="2400" dirty="0"/>
              <a:t>., </a:t>
            </a:r>
            <a:r>
              <a:rPr lang="en-US" sz="2400" dirty="0" err="1"/>
              <a:t>MS.,Apt</a:t>
            </a:r>
            <a:endParaRPr lang="en-US" sz="2400" dirty="0"/>
          </a:p>
          <a:p>
            <a:pPr marL="457200" indent="0">
              <a:spcBef>
                <a:spcPts val="0"/>
              </a:spcBef>
              <a:buNone/>
              <a:tabLst>
                <a:tab pos="1768475" algn="l"/>
                <a:tab pos="1997075" algn="l"/>
              </a:tabLst>
            </a:pPr>
            <a:r>
              <a:rPr lang="id-ID" sz="2400" dirty="0" smtClean="0"/>
              <a:t>		</a:t>
            </a:r>
            <a:r>
              <a:rPr lang="en-US" sz="2400" dirty="0" smtClean="0"/>
              <a:t>Drs</a:t>
            </a:r>
            <a:r>
              <a:rPr lang="en-US" sz="2400" dirty="0"/>
              <a:t>. </a:t>
            </a:r>
            <a:r>
              <a:rPr lang="en-US" sz="2400" dirty="0" err="1"/>
              <a:t>Hamka</a:t>
            </a:r>
            <a:r>
              <a:rPr lang="en-US" sz="2400" dirty="0"/>
              <a:t> </a:t>
            </a:r>
            <a:r>
              <a:rPr lang="en-US" sz="2400" dirty="0" err="1"/>
              <a:t>Hasan</a:t>
            </a:r>
            <a:r>
              <a:rPr lang="en-US" sz="2400" dirty="0"/>
              <a:t>., Apt</a:t>
            </a:r>
          </a:p>
          <a:p>
            <a:pPr marL="457200" indent="0">
              <a:spcBef>
                <a:spcPts val="0"/>
              </a:spcBef>
              <a:buNone/>
              <a:tabLst>
                <a:tab pos="1768475" algn="l"/>
                <a:tab pos="1997075" algn="l"/>
              </a:tabLst>
            </a:pPr>
            <a:r>
              <a:rPr lang="id-ID" sz="2400" dirty="0" smtClean="0"/>
              <a:t>		</a:t>
            </a:r>
            <a:r>
              <a:rPr lang="en-US" sz="2400" dirty="0" err="1" smtClean="0"/>
              <a:t>Tofa</a:t>
            </a:r>
            <a:r>
              <a:rPr lang="en-US" sz="2400" dirty="0" smtClean="0"/>
              <a:t> </a:t>
            </a:r>
            <a:r>
              <a:rPr lang="en-US" sz="2400" dirty="0" err="1"/>
              <a:t>Apriansyah</a:t>
            </a:r>
            <a:r>
              <a:rPr lang="en-US" sz="2400" dirty="0"/>
              <a:t>, </a:t>
            </a:r>
            <a:r>
              <a:rPr lang="en-US" sz="2400" dirty="0" err="1"/>
              <a:t>S.Farm.,Apt</a:t>
            </a:r>
            <a:endParaRPr lang="en-US" sz="2400" dirty="0"/>
          </a:p>
          <a:p>
            <a:pPr marL="457200" indent="0">
              <a:spcBef>
                <a:spcPts val="0"/>
              </a:spcBef>
              <a:buNone/>
              <a:tabLst>
                <a:tab pos="1768475" algn="l"/>
                <a:tab pos="1997075" algn="l"/>
              </a:tabLst>
            </a:pPr>
            <a:r>
              <a:rPr lang="id-ID" sz="2400" dirty="0" smtClean="0"/>
              <a:t>		</a:t>
            </a:r>
            <a:r>
              <a:rPr lang="en-US" sz="2400" dirty="0" err="1" smtClean="0"/>
              <a:t>Eko</a:t>
            </a:r>
            <a:r>
              <a:rPr lang="en-US" sz="2400" dirty="0" smtClean="0"/>
              <a:t> </a:t>
            </a:r>
            <a:r>
              <a:rPr lang="en-US" sz="2400" dirty="0" err="1"/>
              <a:t>Handoyo</a:t>
            </a:r>
            <a:r>
              <a:rPr lang="en-US" sz="2400" dirty="0"/>
              <a:t> </a:t>
            </a:r>
            <a:r>
              <a:rPr lang="en-US" sz="2400" dirty="0" err="1"/>
              <a:t>Putro</a:t>
            </a:r>
            <a:r>
              <a:rPr lang="en-US" sz="2400" dirty="0"/>
              <a:t>, </a:t>
            </a:r>
            <a:r>
              <a:rPr lang="en-US" sz="2400" dirty="0" err="1"/>
              <a:t>S.Si</a:t>
            </a:r>
            <a:r>
              <a:rPr lang="en-US" sz="2400" dirty="0"/>
              <a:t>., Apt</a:t>
            </a:r>
          </a:p>
          <a:p>
            <a:pPr marL="457200" indent="0">
              <a:spcBef>
                <a:spcPts val="0"/>
              </a:spcBef>
              <a:buNone/>
              <a:tabLst>
                <a:tab pos="1768475" algn="l"/>
                <a:tab pos="1997075" algn="l"/>
              </a:tabLst>
            </a:pPr>
            <a:r>
              <a:rPr lang="id-ID" sz="2400" dirty="0" smtClean="0"/>
              <a:t>		</a:t>
            </a:r>
            <a:r>
              <a:rPr lang="en-US" sz="2400" dirty="0" err="1" smtClean="0"/>
              <a:t>Aam</a:t>
            </a:r>
            <a:r>
              <a:rPr lang="en-US" sz="2400" dirty="0" smtClean="0"/>
              <a:t> </a:t>
            </a:r>
            <a:r>
              <a:rPr lang="en-US" sz="2400" dirty="0" err="1"/>
              <a:t>Aminah</a:t>
            </a:r>
            <a:r>
              <a:rPr lang="en-US" sz="2400" dirty="0"/>
              <a:t>, </a:t>
            </a:r>
            <a:r>
              <a:rPr lang="en-US" sz="2400" dirty="0" err="1"/>
              <a:t>S.Si.,Apt</a:t>
            </a:r>
            <a:r>
              <a:rPr lang="en-US" sz="2400" b="1" dirty="0"/>
              <a:t> </a:t>
            </a:r>
            <a:endParaRPr lang="en-US" sz="2400" dirty="0"/>
          </a:p>
          <a:p>
            <a:pPr marL="0" lvl="0" indent="0">
              <a:spcBef>
                <a:spcPts val="0"/>
              </a:spcBef>
              <a:buClr>
                <a:schemeClr val="tx2"/>
              </a:buClr>
              <a:buNone/>
            </a:pPr>
            <a:r>
              <a:rPr lang="id-ID" sz="2400" b="1" dirty="0" smtClean="0"/>
              <a:t>11. Bidang </a:t>
            </a:r>
            <a:r>
              <a:rPr lang="id-ID" sz="2400" b="1" dirty="0"/>
              <a:t>Aset Manajemen, Yayasan dan Perusahaan</a:t>
            </a:r>
            <a:endParaRPr lang="id-ID" sz="2400" b="1" dirty="0" smtClean="0"/>
          </a:p>
          <a:p>
            <a:pPr marL="0" lvl="0" indent="0">
              <a:spcBef>
                <a:spcPts val="0"/>
              </a:spcBef>
              <a:buClr>
                <a:schemeClr val="tx2"/>
              </a:buClr>
              <a:buNone/>
            </a:pPr>
            <a:r>
              <a:rPr lang="id-ID" sz="2400" b="1" dirty="0" smtClean="0"/>
              <a:t>Goal : mengamankan dan meningkatkan Gedung beserta Aset lainnnya yang dimiliki oleh IAI</a:t>
            </a:r>
            <a:endParaRPr lang="en-US" sz="2400" dirty="0"/>
          </a:p>
          <a:p>
            <a:pPr marL="457200" indent="0">
              <a:spcBef>
                <a:spcPts val="0"/>
              </a:spcBef>
              <a:buNone/>
              <a:tabLst>
                <a:tab pos="1768475" algn="l"/>
                <a:tab pos="1997075" algn="l"/>
              </a:tabLst>
            </a:pPr>
            <a:r>
              <a:rPr lang="id-ID" sz="2400" dirty="0"/>
              <a:t>Ketua	:	Dra. Ita Hutagalung., Apt</a:t>
            </a:r>
            <a:endParaRPr lang="en-US" sz="2400" dirty="0"/>
          </a:p>
          <a:p>
            <a:pPr marL="457200" indent="0">
              <a:spcBef>
                <a:spcPts val="0"/>
              </a:spcBef>
              <a:buNone/>
              <a:tabLst>
                <a:tab pos="1768475" algn="l"/>
                <a:tab pos="1997075" algn="l"/>
              </a:tabLst>
            </a:pPr>
            <a:r>
              <a:rPr lang="id-ID" sz="2400" dirty="0"/>
              <a:t>Anggota	: 	Drs. Joko Rusdianto.,Apt</a:t>
            </a:r>
            <a:endParaRPr lang="en-US" sz="2400" dirty="0"/>
          </a:p>
          <a:p>
            <a:pPr marL="457200" indent="0">
              <a:spcBef>
                <a:spcPts val="0"/>
              </a:spcBef>
              <a:buNone/>
              <a:tabLst>
                <a:tab pos="1768475" algn="l"/>
                <a:tab pos="1997075" algn="l"/>
              </a:tabLst>
            </a:pPr>
            <a:r>
              <a:rPr lang="id-ID" sz="2400" dirty="0"/>
              <a:t>	</a:t>
            </a:r>
            <a:r>
              <a:rPr lang="id-ID" sz="2400" dirty="0" smtClean="0"/>
              <a:t>   </a:t>
            </a:r>
            <a:r>
              <a:rPr lang="id-ID" sz="2400" dirty="0"/>
              <a:t>Dra. Eddyningsih.,Apt</a:t>
            </a:r>
          </a:p>
        </p:txBody>
      </p:sp>
      <p:sp>
        <p:nvSpPr>
          <p:cNvPr id="3" name="Title 2"/>
          <p:cNvSpPr>
            <a:spLocks noGrp="1"/>
          </p:cNvSpPr>
          <p:nvPr>
            <p:ph type="title"/>
          </p:nvPr>
        </p:nvSpPr>
        <p:spPr/>
        <p:txBody>
          <a:bodyPr/>
          <a:lstStyle/>
          <a:p>
            <a:r>
              <a:rPr lang="id-ID" dirty="0" smtClean="0"/>
              <a:t>Bidang-bidang</a:t>
            </a:r>
            <a:endParaRPr lang="id-ID" dirty="0"/>
          </a:p>
        </p:txBody>
      </p:sp>
    </p:spTree>
    <p:extLst>
      <p:ext uri="{BB962C8B-B14F-4D97-AF65-F5344CB8AC3E}">
        <p14:creationId xmlns:p14="http://schemas.microsoft.com/office/powerpoint/2010/main" val="882533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676400"/>
            <a:ext cx="8712967" cy="3382963"/>
          </a:xfrm>
        </p:spPr>
        <p:txBody>
          <a:bodyPr>
            <a:normAutofit fontScale="85000" lnSpcReduction="20000"/>
          </a:bodyPr>
          <a:lstStyle/>
          <a:p>
            <a:pPr marL="0" lvl="0" indent="0">
              <a:buClr>
                <a:schemeClr val="tx2"/>
              </a:buClr>
              <a:buNone/>
            </a:pPr>
            <a:r>
              <a:rPr lang="id-ID" b="1" dirty="0" smtClean="0"/>
              <a:t>12. Bidang</a:t>
            </a:r>
            <a:r>
              <a:rPr lang="en-US" b="1" dirty="0" smtClean="0"/>
              <a:t> </a:t>
            </a:r>
            <a:r>
              <a:rPr lang="id-ID" b="1" dirty="0" smtClean="0"/>
              <a:t>Fasilitasi </a:t>
            </a:r>
            <a:r>
              <a:rPr lang="en-US" b="1" dirty="0" err="1" smtClean="0"/>
              <a:t>Pendidikan</a:t>
            </a:r>
            <a:r>
              <a:rPr lang="en-US" b="1" dirty="0" smtClean="0"/>
              <a:t> </a:t>
            </a:r>
            <a:r>
              <a:rPr lang="en-US" b="1" dirty="0" err="1" smtClean="0"/>
              <a:t>Apoteker</a:t>
            </a:r>
            <a:endParaRPr lang="id-ID" b="1" dirty="0" smtClean="0"/>
          </a:p>
          <a:p>
            <a:pPr marL="0" lvl="0" indent="0">
              <a:buClr>
                <a:schemeClr val="tx2"/>
              </a:buClr>
              <a:buNone/>
            </a:pPr>
            <a:r>
              <a:rPr lang="id-ID" b="1" dirty="0" smtClean="0"/>
              <a:t>Goal </a:t>
            </a:r>
            <a:r>
              <a:rPr lang="id-ID" b="1" smtClean="0"/>
              <a:t>: ikut memfasilitasi </a:t>
            </a:r>
            <a:r>
              <a:rPr lang="id-ID" b="1" dirty="0" smtClean="0"/>
              <a:t>terwujudnya preseptor dan fasilitas praktik pendidikan apoteker</a:t>
            </a:r>
            <a:endParaRPr lang="en-US" dirty="0"/>
          </a:p>
          <a:p>
            <a:pPr marL="457200" indent="0">
              <a:buNone/>
              <a:tabLst>
                <a:tab pos="1660525" algn="l"/>
                <a:tab pos="1889125" algn="l"/>
              </a:tabLst>
            </a:pPr>
            <a:endParaRPr lang="id-ID" dirty="0" smtClean="0"/>
          </a:p>
          <a:p>
            <a:pPr marL="457200" indent="0">
              <a:buNone/>
              <a:tabLst>
                <a:tab pos="1660525" algn="l"/>
                <a:tab pos="1889125" algn="l"/>
              </a:tabLst>
            </a:pPr>
            <a:r>
              <a:rPr lang="id-ID" dirty="0" smtClean="0"/>
              <a:t>Ketua</a:t>
            </a:r>
            <a:r>
              <a:rPr lang="id-ID" dirty="0"/>
              <a:t>	</a:t>
            </a:r>
            <a:r>
              <a:rPr lang="id-ID" dirty="0" smtClean="0"/>
              <a:t>	</a:t>
            </a:r>
            <a:r>
              <a:rPr lang="id-ID" dirty="0"/>
              <a:t>: Prof. Dr. Sumadio Hadisahputra., Apt</a:t>
            </a:r>
          </a:p>
          <a:p>
            <a:pPr marL="457200" indent="0">
              <a:buNone/>
              <a:tabLst>
                <a:tab pos="1660525" algn="l"/>
                <a:tab pos="1889125" algn="l"/>
              </a:tabLst>
            </a:pPr>
            <a:r>
              <a:rPr lang="id-ID" dirty="0" smtClean="0"/>
              <a:t>Anggota	: Dr</a:t>
            </a:r>
            <a:r>
              <a:rPr lang="id-ID" dirty="0"/>
              <a:t>. Muhammad Da’i., Apt</a:t>
            </a:r>
          </a:p>
          <a:p>
            <a:pPr marL="457200" indent="0">
              <a:buNone/>
              <a:tabLst>
                <a:tab pos="1660525" algn="l"/>
                <a:tab pos="1889125" algn="l"/>
              </a:tabLst>
            </a:pPr>
            <a:r>
              <a:rPr lang="id-ID" dirty="0" smtClean="0"/>
              <a:t>		  Dra</a:t>
            </a:r>
            <a:r>
              <a:rPr lang="id-ID" dirty="0"/>
              <a:t>. Martha Ervina, M.Si., Apt</a:t>
            </a:r>
          </a:p>
          <a:p>
            <a:pPr marL="457200" indent="0">
              <a:buNone/>
              <a:tabLst>
                <a:tab pos="1660525" algn="l"/>
                <a:tab pos="1889125" algn="l"/>
              </a:tabLst>
            </a:pPr>
            <a:r>
              <a:rPr lang="id-ID" dirty="0" smtClean="0"/>
              <a:t>	     Dra</a:t>
            </a:r>
            <a:r>
              <a:rPr lang="id-ID" dirty="0"/>
              <a:t>. Sus Maryati, MM., Apt</a:t>
            </a:r>
          </a:p>
          <a:p>
            <a:pPr marL="457200" indent="0">
              <a:buNone/>
              <a:tabLst>
                <a:tab pos="1660525" algn="l"/>
                <a:tab pos="1889125" algn="l"/>
              </a:tabLst>
            </a:pPr>
            <a:endParaRPr lang="id-ID" dirty="0"/>
          </a:p>
        </p:txBody>
      </p:sp>
      <p:sp>
        <p:nvSpPr>
          <p:cNvPr id="3" name="Title 2"/>
          <p:cNvSpPr>
            <a:spLocks noGrp="1"/>
          </p:cNvSpPr>
          <p:nvPr>
            <p:ph type="title"/>
          </p:nvPr>
        </p:nvSpPr>
        <p:spPr/>
        <p:txBody>
          <a:bodyPr/>
          <a:lstStyle/>
          <a:p>
            <a:r>
              <a:rPr lang="id-ID" dirty="0" smtClean="0"/>
              <a:t>Bidang-bidang</a:t>
            </a:r>
            <a:endParaRPr lang="id-ID" dirty="0"/>
          </a:p>
        </p:txBody>
      </p:sp>
    </p:spTree>
    <p:extLst>
      <p:ext uri="{BB962C8B-B14F-4D97-AF65-F5344CB8AC3E}">
        <p14:creationId xmlns:p14="http://schemas.microsoft.com/office/powerpoint/2010/main" val="2034096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dirty="0" smtClean="0"/>
              <a:t>Koordinator Wilayah</a:t>
            </a:r>
            <a:endParaRPr lang="id-ID" b="1" dirty="0">
              <a:solidFill>
                <a:schemeClr val="tx1"/>
              </a:solidFill>
            </a:endParaRPr>
          </a:p>
        </p:txBody>
      </p:sp>
      <p:sp>
        <p:nvSpPr>
          <p:cNvPr id="4" name="Content Placeholder 3"/>
          <p:cNvSpPr>
            <a:spLocks noGrp="1"/>
          </p:cNvSpPr>
          <p:nvPr>
            <p:ph idx="1"/>
          </p:nvPr>
        </p:nvSpPr>
        <p:spPr>
          <a:xfrm>
            <a:off x="179512" y="2564904"/>
            <a:ext cx="8856984" cy="2016224"/>
          </a:xfrm>
        </p:spPr>
        <p:txBody>
          <a:bodyPr>
            <a:noAutofit/>
          </a:bodyPr>
          <a:lstStyle/>
          <a:p>
            <a:pPr marL="0" indent="0">
              <a:buNone/>
            </a:pPr>
            <a:endParaRPr lang="en-US" sz="1800" dirty="0"/>
          </a:p>
          <a:p>
            <a:pPr marL="347663" lvl="0" indent="-347663">
              <a:buClr>
                <a:schemeClr val="tx2"/>
              </a:buClr>
              <a:buFont typeface="+mj-lt"/>
              <a:buAutoNum type="arabicPeriod"/>
              <a:tabLst>
                <a:tab pos="4572000" algn="l"/>
                <a:tab pos="4740275" algn="l"/>
              </a:tabLst>
            </a:pPr>
            <a:r>
              <a:rPr lang="id-ID" sz="2000" dirty="0"/>
              <a:t>Sumatera, Babel, Kepri	</a:t>
            </a:r>
            <a:r>
              <a:rPr lang="id-ID" sz="2000" dirty="0" smtClean="0"/>
              <a:t>	: </a:t>
            </a:r>
            <a:r>
              <a:rPr lang="en-US" sz="2000" dirty="0" smtClean="0"/>
              <a:t>	</a:t>
            </a:r>
            <a:r>
              <a:rPr lang="en-US" sz="2000" dirty="0" err="1" smtClean="0"/>
              <a:t>Dasrul</a:t>
            </a:r>
            <a:r>
              <a:rPr lang="en-US" sz="2000" dirty="0" smtClean="0"/>
              <a:t> </a:t>
            </a:r>
            <a:r>
              <a:rPr lang="en-US" sz="2000" dirty="0" err="1"/>
              <a:t>Burhan</a:t>
            </a:r>
            <a:r>
              <a:rPr lang="en-US" sz="2000" dirty="0"/>
              <a:t>, </a:t>
            </a:r>
            <a:r>
              <a:rPr lang="en-US" sz="2000" dirty="0" err="1"/>
              <a:t>S.Farm</a:t>
            </a:r>
            <a:r>
              <a:rPr lang="en-US" sz="2000" dirty="0"/>
              <a:t>, Apt</a:t>
            </a:r>
          </a:p>
          <a:p>
            <a:pPr marL="347663" lvl="0" indent="-347663">
              <a:buClr>
                <a:schemeClr val="tx2"/>
              </a:buClr>
              <a:buFont typeface="+mj-lt"/>
              <a:buAutoNum type="arabicPeriod"/>
              <a:tabLst>
                <a:tab pos="4572000" algn="l"/>
                <a:tab pos="4740275" algn="l"/>
              </a:tabLst>
            </a:pPr>
            <a:r>
              <a:rPr lang="id-ID" sz="2000" dirty="0"/>
              <a:t>Jawa, Bali, Nusa Tenggara, </a:t>
            </a:r>
            <a:r>
              <a:rPr lang="id-ID" sz="2000" dirty="0" smtClean="0"/>
              <a:t>Kalimantan: </a:t>
            </a:r>
            <a:r>
              <a:rPr lang="en-US" sz="2000" dirty="0" smtClean="0"/>
              <a:t>	Drs</a:t>
            </a:r>
            <a:r>
              <a:rPr lang="en-US" sz="2000" dirty="0"/>
              <a:t>. </a:t>
            </a:r>
            <a:r>
              <a:rPr lang="id-ID" sz="2000" dirty="0"/>
              <a:t>Made </a:t>
            </a:r>
            <a:r>
              <a:rPr lang="id-ID" sz="2000" dirty="0" smtClean="0"/>
              <a:t>Wartana.,</a:t>
            </a:r>
            <a:r>
              <a:rPr lang="en-US" sz="2000" dirty="0" smtClean="0"/>
              <a:t> </a:t>
            </a:r>
            <a:r>
              <a:rPr lang="en-US" sz="2000" dirty="0"/>
              <a:t>Apt</a:t>
            </a:r>
          </a:p>
          <a:p>
            <a:pPr marL="347663" indent="-347663">
              <a:buClr>
                <a:schemeClr val="tx2"/>
              </a:buClr>
              <a:buFont typeface="+mj-lt"/>
              <a:buAutoNum type="arabicPeriod"/>
              <a:tabLst>
                <a:tab pos="4572000" algn="l"/>
                <a:tab pos="4740275" algn="l"/>
              </a:tabLst>
            </a:pPr>
            <a:r>
              <a:rPr lang="id-ID" sz="2000" dirty="0"/>
              <a:t>Sulawesi, Maluku, Papua	</a:t>
            </a:r>
            <a:r>
              <a:rPr lang="id-ID" sz="2000" dirty="0" smtClean="0"/>
              <a:t>	 : </a:t>
            </a:r>
            <a:r>
              <a:rPr lang="en-US" sz="2000" dirty="0" smtClean="0"/>
              <a:t>	Drs</a:t>
            </a:r>
            <a:r>
              <a:rPr lang="en-US" sz="2000" dirty="0"/>
              <a:t>. </a:t>
            </a:r>
            <a:r>
              <a:rPr lang="id-ID" sz="2000" dirty="0"/>
              <a:t>Muh Saleh</a:t>
            </a:r>
            <a:r>
              <a:rPr lang="en-US" sz="2000" dirty="0"/>
              <a:t>, Apt</a:t>
            </a:r>
          </a:p>
        </p:txBody>
      </p:sp>
    </p:spTree>
    <p:extLst>
      <p:ext uri="{BB962C8B-B14F-4D97-AF65-F5344CB8AC3E}">
        <p14:creationId xmlns:p14="http://schemas.microsoft.com/office/powerpoint/2010/main" val="2776085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b="1" dirty="0" smtClean="0">
                <a:solidFill>
                  <a:schemeClr val="tx1"/>
                </a:solidFill>
              </a:rPr>
              <a:t>Badan-badan</a:t>
            </a:r>
            <a:endParaRPr lang="id-ID" b="1" dirty="0">
              <a:solidFill>
                <a:schemeClr val="tx1"/>
              </a:solidFill>
            </a:endParaRPr>
          </a:p>
        </p:txBody>
      </p:sp>
      <p:sp>
        <p:nvSpPr>
          <p:cNvPr id="4" name="Content Placeholder 3"/>
          <p:cNvSpPr>
            <a:spLocks noGrp="1"/>
          </p:cNvSpPr>
          <p:nvPr>
            <p:ph idx="1"/>
          </p:nvPr>
        </p:nvSpPr>
        <p:spPr>
          <a:xfrm>
            <a:off x="251520" y="1447800"/>
            <a:ext cx="8712968" cy="5221560"/>
          </a:xfrm>
        </p:spPr>
        <p:txBody>
          <a:bodyPr>
            <a:noAutofit/>
          </a:bodyPr>
          <a:lstStyle/>
          <a:p>
            <a:pPr marL="457200" lvl="0" indent="-457200">
              <a:buClr>
                <a:schemeClr val="tx2"/>
              </a:buClr>
              <a:buFont typeface="+mj-lt"/>
              <a:buAutoNum type="arabicPeriod"/>
              <a:tabLst>
                <a:tab pos="1490663" algn="l"/>
                <a:tab pos="1828800" algn="l"/>
              </a:tabLst>
            </a:pPr>
            <a:r>
              <a:rPr lang="id-ID" sz="2000" b="1" dirty="0"/>
              <a:t>Badan Sertifikasi </a:t>
            </a:r>
            <a:r>
              <a:rPr lang="en-US" sz="2000" b="1" dirty="0" err="1" smtClean="0"/>
              <a:t>Profesi</a:t>
            </a:r>
            <a:endParaRPr lang="id-ID" sz="2000" b="1" dirty="0" smtClean="0"/>
          </a:p>
          <a:p>
            <a:pPr marL="0" lvl="0" indent="0">
              <a:buClr>
                <a:schemeClr val="tx2"/>
              </a:buClr>
              <a:buNone/>
              <a:tabLst>
                <a:tab pos="1490663" algn="l"/>
                <a:tab pos="1828800" algn="l"/>
              </a:tabLst>
            </a:pPr>
            <a:r>
              <a:rPr lang="id-ID" sz="2000" b="1" dirty="0" smtClean="0"/>
              <a:t>Goal : Terwujudnya sistem sertifikasi yang mudah, murah dan berkualitas</a:t>
            </a:r>
            <a:endParaRPr lang="en-US" sz="2000" dirty="0"/>
          </a:p>
          <a:p>
            <a:pPr marL="457200" indent="0">
              <a:buNone/>
              <a:tabLst>
                <a:tab pos="1828800" algn="l"/>
                <a:tab pos="2117725" algn="l"/>
              </a:tabLst>
            </a:pPr>
            <a:r>
              <a:rPr lang="id-ID" sz="2000" dirty="0"/>
              <a:t>Ketua	:	Drs. Totok Sudjianto, M.Kes., Apt</a:t>
            </a:r>
            <a:endParaRPr lang="en-US" sz="2000" dirty="0"/>
          </a:p>
          <a:p>
            <a:pPr marL="457200" indent="0">
              <a:buNone/>
              <a:tabLst>
                <a:tab pos="1828800" algn="l"/>
                <a:tab pos="2117725" algn="l"/>
              </a:tabLst>
            </a:pPr>
            <a:r>
              <a:rPr lang="id-ID" sz="2000" dirty="0"/>
              <a:t>Sekretaris	:	</a:t>
            </a:r>
            <a:r>
              <a:rPr lang="id-ID" sz="2000" dirty="0" smtClean="0"/>
              <a:t>Henri Kurnia Setiawan, S.Si, M.Si., Apt</a:t>
            </a:r>
          </a:p>
          <a:p>
            <a:pPr marL="457200" indent="0">
              <a:buNone/>
              <a:tabLst>
                <a:tab pos="1828800" algn="l"/>
                <a:tab pos="2117725" algn="l"/>
              </a:tabLst>
            </a:pPr>
            <a:r>
              <a:rPr lang="id-ID" sz="2000" dirty="0" smtClean="0"/>
              <a:t>Anggota	:	Drs</a:t>
            </a:r>
            <a:r>
              <a:rPr lang="id-ID" sz="2000" dirty="0"/>
              <a:t>. Sugiyartono., </a:t>
            </a:r>
            <a:r>
              <a:rPr lang="id-ID" sz="2000" dirty="0" smtClean="0"/>
              <a:t>Apt</a:t>
            </a:r>
            <a:endParaRPr lang="en-US" sz="2000" dirty="0"/>
          </a:p>
          <a:p>
            <a:pPr marL="0" indent="0">
              <a:buNone/>
              <a:tabLst>
                <a:tab pos="1490663" algn="l"/>
                <a:tab pos="1828800" algn="l"/>
              </a:tabLst>
            </a:pPr>
            <a:r>
              <a:rPr lang="id-ID" sz="2000" dirty="0"/>
              <a:t> </a:t>
            </a:r>
            <a:endParaRPr lang="en-US" sz="2000" dirty="0" smtClean="0"/>
          </a:p>
          <a:p>
            <a:pPr marL="457200" lvl="0" indent="-457200">
              <a:buClr>
                <a:schemeClr val="tx2"/>
              </a:buClr>
              <a:buFont typeface="+mj-lt"/>
              <a:buAutoNum type="arabicPeriod" startAt="2"/>
              <a:tabLst>
                <a:tab pos="1490663" algn="l"/>
                <a:tab pos="1828800" algn="l"/>
              </a:tabLst>
            </a:pPr>
            <a:r>
              <a:rPr lang="id-ID" sz="2000" b="1" dirty="0" smtClean="0"/>
              <a:t>Badan Pendidikan Apoteker Berkelanjutan</a:t>
            </a:r>
          </a:p>
          <a:p>
            <a:pPr marL="0" lvl="0" indent="0">
              <a:buClr>
                <a:schemeClr val="tx2"/>
              </a:buClr>
              <a:buNone/>
              <a:tabLst>
                <a:tab pos="1490663" algn="l"/>
                <a:tab pos="1828800" algn="l"/>
              </a:tabLst>
            </a:pPr>
            <a:r>
              <a:rPr lang="id-ID" sz="2000" b="1" dirty="0" smtClean="0"/>
              <a:t>Goal : Terwujudnya sistem pendidikan berkelanjutan yang mudah, murah dan berkualitas</a:t>
            </a:r>
            <a:endParaRPr lang="en-US" sz="2000" dirty="0"/>
          </a:p>
          <a:p>
            <a:pPr marL="457200" indent="0">
              <a:buNone/>
              <a:tabLst>
                <a:tab pos="1828800" algn="l"/>
                <a:tab pos="2117725" algn="l"/>
              </a:tabLst>
            </a:pPr>
            <a:r>
              <a:rPr lang="id-ID" sz="2000" dirty="0"/>
              <a:t>Ketua	:	Fransciscus C. Kristianto, S.Si., M.Pharm-Klin., Apt</a:t>
            </a:r>
          </a:p>
          <a:p>
            <a:pPr marL="457200" indent="0">
              <a:buNone/>
              <a:tabLst>
                <a:tab pos="1828800" algn="l"/>
                <a:tab pos="2117725" algn="l"/>
              </a:tabLst>
            </a:pPr>
            <a:r>
              <a:rPr lang="id-ID" sz="2000" dirty="0" smtClean="0"/>
              <a:t>Sekretaris	:   Yunita </a:t>
            </a:r>
            <a:r>
              <a:rPr lang="id-ID" sz="2000" dirty="0"/>
              <a:t>Nita, M.Si, Apt</a:t>
            </a:r>
          </a:p>
          <a:p>
            <a:pPr marL="457200" indent="0">
              <a:buNone/>
              <a:tabLst>
                <a:tab pos="1828800" algn="l"/>
                <a:tab pos="2117725" algn="l"/>
              </a:tabLst>
            </a:pPr>
            <a:r>
              <a:rPr lang="id-ID" sz="2000" dirty="0" smtClean="0"/>
              <a:t>Anggota	:   Lisa </a:t>
            </a:r>
            <a:r>
              <a:rPr lang="id-ID" sz="2000" dirty="0"/>
              <a:t>Aditama, S.Si., M.Pharm-Klin., Apt</a:t>
            </a:r>
          </a:p>
          <a:p>
            <a:pPr marL="457200" indent="0">
              <a:buNone/>
              <a:tabLst>
                <a:tab pos="1828800" algn="l"/>
                <a:tab pos="2117725" algn="l"/>
              </a:tabLst>
            </a:pPr>
            <a:r>
              <a:rPr lang="id-ID" sz="2000" dirty="0" smtClean="0"/>
              <a:t>		Helen </a:t>
            </a:r>
            <a:r>
              <a:rPr lang="id-ID" sz="2000" dirty="0"/>
              <a:t>Eka Jayanti S.Farm., Apt</a:t>
            </a:r>
            <a:endParaRPr lang="en-US" sz="2200" dirty="0"/>
          </a:p>
        </p:txBody>
      </p:sp>
    </p:spTree>
    <p:extLst>
      <p:ext uri="{BB962C8B-B14F-4D97-AF65-F5344CB8AC3E}">
        <p14:creationId xmlns:p14="http://schemas.microsoft.com/office/powerpoint/2010/main" val="2043045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dirty="0" smtClean="0"/>
              <a:t>Badan-badan</a:t>
            </a:r>
            <a:endParaRPr lang="id-ID" b="1" dirty="0">
              <a:solidFill>
                <a:schemeClr val="tx1"/>
              </a:solidFill>
            </a:endParaRPr>
          </a:p>
        </p:txBody>
      </p:sp>
      <p:sp>
        <p:nvSpPr>
          <p:cNvPr id="4" name="Content Placeholder 3"/>
          <p:cNvSpPr>
            <a:spLocks noGrp="1"/>
          </p:cNvSpPr>
          <p:nvPr>
            <p:ph idx="1"/>
          </p:nvPr>
        </p:nvSpPr>
        <p:spPr>
          <a:xfrm>
            <a:off x="251520" y="1484784"/>
            <a:ext cx="8712968" cy="5157192"/>
          </a:xfrm>
        </p:spPr>
        <p:txBody>
          <a:bodyPr>
            <a:noAutofit/>
          </a:bodyPr>
          <a:lstStyle/>
          <a:p>
            <a:pPr marL="457200" lvl="0" indent="-457200">
              <a:spcBef>
                <a:spcPts val="0"/>
              </a:spcBef>
              <a:buClr>
                <a:schemeClr val="tx2"/>
              </a:buClr>
              <a:buFont typeface="+mj-lt"/>
              <a:buAutoNum type="arabicPeriod" startAt="3"/>
            </a:pPr>
            <a:r>
              <a:rPr lang="id-ID" sz="1800" b="1" dirty="0" smtClean="0"/>
              <a:t>Badan </a:t>
            </a:r>
            <a:r>
              <a:rPr lang="id-ID" sz="1800" b="1" dirty="0"/>
              <a:t>Pendayagunaan dan Optimalisasi Praktik Apoteker</a:t>
            </a:r>
            <a:endParaRPr lang="id-ID" sz="1800" b="1" dirty="0" smtClean="0"/>
          </a:p>
          <a:p>
            <a:pPr marL="0" lvl="0" indent="0">
              <a:spcBef>
                <a:spcPts val="0"/>
              </a:spcBef>
              <a:buClr>
                <a:schemeClr val="tx2"/>
              </a:buClr>
              <a:buNone/>
            </a:pPr>
            <a:r>
              <a:rPr lang="id-ID" sz="1800" b="1" dirty="0" smtClean="0"/>
              <a:t>Goal : Terwujudnya jumlah apoteker praktik yang signifikan</a:t>
            </a:r>
            <a:endParaRPr lang="en-US" sz="1800" dirty="0"/>
          </a:p>
          <a:p>
            <a:pPr marL="457200" indent="0">
              <a:spcBef>
                <a:spcPts val="0"/>
              </a:spcBef>
              <a:buNone/>
              <a:tabLst>
                <a:tab pos="1828800" algn="l"/>
                <a:tab pos="2176463" algn="l"/>
              </a:tabLst>
            </a:pPr>
            <a:r>
              <a:rPr lang="id-ID" sz="1800" dirty="0"/>
              <a:t>Ketua	:	</a:t>
            </a:r>
            <a:r>
              <a:rPr lang="id-ID" sz="1800" dirty="0" smtClean="0"/>
              <a:t>Nunut </a:t>
            </a:r>
            <a:r>
              <a:rPr lang="id-ID" sz="1800" dirty="0"/>
              <a:t>Rubiyanto, S.Si., Apt</a:t>
            </a:r>
          </a:p>
          <a:p>
            <a:pPr marL="457200" indent="0">
              <a:spcBef>
                <a:spcPts val="0"/>
              </a:spcBef>
              <a:buNone/>
              <a:tabLst>
                <a:tab pos="1828800" algn="l"/>
                <a:tab pos="2176463" algn="l"/>
              </a:tabLst>
            </a:pPr>
            <a:r>
              <a:rPr lang="id-ID" sz="1800" dirty="0" smtClean="0"/>
              <a:t>Sekretaris	:	Dr</a:t>
            </a:r>
            <a:r>
              <a:rPr lang="id-ID" sz="1800" dirty="0"/>
              <a:t>. Wahyu Utami, MS.,Apt</a:t>
            </a:r>
          </a:p>
          <a:p>
            <a:pPr marL="457200" indent="0">
              <a:spcBef>
                <a:spcPts val="0"/>
              </a:spcBef>
              <a:buNone/>
              <a:tabLst>
                <a:tab pos="1828800" algn="l"/>
                <a:tab pos="2176463" algn="l"/>
              </a:tabLst>
            </a:pPr>
            <a:r>
              <a:rPr lang="id-ID" sz="1800" dirty="0" smtClean="0"/>
              <a:t>Anggota	:	Jatmiko</a:t>
            </a:r>
            <a:r>
              <a:rPr lang="id-ID" sz="1800" dirty="0"/>
              <a:t>, S.Si.,Apt</a:t>
            </a:r>
          </a:p>
          <a:p>
            <a:pPr marL="457200" indent="0">
              <a:spcBef>
                <a:spcPts val="0"/>
              </a:spcBef>
              <a:buNone/>
              <a:tabLst>
                <a:tab pos="1828800" algn="l"/>
                <a:tab pos="2176463" algn="l"/>
              </a:tabLst>
            </a:pPr>
            <a:r>
              <a:rPr lang="id-ID" sz="1800" dirty="0" smtClean="0"/>
              <a:t>		Amalia </a:t>
            </a:r>
            <a:r>
              <a:rPr lang="id-ID" sz="1800" dirty="0"/>
              <a:t>Maksum, Apt</a:t>
            </a:r>
          </a:p>
          <a:p>
            <a:pPr marL="457200" indent="0">
              <a:spcBef>
                <a:spcPts val="0"/>
              </a:spcBef>
              <a:buNone/>
              <a:tabLst>
                <a:tab pos="1828800" algn="l"/>
                <a:tab pos="2176463" algn="l"/>
              </a:tabLst>
            </a:pPr>
            <a:r>
              <a:rPr lang="id-ID" sz="1800" dirty="0" smtClean="0"/>
              <a:t>		Rumondang </a:t>
            </a:r>
            <a:r>
              <a:rPr lang="id-ID" sz="1800" dirty="0"/>
              <a:t>Maria, Apt</a:t>
            </a:r>
          </a:p>
          <a:p>
            <a:pPr marL="457200" indent="0">
              <a:spcBef>
                <a:spcPts val="0"/>
              </a:spcBef>
              <a:buNone/>
              <a:tabLst>
                <a:tab pos="1828800" algn="l"/>
                <a:tab pos="2176463" algn="l"/>
              </a:tabLst>
            </a:pPr>
            <a:r>
              <a:rPr lang="id-ID" sz="1800" dirty="0" smtClean="0"/>
              <a:t>		Fahriah </a:t>
            </a:r>
            <a:r>
              <a:rPr lang="id-ID" sz="1800" dirty="0"/>
              <a:t>Syamsudin, Apt</a:t>
            </a:r>
          </a:p>
          <a:p>
            <a:pPr marL="457200" indent="0">
              <a:spcBef>
                <a:spcPts val="0"/>
              </a:spcBef>
              <a:buNone/>
              <a:tabLst>
                <a:tab pos="1828800" algn="l"/>
                <a:tab pos="2176463" algn="l"/>
              </a:tabLst>
            </a:pPr>
            <a:r>
              <a:rPr lang="id-ID" sz="1800" dirty="0" smtClean="0"/>
              <a:t>		Endah </a:t>
            </a:r>
            <a:r>
              <a:rPr lang="id-ID" sz="1800" dirty="0"/>
              <a:t>Ekayani, S.Farm., Apt </a:t>
            </a:r>
          </a:p>
          <a:p>
            <a:pPr marL="538163" indent="-538163">
              <a:spcBef>
                <a:spcPts val="0"/>
              </a:spcBef>
              <a:buFont typeface="+mj-lt"/>
              <a:buAutoNum type="arabicPeriod" startAt="4"/>
              <a:tabLst>
                <a:tab pos="1828800" algn="l"/>
                <a:tab pos="2176463" algn="l"/>
              </a:tabLst>
            </a:pPr>
            <a:r>
              <a:rPr lang="id-ID" sz="1800" b="1" dirty="0" smtClean="0"/>
              <a:t>Badan </a:t>
            </a:r>
            <a:r>
              <a:rPr lang="id-ID" sz="1800" b="1" dirty="0"/>
              <a:t>Pengabdian Profesi dan Tanggap Bencana</a:t>
            </a:r>
            <a:endParaRPr lang="id-ID" sz="1800" b="1" dirty="0" smtClean="0"/>
          </a:p>
          <a:p>
            <a:pPr marL="0" lvl="0" indent="0">
              <a:spcBef>
                <a:spcPts val="0"/>
              </a:spcBef>
              <a:buClr>
                <a:schemeClr val="tx2"/>
              </a:buClr>
              <a:buNone/>
            </a:pPr>
            <a:r>
              <a:rPr lang="id-ID" sz="1800" b="1" dirty="0" smtClean="0"/>
              <a:t>Goal : Terwujudnya peran serta IAI pada kegiatan sosial dan bencana</a:t>
            </a:r>
            <a:endParaRPr lang="en-US" sz="1800" dirty="0"/>
          </a:p>
          <a:p>
            <a:pPr marL="457200" indent="0">
              <a:spcBef>
                <a:spcPts val="0"/>
              </a:spcBef>
              <a:buNone/>
              <a:tabLst>
                <a:tab pos="1768475" algn="l"/>
                <a:tab pos="1997075" algn="l"/>
              </a:tabLst>
            </a:pPr>
            <a:r>
              <a:rPr lang="id-ID" sz="1800" dirty="0"/>
              <a:t>Ketua	:	Drs. Muntaha, Apt</a:t>
            </a:r>
          </a:p>
          <a:p>
            <a:pPr marL="457200" indent="0">
              <a:spcBef>
                <a:spcPts val="0"/>
              </a:spcBef>
              <a:buNone/>
              <a:tabLst>
                <a:tab pos="1768475" algn="l"/>
                <a:tab pos="1997075" algn="l"/>
              </a:tabLst>
            </a:pPr>
            <a:r>
              <a:rPr lang="id-ID" sz="1800" dirty="0" smtClean="0"/>
              <a:t>Sekretaris	:	Dra</a:t>
            </a:r>
            <a:r>
              <a:rPr lang="id-ID" sz="1800" dirty="0"/>
              <a:t>. Meinarwati, M.Kes., Apt</a:t>
            </a:r>
          </a:p>
          <a:p>
            <a:pPr marL="457200" indent="0">
              <a:spcBef>
                <a:spcPts val="0"/>
              </a:spcBef>
              <a:buNone/>
              <a:tabLst>
                <a:tab pos="1768475" algn="l"/>
                <a:tab pos="1997075" algn="l"/>
              </a:tabLst>
            </a:pPr>
            <a:r>
              <a:rPr lang="id-ID" sz="1800" dirty="0" smtClean="0"/>
              <a:t>Anggota	:	Nabil </a:t>
            </a:r>
            <a:r>
              <a:rPr lang="id-ID" sz="1800" dirty="0"/>
              <a:t>Anas Yamin, S.Si., Apt</a:t>
            </a:r>
          </a:p>
          <a:p>
            <a:pPr marL="457200" indent="0">
              <a:spcBef>
                <a:spcPts val="0"/>
              </a:spcBef>
              <a:buNone/>
              <a:tabLst>
                <a:tab pos="1768475" algn="l"/>
                <a:tab pos="1997075" algn="l"/>
              </a:tabLst>
            </a:pPr>
            <a:r>
              <a:rPr lang="id-ID" sz="1800" dirty="0" smtClean="0"/>
              <a:t>		Drs</a:t>
            </a:r>
            <a:r>
              <a:rPr lang="id-ID" sz="1800" dirty="0"/>
              <a:t>. Mas’ud., Apt</a:t>
            </a:r>
          </a:p>
          <a:p>
            <a:pPr marL="457200" indent="0">
              <a:spcBef>
                <a:spcPts val="0"/>
              </a:spcBef>
              <a:buNone/>
              <a:tabLst>
                <a:tab pos="1768475" algn="l"/>
                <a:tab pos="1997075" algn="l"/>
              </a:tabLst>
            </a:pPr>
            <a:r>
              <a:rPr lang="id-ID" sz="1800" dirty="0" smtClean="0"/>
              <a:t>		Ema </a:t>
            </a:r>
            <a:r>
              <a:rPr lang="id-ID" sz="1800" dirty="0"/>
              <a:t>Setiawati, ME., Apt</a:t>
            </a:r>
          </a:p>
          <a:p>
            <a:pPr marL="457200" indent="0">
              <a:spcBef>
                <a:spcPts val="0"/>
              </a:spcBef>
              <a:buNone/>
              <a:tabLst>
                <a:tab pos="1768475" algn="l"/>
                <a:tab pos="1997075" algn="l"/>
              </a:tabLst>
            </a:pPr>
            <a:r>
              <a:rPr lang="id-ID" sz="1800" dirty="0" smtClean="0"/>
              <a:t>		Elza </a:t>
            </a:r>
            <a:r>
              <a:rPr lang="id-ID" sz="1800" dirty="0"/>
              <a:t>Gustanti, Apt</a:t>
            </a:r>
          </a:p>
          <a:p>
            <a:pPr marL="457200" indent="0">
              <a:spcBef>
                <a:spcPts val="0"/>
              </a:spcBef>
              <a:buNone/>
              <a:tabLst>
                <a:tab pos="1768475" algn="l"/>
                <a:tab pos="1997075" algn="l"/>
              </a:tabLst>
            </a:pPr>
            <a:r>
              <a:rPr lang="id-ID" sz="1800" dirty="0" smtClean="0"/>
              <a:t>		Neny </a:t>
            </a:r>
            <a:r>
              <a:rPr lang="id-ID" sz="1800" dirty="0"/>
              <a:t>Rochyani., Apt</a:t>
            </a:r>
            <a:endParaRPr lang="en-US" sz="1800" dirty="0"/>
          </a:p>
        </p:txBody>
      </p:sp>
    </p:spTree>
    <p:extLst>
      <p:ext uri="{BB962C8B-B14F-4D97-AF65-F5344CB8AC3E}">
        <p14:creationId xmlns:p14="http://schemas.microsoft.com/office/powerpoint/2010/main" val="1829972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dirty="0" smtClean="0"/>
              <a:t>Badan-badan</a:t>
            </a:r>
            <a:endParaRPr lang="id-ID" b="1" dirty="0">
              <a:solidFill>
                <a:schemeClr val="tx1"/>
              </a:solidFill>
            </a:endParaRPr>
          </a:p>
        </p:txBody>
      </p:sp>
      <p:sp>
        <p:nvSpPr>
          <p:cNvPr id="4" name="Content Placeholder 3"/>
          <p:cNvSpPr>
            <a:spLocks noGrp="1"/>
          </p:cNvSpPr>
          <p:nvPr>
            <p:ph idx="1"/>
          </p:nvPr>
        </p:nvSpPr>
        <p:spPr>
          <a:xfrm>
            <a:off x="304800" y="1828800"/>
            <a:ext cx="8712968" cy="4248472"/>
          </a:xfrm>
        </p:spPr>
        <p:txBody>
          <a:bodyPr>
            <a:noAutofit/>
          </a:bodyPr>
          <a:lstStyle/>
          <a:p>
            <a:pPr marL="457200" lvl="0" indent="-457200">
              <a:buClr>
                <a:schemeClr val="tx2"/>
              </a:buClr>
              <a:buFont typeface="+mj-lt"/>
              <a:buAutoNum type="arabicPeriod" startAt="5"/>
            </a:pPr>
            <a:r>
              <a:rPr lang="id-ID" sz="2000" b="1" dirty="0" smtClean="0"/>
              <a:t>Badan Advokasi, Mediasi dan Perlindungan Anggota</a:t>
            </a:r>
          </a:p>
          <a:p>
            <a:pPr marL="0" lvl="0" indent="0">
              <a:buClr>
                <a:schemeClr val="tx2"/>
              </a:buClr>
              <a:buNone/>
            </a:pPr>
            <a:r>
              <a:rPr lang="id-ID" sz="2000" b="1" dirty="0" smtClean="0"/>
              <a:t>Goal : Terwujudnya sistem advokasi, mediasi yang melindungi anggota</a:t>
            </a:r>
            <a:endParaRPr lang="en-US" sz="2000" dirty="0"/>
          </a:p>
          <a:p>
            <a:pPr marL="457200" indent="0">
              <a:buNone/>
              <a:tabLst>
                <a:tab pos="1660525" algn="l"/>
                <a:tab pos="1889125" algn="l"/>
              </a:tabLst>
            </a:pPr>
            <a:r>
              <a:rPr lang="id-ID" sz="2000" dirty="0"/>
              <a:t>Ketua	:	Kombes Pol. Drs.Mufti Dju</a:t>
            </a:r>
            <a:r>
              <a:rPr lang="en-US" sz="2000" dirty="0"/>
              <a:t>s</a:t>
            </a:r>
            <a:r>
              <a:rPr lang="id-ID" sz="2000" dirty="0"/>
              <a:t>nir, M.Sc.,Apt	</a:t>
            </a:r>
            <a:endParaRPr lang="en-US" sz="2000" dirty="0"/>
          </a:p>
          <a:p>
            <a:pPr marL="457200" indent="0">
              <a:buNone/>
              <a:tabLst>
                <a:tab pos="1660525" algn="l"/>
                <a:tab pos="1889125" algn="l"/>
              </a:tabLst>
            </a:pPr>
            <a:r>
              <a:rPr lang="id-ID" sz="2000" dirty="0"/>
              <a:t>Anggota	:	</a:t>
            </a:r>
            <a:r>
              <a:rPr lang="id-ID" sz="2000" dirty="0" smtClean="0"/>
              <a:t>Drs</a:t>
            </a:r>
            <a:r>
              <a:rPr lang="id-ID" sz="2000" dirty="0"/>
              <a:t>. Partana B, SH,M.Kes.,Apt</a:t>
            </a:r>
            <a:endParaRPr lang="en-US" sz="2000" dirty="0"/>
          </a:p>
          <a:p>
            <a:pPr marL="457200" indent="0">
              <a:buNone/>
              <a:tabLst>
                <a:tab pos="1660525" algn="l"/>
                <a:tab pos="1889125" algn="l"/>
              </a:tabLst>
            </a:pPr>
            <a:r>
              <a:rPr lang="en-US" sz="2000" dirty="0"/>
              <a:t>		</a:t>
            </a:r>
            <a:r>
              <a:rPr lang="id-ID" sz="2000" dirty="0"/>
              <a:t>Drs. </a:t>
            </a:r>
            <a:r>
              <a:rPr lang="en-US" sz="2000" dirty="0" err="1"/>
              <a:t>Nur</a:t>
            </a:r>
            <a:r>
              <a:rPr lang="en-US" sz="2000" dirty="0"/>
              <a:t> </a:t>
            </a:r>
            <a:r>
              <a:rPr lang="id-ID" sz="2000" dirty="0"/>
              <a:t>Rahmat., Apt</a:t>
            </a:r>
            <a:endParaRPr lang="en-US" sz="2000" dirty="0"/>
          </a:p>
          <a:p>
            <a:pPr marL="0" indent="0">
              <a:buNone/>
            </a:pPr>
            <a:r>
              <a:rPr lang="en-US" sz="2000" dirty="0"/>
              <a:t> </a:t>
            </a:r>
          </a:p>
          <a:p>
            <a:pPr marL="457200" lvl="0" indent="-457200">
              <a:buClr>
                <a:schemeClr val="tx2"/>
              </a:buClr>
              <a:buFont typeface="+mj-lt"/>
              <a:buAutoNum type="arabicPeriod" startAt="13"/>
            </a:pPr>
            <a:endParaRPr lang="en-US" sz="2200" dirty="0"/>
          </a:p>
        </p:txBody>
      </p:sp>
    </p:spTree>
    <p:extLst>
      <p:ext uri="{BB962C8B-B14F-4D97-AF65-F5344CB8AC3E}">
        <p14:creationId xmlns:p14="http://schemas.microsoft.com/office/powerpoint/2010/main" val="2075020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Himpunan Seminat</a:t>
            </a:r>
            <a:endParaRPr lang="id-ID" dirty="0"/>
          </a:p>
        </p:txBody>
      </p:sp>
      <p:sp>
        <p:nvSpPr>
          <p:cNvPr id="3" name="Content Placeholder 2"/>
          <p:cNvSpPr>
            <a:spLocks noGrp="1"/>
          </p:cNvSpPr>
          <p:nvPr>
            <p:ph idx="1"/>
          </p:nvPr>
        </p:nvSpPr>
        <p:spPr/>
        <p:txBody>
          <a:bodyPr/>
          <a:lstStyle/>
          <a:p>
            <a:r>
              <a:rPr lang="id-ID" b="1" dirty="0"/>
              <a:t>Himpunan Seminat Farmasi Masyarakat (HISFARMA</a:t>
            </a:r>
            <a:r>
              <a:rPr lang="id-ID" b="1" dirty="0" smtClean="0"/>
              <a:t>)</a:t>
            </a:r>
          </a:p>
          <a:p>
            <a:pPr lvl="1"/>
            <a:r>
              <a:rPr lang="id-ID" dirty="0"/>
              <a:t>Drs. Saleh Rustandi, </a:t>
            </a:r>
            <a:r>
              <a:rPr lang="id-ID" dirty="0" smtClean="0"/>
              <a:t>Apt</a:t>
            </a:r>
          </a:p>
          <a:p>
            <a:endParaRPr lang="id-ID" dirty="0"/>
          </a:p>
          <a:p>
            <a:r>
              <a:rPr lang="id-ID" b="1" dirty="0"/>
              <a:t>Himpunan Seminat Farmasi Rumah Sakit (HISFARSI</a:t>
            </a:r>
            <a:r>
              <a:rPr lang="id-ID" b="1" dirty="0" smtClean="0"/>
              <a:t>)</a:t>
            </a:r>
          </a:p>
          <a:p>
            <a:pPr lvl="1"/>
            <a:r>
              <a:rPr lang="id-ID" dirty="0"/>
              <a:t>Drs. Masrial Mahyudin, Apt</a:t>
            </a:r>
          </a:p>
        </p:txBody>
      </p:sp>
    </p:spTree>
    <p:extLst>
      <p:ext uri="{BB962C8B-B14F-4D97-AF65-F5344CB8AC3E}">
        <p14:creationId xmlns:p14="http://schemas.microsoft.com/office/powerpoint/2010/main" val="4283868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smtClean="0"/>
              <a:t>AD IAI BAB IV MAKSUD </a:t>
            </a:r>
            <a:r>
              <a:rPr lang="id-ID" sz="2400" dirty="0"/>
              <a:t>DAN </a:t>
            </a:r>
            <a:r>
              <a:rPr lang="id-ID" sz="2400" dirty="0" smtClean="0"/>
              <a:t>TUJUAN</a:t>
            </a:r>
            <a:endParaRPr lang="id-ID" sz="2400" dirty="0"/>
          </a:p>
        </p:txBody>
      </p:sp>
      <p:sp>
        <p:nvSpPr>
          <p:cNvPr id="3" name="Content Placeholder 2"/>
          <p:cNvSpPr>
            <a:spLocks noGrp="1"/>
          </p:cNvSpPr>
          <p:nvPr>
            <p:ph idx="1"/>
          </p:nvPr>
        </p:nvSpPr>
        <p:spPr>
          <a:xfrm>
            <a:off x="457200" y="838200"/>
            <a:ext cx="8229600" cy="4525963"/>
          </a:xfrm>
        </p:spPr>
        <p:txBody>
          <a:bodyPr/>
          <a:lstStyle/>
          <a:p>
            <a:pPr marL="0" indent="0">
              <a:buNone/>
            </a:pPr>
            <a:endParaRPr lang="id-ID" sz="1600" dirty="0"/>
          </a:p>
          <a:p>
            <a:pPr marL="0" indent="0" algn="ctr">
              <a:buNone/>
            </a:pPr>
            <a:r>
              <a:rPr lang="id-ID" sz="1600" b="1" dirty="0"/>
              <a:t>MAKSUD</a:t>
            </a:r>
            <a:endParaRPr lang="id-ID" sz="1600" dirty="0"/>
          </a:p>
          <a:p>
            <a:pPr marL="0" indent="0" algn="ctr">
              <a:buNone/>
            </a:pPr>
            <a:r>
              <a:rPr lang="id-ID" sz="1600" b="1" dirty="0"/>
              <a:t>Pasal 9</a:t>
            </a:r>
            <a:endParaRPr lang="id-ID" sz="1600" dirty="0"/>
          </a:p>
          <a:p>
            <a:pPr marL="0" indent="0">
              <a:buNone/>
            </a:pPr>
            <a:r>
              <a:rPr lang="id-ID" sz="1600" dirty="0"/>
              <a:t>Ikatan mempunyai maksud untuk mewujudkan </a:t>
            </a:r>
            <a:r>
              <a:rPr lang="id-ID" sz="1600" b="1" dirty="0">
                <a:solidFill>
                  <a:srgbClr val="C00000"/>
                </a:solidFill>
              </a:rPr>
              <a:t>apoteker yang profesional, sehingga mampu meningkatkan kualitas hidup sehat bagi setiap manusia</a:t>
            </a:r>
            <a:r>
              <a:rPr lang="id-ID" sz="1400" b="1" dirty="0">
                <a:solidFill>
                  <a:srgbClr val="C00000"/>
                </a:solidFill>
              </a:rPr>
              <a:t>.</a:t>
            </a:r>
            <a:endParaRPr lang="id-ID" sz="1600" b="1" dirty="0">
              <a:solidFill>
                <a:srgbClr val="C00000"/>
              </a:solidFill>
            </a:endParaRPr>
          </a:p>
          <a:p>
            <a:pPr marL="0" indent="0">
              <a:buNone/>
            </a:pPr>
            <a:r>
              <a:rPr lang="en-US" sz="1600" dirty="0"/>
              <a:t> </a:t>
            </a:r>
            <a:endParaRPr lang="id-ID" sz="1600" dirty="0"/>
          </a:p>
          <a:p>
            <a:pPr marL="0" indent="0" algn="ctr">
              <a:buNone/>
            </a:pPr>
            <a:r>
              <a:rPr lang="id-ID" sz="1600" b="1" dirty="0"/>
              <a:t>TUJUAN</a:t>
            </a:r>
            <a:endParaRPr lang="id-ID" sz="1600" dirty="0"/>
          </a:p>
          <a:p>
            <a:pPr marL="0" indent="0" algn="ctr">
              <a:buNone/>
            </a:pPr>
            <a:r>
              <a:rPr lang="id-ID" sz="1600" b="1" dirty="0"/>
              <a:t>Pasal 10</a:t>
            </a:r>
            <a:endParaRPr lang="id-ID" sz="1600" dirty="0"/>
          </a:p>
          <a:p>
            <a:pPr marL="0" indent="0">
              <a:buNone/>
            </a:pPr>
            <a:r>
              <a:rPr lang="id-ID" sz="1600" dirty="0"/>
              <a:t>Ikatan mempunyai tujuan:</a:t>
            </a:r>
          </a:p>
          <a:p>
            <a:pPr marL="228600" lvl="0" indent="-228600">
              <a:buFont typeface="+mj-lt"/>
              <a:buAutoNum type="alphaLcPeriod"/>
            </a:pPr>
            <a:r>
              <a:rPr lang="id-ID" sz="1600" dirty="0"/>
              <a:t>Menyiapkan </a:t>
            </a:r>
            <a:r>
              <a:rPr lang="id-ID" sz="1600" b="1" dirty="0">
                <a:solidFill>
                  <a:srgbClr val="FF0000"/>
                </a:solidFill>
              </a:rPr>
              <a:t>apoteker sebagai tenaga kesehatan yang berbudi luhur, profesional, memiliki semangat kesejawatan yang tinggi, dan inovatif</a:t>
            </a:r>
            <a:r>
              <a:rPr lang="id-ID" sz="1600" dirty="0"/>
              <a:t>, serta berorientasi ke masa depan;</a:t>
            </a:r>
          </a:p>
          <a:p>
            <a:pPr marL="228600" lvl="0" indent="-228600">
              <a:buFont typeface="+mj-lt"/>
              <a:buAutoNum type="alphaLcPeriod"/>
            </a:pPr>
            <a:r>
              <a:rPr lang="id-ID" sz="1600" dirty="0"/>
              <a:t>Membina, menjaga dan meningkatkan profesionalisme apoteker </a:t>
            </a:r>
            <a:r>
              <a:rPr lang="id-ID" sz="1600" b="1" dirty="0"/>
              <a:t>sehingga </a:t>
            </a:r>
            <a:r>
              <a:rPr lang="id-ID" sz="1600" b="1" dirty="0">
                <a:solidFill>
                  <a:srgbClr val="FF0000"/>
                </a:solidFill>
              </a:rPr>
              <a:t>mampu menjalankan praktik kefarmasian secara bertanggung jawab;</a:t>
            </a:r>
          </a:p>
          <a:p>
            <a:pPr marL="228600" lvl="0" indent="-228600">
              <a:buFont typeface="+mj-lt"/>
              <a:buAutoNum type="alphaLcPeriod"/>
            </a:pPr>
            <a:r>
              <a:rPr lang="id-ID" sz="1600" dirty="0"/>
              <a:t>Memperjuangkan dan melindungi kepentingan anggota dalam menjalankan praktik profesinya;</a:t>
            </a:r>
          </a:p>
          <a:p>
            <a:pPr marL="228600" lvl="0" indent="-228600">
              <a:buFont typeface="+mj-lt"/>
              <a:buAutoNum type="alphaLcPeriod"/>
            </a:pPr>
            <a:r>
              <a:rPr lang="id-ID" sz="1600" dirty="0"/>
              <a:t>Mengembangkan kerjasama dengan organisasi profesi lainnya baik nasional maupun internasional.</a:t>
            </a:r>
          </a:p>
          <a:p>
            <a:pPr marL="0" indent="0">
              <a:buNone/>
            </a:pPr>
            <a:endParaRPr lang="id-ID" sz="1600" dirty="0"/>
          </a:p>
        </p:txBody>
      </p:sp>
    </p:spTree>
    <p:extLst>
      <p:ext uri="{BB962C8B-B14F-4D97-AF65-F5344CB8AC3E}">
        <p14:creationId xmlns:p14="http://schemas.microsoft.com/office/powerpoint/2010/main" val="2769233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sz="2400" b="1" dirty="0"/>
              <a:t>Himpunan Seminat Farmasi Industri (HISFARIN</a:t>
            </a:r>
            <a:r>
              <a:rPr lang="id-ID" sz="2400" b="1" dirty="0" smtClean="0"/>
              <a:t>)</a:t>
            </a:r>
          </a:p>
          <a:p>
            <a:pPr marL="0" indent="0">
              <a:buNone/>
            </a:pPr>
            <a:r>
              <a:rPr lang="id-ID" sz="2400" dirty="0" smtClean="0"/>
              <a:t>Ketua		: Drs</a:t>
            </a:r>
            <a:r>
              <a:rPr lang="id-ID" sz="2400" dirty="0"/>
              <a:t>. Ganggas Cahyono, MBA,Apt</a:t>
            </a:r>
          </a:p>
          <a:p>
            <a:pPr marL="0" indent="0">
              <a:buNone/>
            </a:pPr>
            <a:r>
              <a:rPr lang="id-ID" sz="2400" dirty="0" smtClean="0"/>
              <a:t>Anggota	: Bayu </a:t>
            </a:r>
            <a:r>
              <a:rPr lang="id-ID" sz="2400" dirty="0"/>
              <a:t>Wibisono S.Si.,Apt</a:t>
            </a:r>
          </a:p>
          <a:p>
            <a:pPr marL="0" indent="0">
              <a:buNone/>
            </a:pPr>
            <a:r>
              <a:rPr lang="id-ID" sz="2400" dirty="0" smtClean="0"/>
              <a:t>		  Dra</a:t>
            </a:r>
            <a:r>
              <a:rPr lang="id-ID" sz="2400" dirty="0"/>
              <a:t>. Emmy Cholida, MH.,Apt</a:t>
            </a:r>
          </a:p>
          <a:p>
            <a:pPr marL="0" indent="0">
              <a:buNone/>
            </a:pPr>
            <a:r>
              <a:rPr lang="id-ID" sz="2400" dirty="0" smtClean="0"/>
              <a:t>		  Dra</a:t>
            </a:r>
            <a:r>
              <a:rPr lang="id-ID" sz="2400" dirty="0"/>
              <a:t>. Widya Argarini, Apt</a:t>
            </a:r>
          </a:p>
          <a:p>
            <a:pPr marL="0" indent="0">
              <a:buNone/>
            </a:pPr>
            <a:r>
              <a:rPr lang="id-ID" sz="2400" dirty="0" smtClean="0"/>
              <a:t>		  Dewi </a:t>
            </a:r>
            <a:r>
              <a:rPr lang="id-ID" sz="2400" dirty="0"/>
              <a:t>Melani, S.Si.,Apt</a:t>
            </a:r>
          </a:p>
          <a:p>
            <a:pPr marL="0" indent="0">
              <a:buNone/>
            </a:pPr>
            <a:r>
              <a:rPr lang="id-ID" sz="2400" dirty="0" smtClean="0"/>
              <a:t>		  Dra</a:t>
            </a:r>
            <a:r>
              <a:rPr lang="id-ID" sz="2400" dirty="0"/>
              <a:t>. Wahyu Mariani, Apt</a:t>
            </a:r>
          </a:p>
          <a:p>
            <a:pPr marL="0" indent="0">
              <a:buNone/>
            </a:pPr>
            <a:r>
              <a:rPr lang="id-ID" sz="2400" dirty="0" smtClean="0"/>
              <a:t>		  Sari </a:t>
            </a:r>
            <a:r>
              <a:rPr lang="id-ID" sz="2400" dirty="0"/>
              <a:t>Pramadiyanti, S.Si., Apt</a:t>
            </a:r>
          </a:p>
          <a:p>
            <a:pPr marL="0" indent="0">
              <a:buNone/>
            </a:pPr>
            <a:r>
              <a:rPr lang="id-ID" sz="2400" dirty="0" smtClean="0"/>
              <a:t>		  Dr</a:t>
            </a:r>
            <a:r>
              <a:rPr lang="id-ID" sz="2400" dirty="0"/>
              <a:t>. Silvia Surini, M.Pharm.Sc., Apt</a:t>
            </a:r>
          </a:p>
          <a:p>
            <a:pPr marL="0" indent="0">
              <a:buNone/>
            </a:pPr>
            <a:r>
              <a:rPr lang="id-ID" sz="2400" dirty="0" smtClean="0"/>
              <a:t>		  Dr</a:t>
            </a:r>
            <a:r>
              <a:rPr lang="id-ID" sz="2400" dirty="0"/>
              <a:t>. Ilma Nugrahani, Apt.</a:t>
            </a:r>
          </a:p>
        </p:txBody>
      </p:sp>
    </p:spTree>
    <p:extLst>
      <p:ext uri="{BB962C8B-B14F-4D97-AF65-F5344CB8AC3E}">
        <p14:creationId xmlns:p14="http://schemas.microsoft.com/office/powerpoint/2010/main" val="3951678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sz="2800" b="1" dirty="0"/>
              <a:t>Himpunan Seminat Farmasi Distribusi (HISFARDIS</a:t>
            </a:r>
            <a:r>
              <a:rPr lang="id-ID" sz="2800" b="1" dirty="0" smtClean="0"/>
              <a:t>)</a:t>
            </a:r>
          </a:p>
          <a:p>
            <a:pPr marL="0" indent="0">
              <a:buNone/>
            </a:pPr>
            <a:r>
              <a:rPr lang="id-ID" sz="2800" dirty="0" smtClean="0"/>
              <a:t>Ketua	: Drs</a:t>
            </a:r>
            <a:r>
              <a:rPr lang="id-ID" sz="2800" dirty="0"/>
              <a:t>. Ignatius Muryanto, Apt</a:t>
            </a:r>
          </a:p>
          <a:p>
            <a:pPr marL="0" indent="0">
              <a:buNone/>
            </a:pPr>
            <a:r>
              <a:rPr lang="id-ID" sz="2800" dirty="0" smtClean="0"/>
              <a:t>Anggota	: Drs</a:t>
            </a:r>
            <a:r>
              <a:rPr lang="id-ID" sz="2800" dirty="0"/>
              <a:t>. Pre Agusta, Apt</a:t>
            </a:r>
          </a:p>
          <a:p>
            <a:pPr marL="0" indent="0">
              <a:buNone/>
            </a:pPr>
            <a:r>
              <a:rPr lang="id-ID" sz="2800" dirty="0" smtClean="0"/>
              <a:t>		  Drs</a:t>
            </a:r>
            <a:r>
              <a:rPr lang="id-ID" sz="2800" dirty="0"/>
              <a:t>. F Komar,Apt</a:t>
            </a:r>
          </a:p>
          <a:p>
            <a:pPr marL="0" indent="0">
              <a:buNone/>
            </a:pPr>
            <a:r>
              <a:rPr lang="id-ID" sz="2800" dirty="0" smtClean="0"/>
              <a:t>		  Drs</a:t>
            </a:r>
            <a:r>
              <a:rPr lang="id-ID" sz="2800" dirty="0"/>
              <a:t>. Harjanto Nur, Apt</a:t>
            </a:r>
          </a:p>
          <a:p>
            <a:pPr marL="0" indent="0">
              <a:buNone/>
            </a:pPr>
            <a:r>
              <a:rPr lang="id-ID" sz="2800" dirty="0" smtClean="0"/>
              <a:t>		  Mulyadi </a:t>
            </a:r>
            <a:r>
              <a:rPr lang="id-ID" sz="2800" dirty="0"/>
              <a:t>Sirin, S.Si.,Apt</a:t>
            </a:r>
          </a:p>
        </p:txBody>
      </p:sp>
    </p:spTree>
    <p:extLst>
      <p:ext uri="{BB962C8B-B14F-4D97-AF65-F5344CB8AC3E}">
        <p14:creationId xmlns:p14="http://schemas.microsoft.com/office/powerpoint/2010/main" val="684233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sz="2800" b="1" dirty="0"/>
              <a:t>Himpunan Apoteker Seminat Obat Tradisional (HIMASTRA</a:t>
            </a:r>
            <a:r>
              <a:rPr lang="id-ID" sz="2800" b="1" dirty="0" smtClean="0"/>
              <a:t>)</a:t>
            </a:r>
          </a:p>
          <a:p>
            <a:pPr marL="0" indent="0">
              <a:buNone/>
            </a:pPr>
            <a:r>
              <a:rPr lang="id-ID" sz="2800" dirty="0" smtClean="0"/>
              <a:t>Ketua	: Drs</a:t>
            </a:r>
            <a:r>
              <a:rPr lang="id-ID" sz="2800" dirty="0"/>
              <a:t>. Sri Wahyono, Apt</a:t>
            </a:r>
          </a:p>
          <a:p>
            <a:pPr marL="0" indent="0">
              <a:buNone/>
            </a:pPr>
            <a:r>
              <a:rPr lang="id-ID" sz="2800" dirty="0" smtClean="0"/>
              <a:t>Anggota	: Kusuma </a:t>
            </a:r>
            <a:r>
              <a:rPr lang="id-ID" sz="2800" dirty="0"/>
              <a:t>Westri, Apt</a:t>
            </a:r>
          </a:p>
          <a:p>
            <a:pPr marL="0" indent="0">
              <a:buNone/>
            </a:pPr>
            <a:r>
              <a:rPr lang="id-ID" sz="2800" dirty="0" smtClean="0"/>
              <a:t>		  Slamet </a:t>
            </a:r>
            <a:r>
              <a:rPr lang="id-ID" sz="2800" dirty="0"/>
              <a:t>Wahyono, Apt</a:t>
            </a:r>
          </a:p>
          <a:p>
            <a:pPr marL="0" indent="0">
              <a:buNone/>
            </a:pPr>
            <a:r>
              <a:rPr lang="id-ID" sz="2800" dirty="0" smtClean="0"/>
              <a:t>		  Kristiana </a:t>
            </a:r>
            <a:r>
              <a:rPr lang="id-ID" sz="2800" dirty="0"/>
              <a:t>Haryati, Apt</a:t>
            </a:r>
          </a:p>
          <a:p>
            <a:pPr marL="0" indent="0">
              <a:buNone/>
            </a:pPr>
            <a:r>
              <a:rPr lang="id-ID" sz="2800" dirty="0" smtClean="0"/>
              <a:t>		  Eva </a:t>
            </a:r>
            <a:r>
              <a:rPr lang="id-ID" sz="2800" dirty="0"/>
              <a:t>Retnowulan, Apt</a:t>
            </a:r>
          </a:p>
        </p:txBody>
      </p:sp>
    </p:spTree>
    <p:extLst>
      <p:ext uri="{BB962C8B-B14F-4D97-AF65-F5344CB8AC3E}">
        <p14:creationId xmlns:p14="http://schemas.microsoft.com/office/powerpoint/2010/main" val="17829814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sz="2800" b="1" dirty="0"/>
              <a:t>Himpunan Apoteker Seminat Kosmetik (HIASKOS)</a:t>
            </a:r>
          </a:p>
          <a:p>
            <a:pPr marL="0" indent="0">
              <a:buNone/>
            </a:pPr>
            <a:r>
              <a:rPr lang="id-ID" sz="2800" dirty="0"/>
              <a:t>Ketua	</a:t>
            </a:r>
            <a:r>
              <a:rPr lang="id-ID" sz="2800" dirty="0" smtClean="0"/>
              <a:t>: Dra</a:t>
            </a:r>
            <a:r>
              <a:rPr lang="id-ID" sz="2800" dirty="0"/>
              <a:t>. Machfiah, </a:t>
            </a:r>
            <a:r>
              <a:rPr lang="id-ID" sz="2800" dirty="0" smtClean="0"/>
              <a:t>Apt</a:t>
            </a:r>
          </a:p>
          <a:p>
            <a:pPr marL="0" indent="0">
              <a:buNone/>
            </a:pPr>
            <a:r>
              <a:rPr lang="id-ID" sz="2800" dirty="0" smtClean="0"/>
              <a:t>Anggota	: Dra. Yurita Amarya S, Apt, MKM</a:t>
            </a:r>
          </a:p>
          <a:p>
            <a:pPr marL="0" indent="0">
              <a:buNone/>
            </a:pPr>
            <a:r>
              <a:rPr lang="id-ID" sz="2800" dirty="0"/>
              <a:t>	</a:t>
            </a:r>
            <a:r>
              <a:rPr lang="id-ID" sz="2800" dirty="0" smtClean="0"/>
              <a:t>	  Dra. Shelly Taurhesia, Apt. PhD</a:t>
            </a:r>
          </a:p>
          <a:p>
            <a:pPr marL="0" indent="0">
              <a:spcAft>
                <a:spcPts val="600"/>
              </a:spcAft>
              <a:buNone/>
            </a:pPr>
            <a:r>
              <a:rPr lang="id-ID" sz="2800" dirty="0"/>
              <a:t>	</a:t>
            </a:r>
            <a:r>
              <a:rPr lang="id-ID" sz="2800" dirty="0" smtClean="0"/>
              <a:t>	  Drs. Rosid Sujono, Apt</a:t>
            </a:r>
            <a:endParaRPr lang="id-ID" sz="2800" dirty="0"/>
          </a:p>
          <a:p>
            <a:pPr marL="0" indent="0">
              <a:buNone/>
            </a:pPr>
            <a:r>
              <a:rPr lang="id-ID" sz="2800" b="1" dirty="0" smtClean="0"/>
              <a:t>Indonesian </a:t>
            </a:r>
            <a:r>
              <a:rPr lang="id-ID" sz="2800" b="1" dirty="0"/>
              <a:t>Young Pharmacist Group (</a:t>
            </a:r>
            <a:r>
              <a:rPr lang="id-ID" sz="2800" b="1" dirty="0" smtClean="0"/>
              <a:t>IYPG)</a:t>
            </a:r>
          </a:p>
          <a:p>
            <a:pPr marL="0" indent="0">
              <a:buNone/>
            </a:pPr>
            <a:r>
              <a:rPr lang="id-ID" sz="2800" dirty="0" smtClean="0"/>
              <a:t>Ketua	: Audrey </a:t>
            </a:r>
            <a:r>
              <a:rPr lang="id-ID" sz="2800" dirty="0"/>
              <a:t>Clarissa, S.Si., Apt</a:t>
            </a:r>
          </a:p>
        </p:txBody>
      </p:sp>
    </p:spTree>
    <p:extLst>
      <p:ext uri="{BB962C8B-B14F-4D97-AF65-F5344CB8AC3E}">
        <p14:creationId xmlns:p14="http://schemas.microsoft.com/office/powerpoint/2010/main" val="1944461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Program kerja</a:t>
            </a:r>
            <a:endParaRPr lang="id-ID" dirty="0"/>
          </a:p>
        </p:txBody>
      </p:sp>
      <p:sp>
        <p:nvSpPr>
          <p:cNvPr id="5" name="Text Placeholder 4"/>
          <p:cNvSpPr>
            <a:spLocks noGrp="1"/>
          </p:cNvSpPr>
          <p:nvPr>
            <p:ph type="body" idx="1"/>
          </p:nvPr>
        </p:nvSpPr>
        <p:spPr/>
        <p:txBody>
          <a:bodyPr/>
          <a:lstStyle/>
          <a:p>
            <a:endParaRPr lang="id-ID"/>
          </a:p>
        </p:txBody>
      </p:sp>
      <p:sp>
        <p:nvSpPr>
          <p:cNvPr id="6" name="Rectangle 14"/>
          <p:cNvSpPr>
            <a:spLocks noChangeArrowheads="1"/>
          </p:cNvSpPr>
          <p:nvPr/>
        </p:nvSpPr>
        <p:spPr bwMode="gray">
          <a:xfrm rot="3419336">
            <a:off x="566404" y="3831636"/>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 name="Text Box 15"/>
          <p:cNvSpPr txBox="1">
            <a:spLocks noChangeArrowheads="1"/>
          </p:cNvSpPr>
          <p:nvPr/>
        </p:nvSpPr>
        <p:spPr bwMode="gray">
          <a:xfrm>
            <a:off x="621967" y="387449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4</a:t>
            </a:r>
          </a:p>
        </p:txBody>
      </p:sp>
    </p:spTree>
    <p:extLst>
      <p:ext uri="{BB962C8B-B14F-4D97-AF65-F5344CB8AC3E}">
        <p14:creationId xmlns:p14="http://schemas.microsoft.com/office/powerpoint/2010/main" val="17515371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US" dirty="0" smtClean="0"/>
              <a:t>Program </a:t>
            </a:r>
            <a:r>
              <a:rPr lang="en-US" dirty="0" err="1" smtClean="0"/>
              <a:t>Kerja</a:t>
            </a:r>
            <a:endParaRPr lang="en-US" dirty="0"/>
          </a:p>
        </p:txBody>
      </p:sp>
      <p:sp>
        <p:nvSpPr>
          <p:cNvPr id="5137" name="Rectangle 17"/>
          <p:cNvSpPr>
            <a:spLocks noChangeArrowheads="1"/>
          </p:cNvSpPr>
          <p:nvPr/>
        </p:nvSpPr>
        <p:spPr bwMode="gray">
          <a:xfrm rot="3419336">
            <a:off x="490204" y="1918599"/>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138" name="Text Box 18"/>
          <p:cNvSpPr txBox="1">
            <a:spLocks noChangeArrowheads="1"/>
          </p:cNvSpPr>
          <p:nvPr/>
        </p:nvSpPr>
        <p:spPr bwMode="gray">
          <a:xfrm>
            <a:off x="1383967" y="1607403"/>
            <a:ext cx="71208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sv-SE" sz="2400" dirty="0"/>
              <a:t>Advokasi Pelaksanaan peraturan – perundangan / </a:t>
            </a:r>
            <a:endParaRPr lang="sv-SE" sz="2400" dirty="0" smtClean="0"/>
          </a:p>
          <a:p>
            <a:pPr eaLnBrk="0" hangingPunct="0"/>
            <a:r>
              <a:rPr lang="sv-SE" sz="2400" dirty="0" smtClean="0"/>
              <a:t>Kode </a:t>
            </a:r>
            <a:r>
              <a:rPr lang="sv-SE" sz="2400" dirty="0"/>
              <a:t>Etik dan Pedoman Disiplin dalam praktik </a:t>
            </a:r>
            <a:endParaRPr lang="sv-SE" sz="2400" dirty="0" smtClean="0"/>
          </a:p>
          <a:p>
            <a:pPr eaLnBrk="0" hangingPunct="0"/>
            <a:r>
              <a:rPr lang="sv-SE" sz="2400" dirty="0" smtClean="0"/>
              <a:t>kefarmasian </a:t>
            </a:r>
            <a:r>
              <a:rPr lang="sv-SE" sz="2400" dirty="0"/>
              <a:t>secara konsisten</a:t>
            </a:r>
          </a:p>
        </p:txBody>
      </p:sp>
      <p:sp>
        <p:nvSpPr>
          <p:cNvPr id="5139" name="Text Box 19"/>
          <p:cNvSpPr txBox="1">
            <a:spLocks noChangeArrowheads="1"/>
          </p:cNvSpPr>
          <p:nvPr/>
        </p:nvSpPr>
        <p:spPr bwMode="gray">
          <a:xfrm>
            <a:off x="545767" y="1961461"/>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1</a:t>
            </a:r>
          </a:p>
        </p:txBody>
      </p:sp>
      <p:sp>
        <p:nvSpPr>
          <p:cNvPr id="5141" name="Rectangle 21"/>
          <p:cNvSpPr>
            <a:spLocks noChangeArrowheads="1"/>
          </p:cNvSpPr>
          <p:nvPr/>
        </p:nvSpPr>
        <p:spPr bwMode="gray">
          <a:xfrm rot="3419336">
            <a:off x="490204" y="3366399"/>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142" name="Text Box 22"/>
          <p:cNvSpPr txBox="1">
            <a:spLocks noChangeArrowheads="1"/>
          </p:cNvSpPr>
          <p:nvPr/>
        </p:nvSpPr>
        <p:spPr bwMode="gray">
          <a:xfrm>
            <a:off x="545767" y="3409261"/>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2</a:t>
            </a:r>
          </a:p>
        </p:txBody>
      </p:sp>
      <p:sp>
        <p:nvSpPr>
          <p:cNvPr id="5144" name="Rectangle 24"/>
          <p:cNvSpPr>
            <a:spLocks noChangeArrowheads="1"/>
          </p:cNvSpPr>
          <p:nvPr/>
        </p:nvSpPr>
        <p:spPr bwMode="gray">
          <a:xfrm rot="3419336">
            <a:off x="554371" y="4737907"/>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145" name="Text Box 25"/>
          <p:cNvSpPr txBox="1">
            <a:spLocks noChangeArrowheads="1"/>
          </p:cNvSpPr>
          <p:nvPr/>
        </p:nvSpPr>
        <p:spPr bwMode="gray">
          <a:xfrm>
            <a:off x="609934" y="4780769"/>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3</a:t>
            </a:r>
          </a:p>
        </p:txBody>
      </p:sp>
      <p:sp>
        <p:nvSpPr>
          <p:cNvPr id="5149" name="Text Box 29"/>
          <p:cNvSpPr txBox="1">
            <a:spLocks noChangeArrowheads="1"/>
          </p:cNvSpPr>
          <p:nvPr/>
        </p:nvSpPr>
        <p:spPr bwMode="gray">
          <a:xfrm>
            <a:off x="1371600" y="2868811"/>
            <a:ext cx="7696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it-IT" sz="2400" dirty="0"/>
              <a:t>Peningkatan  kompetensi dan </a:t>
            </a:r>
            <a:r>
              <a:rPr lang="it-IT" sz="2400" dirty="0" smtClean="0"/>
              <a:t>profesionalitas</a:t>
            </a:r>
          </a:p>
          <a:p>
            <a:pPr eaLnBrk="0" hangingPunct="0"/>
            <a:r>
              <a:rPr lang="it-IT" sz="2400" dirty="0" smtClean="0"/>
              <a:t>(profesionalisme</a:t>
            </a:r>
            <a:r>
              <a:rPr lang="it-IT" sz="2400" dirty="0"/>
              <a:t>) Apoteker dengan Quick </a:t>
            </a:r>
            <a:r>
              <a:rPr lang="it-IT" sz="2400" dirty="0" smtClean="0"/>
              <a:t>Win</a:t>
            </a:r>
          </a:p>
          <a:p>
            <a:pPr eaLnBrk="0" hangingPunct="0"/>
            <a:r>
              <a:rPr lang="it-IT" sz="2400" dirty="0" smtClean="0"/>
              <a:t>percepatan </a:t>
            </a:r>
            <a:r>
              <a:rPr lang="it-IT" sz="2400" dirty="0"/>
              <a:t>Apoteker Praktek, CPD Murah </a:t>
            </a:r>
            <a:r>
              <a:rPr lang="it-IT" sz="2400" dirty="0" smtClean="0"/>
              <a:t>dan</a:t>
            </a:r>
          </a:p>
          <a:p>
            <a:pPr eaLnBrk="0" hangingPunct="0"/>
            <a:r>
              <a:rPr lang="it-IT" sz="2400" dirty="0" smtClean="0"/>
              <a:t>tepat </a:t>
            </a:r>
            <a:r>
              <a:rPr lang="it-IT" sz="2400" dirty="0"/>
              <a:t>Kualitas dalam memperoleh sertifikat kompetensi </a:t>
            </a:r>
          </a:p>
          <a:p>
            <a:pPr eaLnBrk="0" hangingPunct="0"/>
            <a:endParaRPr lang="it-IT" sz="2400" dirty="0"/>
          </a:p>
        </p:txBody>
      </p:sp>
      <p:sp>
        <p:nvSpPr>
          <p:cNvPr id="5150" name="Text Box 30"/>
          <p:cNvSpPr txBox="1">
            <a:spLocks noChangeArrowheads="1"/>
          </p:cNvSpPr>
          <p:nvPr/>
        </p:nvSpPr>
        <p:spPr bwMode="gray">
          <a:xfrm>
            <a:off x="1362499" y="4579203"/>
            <a:ext cx="67720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err="1"/>
              <a:t>Peningkatan</a:t>
            </a:r>
            <a:r>
              <a:rPr lang="en-US" sz="2400" dirty="0"/>
              <a:t> </a:t>
            </a:r>
            <a:r>
              <a:rPr lang="en-US" sz="2400" dirty="0" err="1"/>
              <a:t>Kesejahteraan</a:t>
            </a:r>
            <a:r>
              <a:rPr lang="en-US" sz="2400" dirty="0"/>
              <a:t> </a:t>
            </a:r>
            <a:r>
              <a:rPr lang="en-US" sz="2400" dirty="0" err="1" smtClean="0"/>
              <a:t>Anggota</a:t>
            </a:r>
            <a:r>
              <a:rPr lang="en-US" sz="2400" dirty="0" smtClean="0"/>
              <a:t> </a:t>
            </a:r>
            <a:r>
              <a:rPr lang="en-US" sz="2400" dirty="0" err="1" smtClean="0"/>
              <a:t>Dengan</a:t>
            </a:r>
            <a:endParaRPr lang="en-US" sz="2400" dirty="0"/>
          </a:p>
          <a:p>
            <a:pPr eaLnBrk="0" hangingPunct="0"/>
            <a:r>
              <a:rPr lang="en-US" sz="2400" dirty="0" smtClean="0"/>
              <a:t>Quick </a:t>
            </a:r>
            <a:r>
              <a:rPr lang="en-US" sz="2400" dirty="0"/>
              <a:t>Win </a:t>
            </a:r>
            <a:r>
              <a:rPr lang="en-US" sz="2400" dirty="0" err="1"/>
              <a:t>Apoteker</a:t>
            </a:r>
            <a:r>
              <a:rPr lang="en-US" sz="2400" dirty="0"/>
              <a:t> </a:t>
            </a:r>
            <a:r>
              <a:rPr lang="en-US" sz="2400" dirty="0" err="1"/>
              <a:t>Masuk</a:t>
            </a:r>
            <a:r>
              <a:rPr lang="en-US" sz="2400" dirty="0"/>
              <a:t> </a:t>
            </a:r>
            <a:r>
              <a:rPr lang="en-US" sz="2400" dirty="0" err="1"/>
              <a:t>kedalam</a:t>
            </a:r>
            <a:r>
              <a:rPr lang="en-US" sz="2400" dirty="0"/>
              <a:t> </a:t>
            </a:r>
            <a:r>
              <a:rPr lang="en-US" sz="2400" dirty="0" err="1"/>
              <a:t>sistem</a:t>
            </a:r>
            <a:r>
              <a:rPr lang="en-US" sz="2400" dirty="0"/>
              <a:t> </a:t>
            </a:r>
            <a:r>
              <a:rPr lang="en-US" sz="2400" dirty="0" err="1"/>
              <a:t>JKN</a:t>
            </a:r>
            <a:endParaRPr lang="en-US" sz="2400" dirty="0"/>
          </a:p>
        </p:txBody>
      </p:sp>
    </p:spTree>
    <p:extLst>
      <p:ext uri="{BB962C8B-B14F-4D97-AF65-F5344CB8AC3E}">
        <p14:creationId xmlns:p14="http://schemas.microsoft.com/office/powerpoint/2010/main" val="2757916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US" dirty="0" smtClean="0"/>
              <a:t>Program </a:t>
            </a:r>
            <a:r>
              <a:rPr lang="en-US" dirty="0" err="1" smtClean="0"/>
              <a:t>Kerja</a:t>
            </a:r>
            <a:endParaRPr lang="en-US" dirty="0"/>
          </a:p>
        </p:txBody>
      </p:sp>
      <p:sp>
        <p:nvSpPr>
          <p:cNvPr id="5137" name="Rectangle 17"/>
          <p:cNvSpPr>
            <a:spLocks noChangeArrowheads="1"/>
          </p:cNvSpPr>
          <p:nvPr/>
        </p:nvSpPr>
        <p:spPr bwMode="gray">
          <a:xfrm rot="3419336">
            <a:off x="567189" y="4349796"/>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139" name="Text Box 19"/>
          <p:cNvSpPr txBox="1">
            <a:spLocks noChangeArrowheads="1"/>
          </p:cNvSpPr>
          <p:nvPr/>
        </p:nvSpPr>
        <p:spPr bwMode="gray">
          <a:xfrm>
            <a:off x="621665" y="4392658"/>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6</a:t>
            </a:r>
          </a:p>
        </p:txBody>
      </p:sp>
      <p:sp>
        <p:nvSpPr>
          <p:cNvPr id="5149" name="Text Box 29"/>
          <p:cNvSpPr txBox="1">
            <a:spLocks noChangeArrowheads="1"/>
          </p:cNvSpPr>
          <p:nvPr/>
        </p:nvSpPr>
        <p:spPr bwMode="gray">
          <a:xfrm>
            <a:off x="1460167" y="1683725"/>
            <a:ext cx="70487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sz="2400" dirty="0"/>
              <a:t>Peningkatan peran aktif IAI dalam </a:t>
            </a:r>
            <a:r>
              <a:rPr lang="it-IT" sz="2400" dirty="0" smtClean="0"/>
              <a:t>pengembangan</a:t>
            </a:r>
          </a:p>
          <a:p>
            <a:pPr eaLnBrk="0" hangingPunct="0"/>
            <a:r>
              <a:rPr lang="it-IT" sz="2400" dirty="0" smtClean="0"/>
              <a:t>IPTEK </a:t>
            </a:r>
            <a:r>
              <a:rPr lang="it-IT" sz="2400" dirty="0"/>
              <a:t>Kefarmasian dengan Quick Win </a:t>
            </a:r>
            <a:r>
              <a:rPr lang="it-IT" sz="2400" dirty="0" smtClean="0"/>
              <a:t>perubahan</a:t>
            </a:r>
          </a:p>
          <a:p>
            <a:pPr eaLnBrk="0" hangingPunct="0"/>
            <a:r>
              <a:rPr lang="it-IT" sz="2400" dirty="0" smtClean="0"/>
              <a:t>Outcomes </a:t>
            </a:r>
            <a:r>
              <a:rPr lang="it-IT" sz="2400" dirty="0"/>
              <a:t>pendidikan apoteker</a:t>
            </a:r>
          </a:p>
        </p:txBody>
      </p:sp>
      <p:sp>
        <p:nvSpPr>
          <p:cNvPr id="5150" name="Text Box 30"/>
          <p:cNvSpPr txBox="1">
            <a:spLocks noChangeArrowheads="1"/>
          </p:cNvSpPr>
          <p:nvPr/>
        </p:nvSpPr>
        <p:spPr bwMode="gray">
          <a:xfrm>
            <a:off x="1460167" y="3048000"/>
            <a:ext cx="61590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err="1"/>
              <a:t>Peningkatan</a:t>
            </a:r>
            <a:r>
              <a:rPr lang="en-US" sz="2400" dirty="0"/>
              <a:t> </a:t>
            </a:r>
            <a:r>
              <a:rPr lang="en-US" sz="2400" dirty="0" err="1"/>
              <a:t>peran</a:t>
            </a:r>
            <a:r>
              <a:rPr lang="en-US" sz="2400" dirty="0"/>
              <a:t> </a:t>
            </a:r>
            <a:r>
              <a:rPr lang="en-US" sz="2400" dirty="0" err="1"/>
              <a:t>serta</a:t>
            </a:r>
            <a:r>
              <a:rPr lang="en-US" sz="2400" dirty="0"/>
              <a:t> </a:t>
            </a:r>
            <a:r>
              <a:rPr lang="en-US" sz="2400" dirty="0" err="1"/>
              <a:t>IAI</a:t>
            </a:r>
            <a:r>
              <a:rPr lang="en-US" sz="2400" dirty="0"/>
              <a:t> </a:t>
            </a:r>
            <a:r>
              <a:rPr lang="en-US" sz="2400" dirty="0" err="1"/>
              <a:t>dalam</a:t>
            </a:r>
            <a:r>
              <a:rPr lang="en-US" sz="2400" dirty="0"/>
              <a:t> </a:t>
            </a:r>
            <a:r>
              <a:rPr lang="en-US" sz="2400" dirty="0" smtClean="0"/>
              <a:t>program</a:t>
            </a:r>
          </a:p>
          <a:p>
            <a:pPr eaLnBrk="0" hangingPunct="0"/>
            <a:r>
              <a:rPr lang="en-US" sz="2400" dirty="0" err="1" smtClean="0"/>
              <a:t>kesehatan</a:t>
            </a:r>
            <a:r>
              <a:rPr lang="en-US" sz="2400" dirty="0" smtClean="0"/>
              <a:t> </a:t>
            </a:r>
            <a:r>
              <a:rPr lang="en-US" sz="2400" dirty="0" err="1"/>
              <a:t>Nasional</a:t>
            </a:r>
            <a:r>
              <a:rPr lang="en-US" sz="2400" dirty="0"/>
              <a:t> </a:t>
            </a:r>
            <a:r>
              <a:rPr lang="en-US" sz="2400" dirty="0" err="1"/>
              <a:t>dan</a:t>
            </a:r>
            <a:r>
              <a:rPr lang="en-US" sz="2400" dirty="0"/>
              <a:t> global </a:t>
            </a:r>
          </a:p>
        </p:txBody>
      </p:sp>
      <p:sp>
        <p:nvSpPr>
          <p:cNvPr id="5151" name="Text Box 31"/>
          <p:cNvSpPr txBox="1">
            <a:spLocks noChangeArrowheads="1"/>
          </p:cNvSpPr>
          <p:nvPr/>
        </p:nvSpPr>
        <p:spPr bwMode="gray">
          <a:xfrm>
            <a:off x="1460167" y="4038600"/>
            <a:ext cx="6675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d-ID" sz="2400" dirty="0"/>
              <a:t>Peningkatan peran IAI dalam pengembangan </a:t>
            </a:r>
            <a:endParaRPr lang="en-US" sz="2400" dirty="0" smtClean="0"/>
          </a:p>
          <a:p>
            <a:pPr eaLnBrk="0" hangingPunct="0"/>
            <a:r>
              <a:rPr lang="id-ID" sz="2400" dirty="0" smtClean="0"/>
              <a:t>pendidikan </a:t>
            </a:r>
            <a:r>
              <a:rPr lang="id-ID" sz="2400" dirty="0"/>
              <a:t>apoteker dengan Quick Win </a:t>
            </a:r>
            <a:r>
              <a:rPr lang="id-ID" sz="2400" dirty="0" smtClean="0"/>
              <a:t>fasilitas</a:t>
            </a:r>
            <a:endParaRPr lang="en-US" sz="2400" dirty="0" smtClean="0"/>
          </a:p>
          <a:p>
            <a:pPr eaLnBrk="0" hangingPunct="0"/>
            <a:r>
              <a:rPr lang="id-ID" sz="2400" dirty="0" smtClean="0"/>
              <a:t>PKPA </a:t>
            </a:r>
            <a:r>
              <a:rPr lang="id-ID" sz="2400" dirty="0"/>
              <a:t>yang lebih baik</a:t>
            </a:r>
          </a:p>
        </p:txBody>
      </p:sp>
      <p:sp>
        <p:nvSpPr>
          <p:cNvPr id="24" name="Rectangle 27"/>
          <p:cNvSpPr>
            <a:spLocks noChangeArrowheads="1"/>
          </p:cNvSpPr>
          <p:nvPr/>
        </p:nvSpPr>
        <p:spPr bwMode="ltGray">
          <a:xfrm rot="3419336">
            <a:off x="567188" y="3206796"/>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5" name="Text Box 28"/>
          <p:cNvSpPr txBox="1">
            <a:spLocks noChangeArrowheads="1"/>
          </p:cNvSpPr>
          <p:nvPr/>
        </p:nvSpPr>
        <p:spPr bwMode="gray">
          <a:xfrm>
            <a:off x="622751" y="324965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5</a:t>
            </a:r>
          </a:p>
        </p:txBody>
      </p:sp>
      <p:sp>
        <p:nvSpPr>
          <p:cNvPr id="5134" name="Rectangle 14"/>
          <p:cNvSpPr>
            <a:spLocks noChangeArrowheads="1"/>
          </p:cNvSpPr>
          <p:nvPr/>
        </p:nvSpPr>
        <p:spPr bwMode="gray">
          <a:xfrm rot="3419336">
            <a:off x="566404" y="1987596"/>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135" name="Text Box 15"/>
          <p:cNvSpPr txBox="1">
            <a:spLocks noChangeArrowheads="1"/>
          </p:cNvSpPr>
          <p:nvPr/>
        </p:nvSpPr>
        <p:spPr bwMode="gray">
          <a:xfrm>
            <a:off x="621967" y="203045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4</a:t>
            </a:r>
          </a:p>
        </p:txBody>
      </p:sp>
    </p:spTree>
    <p:extLst>
      <p:ext uri="{BB962C8B-B14F-4D97-AF65-F5344CB8AC3E}">
        <p14:creationId xmlns:p14="http://schemas.microsoft.com/office/powerpoint/2010/main" val="38167310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t>
            </a:r>
            <a:r>
              <a:rPr lang="en-US" dirty="0" err="1" smtClean="0"/>
              <a:t>Kerja</a:t>
            </a:r>
            <a:endParaRPr lang="en-US" dirty="0"/>
          </a:p>
        </p:txBody>
      </p:sp>
      <p:sp>
        <p:nvSpPr>
          <p:cNvPr id="5" name="Rectangle 21"/>
          <p:cNvSpPr>
            <a:spLocks noChangeArrowheads="1"/>
          </p:cNvSpPr>
          <p:nvPr/>
        </p:nvSpPr>
        <p:spPr bwMode="gray">
          <a:xfrm rot="3419336">
            <a:off x="566404" y="2082575"/>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 name="Text Box 22"/>
          <p:cNvSpPr txBox="1">
            <a:spLocks noChangeArrowheads="1"/>
          </p:cNvSpPr>
          <p:nvPr/>
        </p:nvSpPr>
        <p:spPr bwMode="gray">
          <a:xfrm>
            <a:off x="620880" y="2125437"/>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7</a:t>
            </a:r>
          </a:p>
        </p:txBody>
      </p:sp>
      <p:sp>
        <p:nvSpPr>
          <p:cNvPr id="7" name="Rectangle 24"/>
          <p:cNvSpPr>
            <a:spLocks noChangeArrowheads="1"/>
          </p:cNvSpPr>
          <p:nvPr/>
        </p:nvSpPr>
        <p:spPr bwMode="gray">
          <a:xfrm rot="3419336">
            <a:off x="630571" y="3572675"/>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 name="Text Box 25"/>
          <p:cNvSpPr txBox="1">
            <a:spLocks noChangeArrowheads="1"/>
          </p:cNvSpPr>
          <p:nvPr/>
        </p:nvSpPr>
        <p:spPr bwMode="gray">
          <a:xfrm>
            <a:off x="685047" y="3615537"/>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rPr>
              <a:t>8</a:t>
            </a:r>
          </a:p>
        </p:txBody>
      </p:sp>
      <p:sp>
        <p:nvSpPr>
          <p:cNvPr id="9" name="Text Box 29"/>
          <p:cNvSpPr txBox="1">
            <a:spLocks noChangeArrowheads="1"/>
          </p:cNvSpPr>
          <p:nvPr/>
        </p:nvSpPr>
        <p:spPr bwMode="gray">
          <a:xfrm>
            <a:off x="1447800" y="1923871"/>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it-IT" sz="2400" dirty="0"/>
              <a:t>Reformasi Birokrasi : Debirokratisasi Organisasi dengan Quick Win e-services dan </a:t>
            </a:r>
            <a:r>
              <a:rPr lang="it-IT" sz="2400" dirty="0" smtClean="0"/>
              <a:t>e-rekomendasi</a:t>
            </a:r>
            <a:endParaRPr lang="it-IT" sz="2400" dirty="0"/>
          </a:p>
        </p:txBody>
      </p:sp>
      <p:sp>
        <p:nvSpPr>
          <p:cNvPr id="10" name="Text Box 30"/>
          <p:cNvSpPr txBox="1">
            <a:spLocks noChangeArrowheads="1"/>
          </p:cNvSpPr>
          <p:nvPr/>
        </p:nvSpPr>
        <p:spPr bwMode="gray">
          <a:xfrm>
            <a:off x="1438699" y="3219271"/>
            <a:ext cx="76690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err="1"/>
              <a:t>Peningkatan</a:t>
            </a:r>
            <a:r>
              <a:rPr lang="en-US" sz="2400" dirty="0"/>
              <a:t> </a:t>
            </a:r>
            <a:r>
              <a:rPr lang="en-US" sz="2400" dirty="0" err="1"/>
              <a:t>kemitraan</a:t>
            </a:r>
            <a:r>
              <a:rPr lang="en-US" sz="2400" dirty="0"/>
              <a:t> </a:t>
            </a:r>
            <a:r>
              <a:rPr lang="en-US" sz="2400" dirty="0" err="1"/>
              <a:t>dan</a:t>
            </a:r>
            <a:r>
              <a:rPr lang="en-US" sz="2400" dirty="0"/>
              <a:t> </a:t>
            </a:r>
            <a:r>
              <a:rPr lang="en-US" sz="2400" dirty="0" err="1"/>
              <a:t>membangun</a:t>
            </a:r>
            <a:r>
              <a:rPr lang="en-US" sz="2400" dirty="0"/>
              <a:t> </a:t>
            </a:r>
            <a:r>
              <a:rPr lang="en-US" sz="2400" dirty="0" err="1" smtClean="0"/>
              <a:t>jejaring</a:t>
            </a:r>
            <a:endParaRPr lang="en-US" sz="2400" dirty="0" smtClean="0"/>
          </a:p>
          <a:p>
            <a:pPr eaLnBrk="0" hangingPunct="0"/>
            <a:r>
              <a:rPr lang="en-US" sz="2400" dirty="0" err="1" smtClean="0"/>
              <a:t>dengan</a:t>
            </a:r>
            <a:r>
              <a:rPr lang="en-US" sz="2400" dirty="0" smtClean="0"/>
              <a:t> </a:t>
            </a:r>
            <a:r>
              <a:rPr lang="en-US" sz="2400" dirty="0"/>
              <a:t>stakeholder </a:t>
            </a:r>
            <a:r>
              <a:rPr lang="en-US" sz="2400" dirty="0" err="1"/>
              <a:t>dengan</a:t>
            </a:r>
            <a:r>
              <a:rPr lang="en-US" sz="2400" dirty="0"/>
              <a:t> Quick Win </a:t>
            </a:r>
            <a:r>
              <a:rPr lang="en-US" sz="2400" dirty="0" err="1" smtClean="0"/>
              <a:t>konsep-konsep</a:t>
            </a:r>
            <a:endParaRPr lang="en-US" sz="2400" dirty="0" smtClean="0"/>
          </a:p>
          <a:p>
            <a:pPr eaLnBrk="0" hangingPunct="0"/>
            <a:r>
              <a:rPr lang="en-US" sz="2400" dirty="0" err="1" smtClean="0"/>
              <a:t>untuk</a:t>
            </a:r>
            <a:r>
              <a:rPr lang="en-US" sz="2400" dirty="0" smtClean="0"/>
              <a:t> </a:t>
            </a:r>
            <a:r>
              <a:rPr lang="en-US" sz="2400" dirty="0" err="1"/>
              <a:t>permenkes</a:t>
            </a:r>
            <a:r>
              <a:rPr lang="en-US" sz="2400" dirty="0"/>
              <a:t> </a:t>
            </a:r>
            <a:r>
              <a:rPr lang="en-US" sz="2400" dirty="0" err="1"/>
              <a:t>dan</a:t>
            </a:r>
            <a:r>
              <a:rPr lang="en-US" sz="2400" dirty="0"/>
              <a:t> </a:t>
            </a:r>
            <a:r>
              <a:rPr lang="en-US" sz="2400" dirty="0" err="1"/>
              <a:t>Permendagri</a:t>
            </a:r>
            <a:endParaRPr lang="en-US" sz="2400" dirty="0"/>
          </a:p>
        </p:txBody>
      </p:sp>
    </p:spTree>
    <p:extLst>
      <p:ext uri="{BB962C8B-B14F-4D97-AF65-F5344CB8AC3E}">
        <p14:creationId xmlns:p14="http://schemas.microsoft.com/office/powerpoint/2010/main" val="39605502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Organisasi</a:t>
            </a:r>
            <a:endParaRPr lang="id-ID" dirty="0"/>
          </a:p>
        </p:txBody>
      </p:sp>
      <p:sp>
        <p:nvSpPr>
          <p:cNvPr id="3" name="Content Placeholder 2"/>
          <p:cNvSpPr>
            <a:spLocks noGrp="1"/>
          </p:cNvSpPr>
          <p:nvPr>
            <p:ph idx="1"/>
          </p:nvPr>
        </p:nvSpPr>
        <p:spPr/>
        <p:txBody>
          <a:bodyPr/>
          <a:lstStyle/>
          <a:p>
            <a:r>
              <a:rPr lang="id-ID" smtClean="0"/>
              <a:t>Telah dibuat </a:t>
            </a:r>
            <a:r>
              <a:rPr lang="id-ID" dirty="0" smtClean="0"/>
              <a:t>Surat Keputusan Pengurus Pusat Tentang Peraturan Organisasi IAI tentang :</a:t>
            </a:r>
          </a:p>
          <a:p>
            <a:pPr lvl="1"/>
            <a:r>
              <a:rPr lang="id-ID" dirty="0" smtClean="0"/>
              <a:t>Pedoman Resertifikasi Apoteker</a:t>
            </a:r>
          </a:p>
          <a:p>
            <a:pPr lvl="1"/>
            <a:r>
              <a:rPr lang="id-ID" dirty="0" smtClean="0"/>
              <a:t>Pedoman Pelaksanaan Konferensi</a:t>
            </a:r>
          </a:p>
          <a:p>
            <a:pPr lvl="1"/>
            <a:r>
              <a:rPr lang="id-ID" dirty="0" smtClean="0"/>
              <a:t>Pedoman Penyusunan Struktur Pengurus Daerah dan Cabang</a:t>
            </a:r>
          </a:p>
          <a:p>
            <a:pPr lvl="1"/>
            <a:endParaRPr lang="id-ID" dirty="0" smtClean="0"/>
          </a:p>
        </p:txBody>
      </p:sp>
    </p:spTree>
    <p:extLst>
      <p:ext uri="{BB962C8B-B14F-4D97-AF65-F5344CB8AC3E}">
        <p14:creationId xmlns:p14="http://schemas.microsoft.com/office/powerpoint/2010/main" val="30711355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JKN</a:t>
            </a:r>
            <a:endParaRPr lang="id-ID" dirty="0"/>
          </a:p>
        </p:txBody>
      </p:sp>
      <p:sp>
        <p:nvSpPr>
          <p:cNvPr id="3" name="Content Placeholder 2"/>
          <p:cNvSpPr>
            <a:spLocks noGrp="1"/>
          </p:cNvSpPr>
          <p:nvPr>
            <p:ph idx="1"/>
          </p:nvPr>
        </p:nvSpPr>
        <p:spPr/>
        <p:txBody>
          <a:bodyPr/>
          <a:lstStyle/>
          <a:p>
            <a:r>
              <a:rPr lang="id-ID" dirty="0" smtClean="0"/>
              <a:t>Usulan Perubahan Faktor Pelayanan Pada Fasilitas Kesehatan Tingkat Pertama (FKTP)</a:t>
            </a:r>
          </a:p>
          <a:p>
            <a:r>
              <a:rPr lang="id-ID" dirty="0" smtClean="0"/>
              <a:t>Untuk usulan pada Fasilitas Kesehatan Tingkat Lanjut (FKTL) berupa memasukkan jasa pelayanan kefarmasian pada INA CBGs belum ada pembahasan</a:t>
            </a:r>
          </a:p>
          <a:p>
            <a:r>
              <a:rPr lang="id-ID" dirty="0" smtClean="0"/>
              <a:t>Pembentukan SATGAS JKN Daerah</a:t>
            </a:r>
            <a:endParaRPr lang="id-ID" dirty="0"/>
          </a:p>
        </p:txBody>
      </p:sp>
    </p:spTree>
    <p:extLst>
      <p:ext uri="{BB962C8B-B14F-4D97-AF65-F5344CB8AC3E}">
        <p14:creationId xmlns:p14="http://schemas.microsoft.com/office/powerpoint/2010/main" val="2058063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934200" cy="914400"/>
          </a:xfrm>
        </p:spPr>
        <p:txBody>
          <a:bodyPr/>
          <a:lstStyle/>
          <a:p>
            <a:r>
              <a:rPr lang="id-ID" sz="2400" dirty="0" smtClean="0"/>
              <a:t>AD IAI BAB V TUGAS POKOK DAN FUNGSI</a:t>
            </a:r>
            <a:endParaRPr lang="id-ID" sz="2400" dirty="0"/>
          </a:p>
        </p:txBody>
      </p:sp>
      <p:sp>
        <p:nvSpPr>
          <p:cNvPr id="3" name="Content Placeholder 2"/>
          <p:cNvSpPr>
            <a:spLocks noGrp="1"/>
          </p:cNvSpPr>
          <p:nvPr>
            <p:ph idx="1"/>
          </p:nvPr>
        </p:nvSpPr>
        <p:spPr>
          <a:xfrm>
            <a:off x="457200" y="1447800"/>
            <a:ext cx="8229600" cy="4572000"/>
          </a:xfrm>
          <a:solidFill>
            <a:schemeClr val="accent2"/>
          </a:solidFill>
        </p:spPr>
        <p:txBody>
          <a:bodyPr/>
          <a:lstStyle/>
          <a:p>
            <a:pPr marL="0" indent="0" algn="ctr">
              <a:buNone/>
            </a:pPr>
            <a:r>
              <a:rPr lang="id-ID" sz="2000" dirty="0" smtClean="0"/>
              <a:t>TUGAS </a:t>
            </a:r>
            <a:r>
              <a:rPr lang="id-ID" sz="2000" dirty="0"/>
              <a:t>POKOK</a:t>
            </a:r>
          </a:p>
          <a:p>
            <a:pPr marL="0" indent="0" algn="ctr">
              <a:buNone/>
            </a:pPr>
            <a:r>
              <a:rPr lang="id-ID" sz="2000" dirty="0"/>
              <a:t>Pasal 11</a:t>
            </a:r>
          </a:p>
          <a:p>
            <a:pPr marL="0" indent="0">
              <a:buNone/>
            </a:pPr>
            <a:endParaRPr lang="id-ID" sz="2000" dirty="0" smtClean="0"/>
          </a:p>
          <a:p>
            <a:pPr marL="0" indent="0" algn="ctr">
              <a:buNone/>
            </a:pPr>
            <a:r>
              <a:rPr lang="id-ID" sz="4000" dirty="0" smtClean="0"/>
              <a:t>Ikatan </a:t>
            </a:r>
            <a:r>
              <a:rPr lang="id-ID" sz="4000" dirty="0"/>
              <a:t>mempunyai tugas pokok </a:t>
            </a:r>
            <a:r>
              <a:rPr lang="id-ID" sz="4000" b="1" dirty="0" smtClean="0">
                <a:solidFill>
                  <a:srgbClr val="FF0000"/>
                </a:solidFill>
              </a:rPr>
              <a:t>mempersatukan</a:t>
            </a:r>
            <a:r>
              <a:rPr lang="id-ID" sz="4000" b="1" dirty="0" smtClean="0"/>
              <a:t>,</a:t>
            </a:r>
          </a:p>
          <a:p>
            <a:pPr marL="0" indent="0" algn="ctr">
              <a:buNone/>
            </a:pPr>
            <a:r>
              <a:rPr lang="id-ID" sz="4000" b="1" dirty="0" smtClean="0">
                <a:solidFill>
                  <a:srgbClr val="FF0000"/>
                </a:solidFill>
              </a:rPr>
              <a:t>memberdayakan</a:t>
            </a:r>
            <a:r>
              <a:rPr lang="id-ID" sz="4000" b="1" dirty="0"/>
              <a:t>, </a:t>
            </a:r>
            <a:r>
              <a:rPr lang="id-ID" sz="4000" b="1" dirty="0">
                <a:solidFill>
                  <a:srgbClr val="C00000"/>
                </a:solidFill>
              </a:rPr>
              <a:t>melindungi, membina, </a:t>
            </a:r>
            <a:r>
              <a:rPr lang="id-ID" sz="4000" b="1" dirty="0" smtClean="0">
                <a:solidFill>
                  <a:srgbClr val="C00000"/>
                </a:solidFill>
              </a:rPr>
              <a:t>mengayomi</a:t>
            </a:r>
          </a:p>
          <a:p>
            <a:pPr marL="0" indent="0" algn="ctr">
              <a:buNone/>
            </a:pPr>
            <a:r>
              <a:rPr lang="id-ID" sz="4000" b="1" dirty="0" smtClean="0">
                <a:solidFill>
                  <a:srgbClr val="5D93FF"/>
                </a:solidFill>
              </a:rPr>
              <a:t> </a:t>
            </a:r>
            <a:r>
              <a:rPr lang="id-ID" sz="4000" dirty="0"/>
              <a:t>seluruh anggota Ikatan. </a:t>
            </a:r>
          </a:p>
          <a:p>
            <a:pPr marL="0" indent="0">
              <a:buNone/>
            </a:pPr>
            <a:endParaRPr lang="id-ID" sz="4000" dirty="0"/>
          </a:p>
        </p:txBody>
      </p:sp>
    </p:spTree>
    <p:extLst>
      <p:ext uri="{BB962C8B-B14F-4D97-AF65-F5344CB8AC3E}">
        <p14:creationId xmlns:p14="http://schemas.microsoft.com/office/powerpoint/2010/main" val="18015439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Surat</a:t>
            </a:r>
            <a:r>
              <a:rPr lang="en-US" dirty="0" smtClean="0"/>
              <a:t> </a:t>
            </a:r>
            <a:r>
              <a:rPr lang="en-US" dirty="0" err="1" smtClean="0"/>
              <a:t>Edaran</a:t>
            </a:r>
            <a:r>
              <a:rPr lang="en-US" dirty="0" smtClean="0"/>
              <a:t> </a:t>
            </a:r>
            <a:r>
              <a:rPr lang="en-US" dirty="0" err="1" smtClean="0"/>
              <a:t>Menkes</a:t>
            </a:r>
            <a:r>
              <a:rPr lang="en-US" dirty="0" smtClean="0"/>
              <a:t> </a:t>
            </a:r>
            <a:r>
              <a:rPr lang="en-US" dirty="0" err="1" smtClean="0"/>
              <a:t>No.31</a:t>
            </a:r>
            <a:r>
              <a:rPr lang="en-US" dirty="0" smtClean="0"/>
              <a:t>/2014</a:t>
            </a:r>
            <a:endParaRPr lang="en-US" dirty="0"/>
          </a:p>
        </p:txBody>
      </p:sp>
      <p:graphicFrame>
        <p:nvGraphicFramePr>
          <p:cNvPr id="4" name="Content Placeholder 3"/>
          <p:cNvGraphicFramePr>
            <a:graphicFrameLocks noGrp="1"/>
          </p:cNvGraphicFramePr>
          <p:nvPr>
            <p:ph type="tbl" idx="1"/>
            <p:extLst>
              <p:ext uri="{D42A27DB-BD31-4B8C-83A1-F6EECF244321}">
                <p14:modId xmlns:p14="http://schemas.microsoft.com/office/powerpoint/2010/main" val="2596780058"/>
              </p:ext>
            </p:extLst>
          </p:nvPr>
        </p:nvGraphicFramePr>
        <p:xfrm>
          <a:off x="633020" y="2565852"/>
          <a:ext cx="8090064" cy="2623323"/>
        </p:xfrm>
        <a:graphic>
          <a:graphicData uri="http://schemas.openxmlformats.org/drawingml/2006/table">
            <a:tbl>
              <a:tblPr firstRow="1" bandRow="1">
                <a:tableStyleId>{00A15C55-8517-42AA-B614-E9B94910E393}</a:tableStyleId>
              </a:tblPr>
              <a:tblGrid>
                <a:gridCol w="889908"/>
                <a:gridCol w="4045032"/>
                <a:gridCol w="3155124"/>
              </a:tblGrid>
              <a:tr h="482148">
                <a:tc>
                  <a:txBody>
                    <a:bodyPr/>
                    <a:lstStyle/>
                    <a:p>
                      <a:pPr marL="0" indent="0" algn="ctr">
                        <a:lnSpc>
                          <a:spcPct val="150000"/>
                        </a:lnSpc>
                        <a:spcAft>
                          <a:spcPts val="0"/>
                        </a:spcAft>
                      </a:pPr>
                      <a:r>
                        <a:rPr lang="en-US" sz="1400" dirty="0">
                          <a:effectLst/>
                        </a:rPr>
                        <a:t>No.</a:t>
                      </a:r>
                      <a:endParaRPr lang="id-ID" sz="1400" dirty="0">
                        <a:solidFill>
                          <a:srgbClr val="FFFFFF"/>
                        </a:solidFill>
                        <a:effectLst/>
                        <a:latin typeface="Cambria" pitchFamily="18" charset="0"/>
                        <a:ea typeface="Calibri"/>
                        <a:cs typeface="Angsana New" pitchFamily="18" charset="-34"/>
                      </a:endParaRPr>
                    </a:p>
                  </a:txBody>
                  <a:tcPr marL="78622" marR="78622" marT="0" marB="0" anchor="ctr"/>
                </a:tc>
                <a:tc>
                  <a:txBody>
                    <a:bodyPr/>
                    <a:lstStyle/>
                    <a:p>
                      <a:pPr marL="457200" algn="ctr">
                        <a:lnSpc>
                          <a:spcPct val="150000"/>
                        </a:lnSpc>
                        <a:spcAft>
                          <a:spcPts val="0"/>
                        </a:spcAft>
                      </a:pPr>
                      <a:r>
                        <a:rPr lang="en-US" sz="1400" dirty="0" err="1">
                          <a:effectLst/>
                        </a:rPr>
                        <a:t>Harga</a:t>
                      </a:r>
                      <a:r>
                        <a:rPr lang="en-US" sz="1400" dirty="0">
                          <a:effectLst/>
                        </a:rPr>
                        <a:t> </a:t>
                      </a:r>
                      <a:r>
                        <a:rPr lang="en-US" sz="1400" dirty="0" err="1">
                          <a:effectLst/>
                        </a:rPr>
                        <a:t>Satuan</a:t>
                      </a:r>
                      <a:r>
                        <a:rPr lang="en-US" sz="1400" dirty="0">
                          <a:effectLst/>
                        </a:rPr>
                        <a:t> </a:t>
                      </a:r>
                      <a:r>
                        <a:rPr lang="en-US" sz="1400" dirty="0" err="1">
                          <a:effectLst/>
                        </a:rPr>
                        <a:t>Obat</a:t>
                      </a:r>
                      <a:endParaRPr lang="id-ID" sz="1400" dirty="0">
                        <a:solidFill>
                          <a:srgbClr val="FFFFFF"/>
                        </a:solidFill>
                        <a:effectLst/>
                        <a:latin typeface="Cambria" pitchFamily="18" charset="0"/>
                        <a:ea typeface="Calibri"/>
                        <a:cs typeface="Angsana New" pitchFamily="18" charset="-34"/>
                      </a:endParaRPr>
                    </a:p>
                  </a:txBody>
                  <a:tcPr marL="78622" marR="78622" marT="0" marB="0" anchor="ctr"/>
                </a:tc>
                <a:tc>
                  <a:txBody>
                    <a:bodyPr/>
                    <a:lstStyle/>
                    <a:p>
                      <a:pPr marL="457200" algn="ctr">
                        <a:lnSpc>
                          <a:spcPct val="150000"/>
                        </a:lnSpc>
                        <a:spcAft>
                          <a:spcPts val="0"/>
                        </a:spcAft>
                      </a:pPr>
                      <a:r>
                        <a:rPr lang="en-US" sz="1400" dirty="0" err="1">
                          <a:effectLst/>
                        </a:rPr>
                        <a:t>Faktor</a:t>
                      </a:r>
                      <a:r>
                        <a:rPr lang="en-US" sz="1400" dirty="0">
                          <a:effectLst/>
                        </a:rPr>
                        <a:t> </a:t>
                      </a:r>
                      <a:r>
                        <a:rPr lang="en-US" sz="1400" dirty="0" err="1" smtClean="0">
                          <a:effectLst/>
                        </a:rPr>
                        <a:t>Pelayanan</a:t>
                      </a:r>
                      <a:r>
                        <a:rPr lang="en-US" sz="1400" baseline="0" dirty="0" smtClean="0">
                          <a:effectLst/>
                        </a:rPr>
                        <a:t> </a:t>
                      </a:r>
                      <a:r>
                        <a:rPr lang="en-US" sz="1400" dirty="0" err="1" smtClean="0">
                          <a:effectLst/>
                        </a:rPr>
                        <a:t>Obat</a:t>
                      </a:r>
                      <a:endParaRPr lang="id-ID" sz="1400" dirty="0">
                        <a:solidFill>
                          <a:srgbClr val="FFFFFF"/>
                        </a:solidFill>
                        <a:effectLst/>
                        <a:latin typeface="Cambria" pitchFamily="18" charset="0"/>
                        <a:ea typeface="Calibri"/>
                        <a:cs typeface="Angsana New" pitchFamily="18" charset="-34"/>
                      </a:endParaRPr>
                    </a:p>
                  </a:txBody>
                  <a:tcPr marL="78622" marR="78622" marT="0" marB="0" anchor="ctr"/>
                </a:tc>
              </a:tr>
              <a:tr h="428235">
                <a:tc>
                  <a:txBody>
                    <a:bodyPr/>
                    <a:lstStyle/>
                    <a:p>
                      <a:pPr marL="0" indent="0" algn="ctr">
                        <a:lnSpc>
                          <a:spcPct val="150000"/>
                        </a:lnSpc>
                        <a:spcAft>
                          <a:spcPts val="0"/>
                        </a:spcAft>
                      </a:pPr>
                      <a:r>
                        <a:rPr lang="en-US" sz="1400" dirty="0">
                          <a:effectLst/>
                        </a:rPr>
                        <a:t>1.</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gn="l">
                        <a:lnSpc>
                          <a:spcPct val="150000"/>
                        </a:lnSpc>
                        <a:spcAft>
                          <a:spcPts val="0"/>
                        </a:spcAft>
                      </a:pPr>
                      <a:r>
                        <a:rPr lang="en-US" sz="1400" dirty="0" err="1" smtClean="0">
                          <a:effectLst/>
                        </a:rPr>
                        <a:t>Sampai</a:t>
                      </a:r>
                      <a:r>
                        <a:rPr lang="en-US" sz="1400" baseline="0" dirty="0" smtClean="0">
                          <a:effectLst/>
                        </a:rPr>
                        <a:t> </a:t>
                      </a:r>
                      <a:r>
                        <a:rPr lang="en-US" sz="1400" baseline="0" dirty="0" err="1" smtClean="0">
                          <a:effectLst/>
                        </a:rPr>
                        <a:t>Dengan</a:t>
                      </a:r>
                      <a:r>
                        <a:rPr lang="en-US" sz="1400" dirty="0" smtClean="0">
                          <a:effectLst/>
                        </a:rPr>
                        <a:t> </a:t>
                      </a:r>
                      <a:r>
                        <a:rPr lang="en-US" sz="1400" dirty="0" err="1">
                          <a:effectLst/>
                        </a:rPr>
                        <a:t>Rp</a:t>
                      </a:r>
                      <a:r>
                        <a:rPr lang="en-US" sz="1400" dirty="0">
                          <a:effectLst/>
                        </a:rPr>
                        <a:t> 50.000,-</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nSpc>
                          <a:spcPct val="150000"/>
                        </a:lnSpc>
                        <a:spcAft>
                          <a:spcPts val="0"/>
                        </a:spcAft>
                      </a:pPr>
                      <a:r>
                        <a:rPr lang="en-US" sz="1400" dirty="0" smtClean="0">
                          <a:effectLst/>
                        </a:rPr>
                        <a:t>0,20</a:t>
                      </a:r>
                      <a:endParaRPr lang="id-ID" sz="1400" dirty="0">
                        <a:effectLst/>
                        <a:latin typeface="Cambria" pitchFamily="18" charset="0"/>
                        <a:ea typeface="Calibri"/>
                        <a:cs typeface="Angsana New" pitchFamily="18" charset="-34"/>
                      </a:endParaRPr>
                    </a:p>
                  </a:txBody>
                  <a:tcPr marL="78622" marR="78622" marT="0" marB="0" anchor="ctr"/>
                </a:tc>
              </a:tr>
              <a:tr h="428235">
                <a:tc>
                  <a:txBody>
                    <a:bodyPr/>
                    <a:lstStyle/>
                    <a:p>
                      <a:pPr marL="0" indent="0" algn="ctr">
                        <a:lnSpc>
                          <a:spcPct val="150000"/>
                        </a:lnSpc>
                        <a:spcAft>
                          <a:spcPts val="0"/>
                        </a:spcAft>
                      </a:pPr>
                      <a:r>
                        <a:rPr lang="en-US" sz="1400" dirty="0">
                          <a:effectLst/>
                        </a:rPr>
                        <a:t>2.</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gn="l">
                        <a:lnSpc>
                          <a:spcPct val="150000"/>
                        </a:lnSpc>
                        <a:spcAft>
                          <a:spcPts val="0"/>
                        </a:spcAft>
                      </a:pPr>
                      <a:r>
                        <a:rPr lang="en-US" sz="1400" dirty="0">
                          <a:effectLst/>
                        </a:rPr>
                        <a:t>Rp50.000  s/d Rp250.000</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nSpc>
                          <a:spcPct val="150000"/>
                        </a:lnSpc>
                        <a:spcAft>
                          <a:spcPts val="0"/>
                        </a:spcAft>
                      </a:pPr>
                      <a:r>
                        <a:rPr lang="en-US" sz="1400" dirty="0" smtClean="0">
                          <a:effectLst/>
                        </a:rPr>
                        <a:t>0,15</a:t>
                      </a:r>
                      <a:endParaRPr lang="id-ID" sz="1400" dirty="0">
                        <a:effectLst/>
                        <a:latin typeface="Cambria" pitchFamily="18" charset="0"/>
                        <a:ea typeface="Calibri"/>
                        <a:cs typeface="Angsana New" pitchFamily="18" charset="-34"/>
                      </a:endParaRPr>
                    </a:p>
                  </a:txBody>
                  <a:tcPr marL="78622" marR="78622" marT="0" marB="0" anchor="ctr"/>
                </a:tc>
              </a:tr>
              <a:tr h="428235">
                <a:tc>
                  <a:txBody>
                    <a:bodyPr/>
                    <a:lstStyle/>
                    <a:p>
                      <a:pPr marL="0" indent="12700" algn="ctr">
                        <a:lnSpc>
                          <a:spcPct val="150000"/>
                        </a:lnSpc>
                        <a:spcAft>
                          <a:spcPts val="0"/>
                        </a:spcAft>
                      </a:pPr>
                      <a:r>
                        <a:rPr lang="en-US" sz="1400" dirty="0">
                          <a:effectLst/>
                        </a:rPr>
                        <a:t>3.</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gn="l">
                        <a:lnSpc>
                          <a:spcPct val="150000"/>
                        </a:lnSpc>
                        <a:spcAft>
                          <a:spcPts val="0"/>
                        </a:spcAft>
                      </a:pPr>
                      <a:r>
                        <a:rPr lang="en-US" sz="1400" dirty="0">
                          <a:effectLst/>
                        </a:rPr>
                        <a:t>Rp250.000 s/d Rp500.000</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nSpc>
                          <a:spcPct val="150000"/>
                        </a:lnSpc>
                        <a:spcAft>
                          <a:spcPts val="0"/>
                        </a:spcAft>
                      </a:pPr>
                      <a:r>
                        <a:rPr lang="en-US" sz="1400" dirty="0" smtClean="0">
                          <a:effectLst/>
                        </a:rPr>
                        <a:t>0,10</a:t>
                      </a:r>
                      <a:endParaRPr lang="id-ID" sz="1400" dirty="0">
                        <a:effectLst/>
                        <a:latin typeface="Cambria" pitchFamily="18" charset="0"/>
                        <a:ea typeface="Calibri"/>
                        <a:cs typeface="Angsana New" pitchFamily="18" charset="-34"/>
                      </a:endParaRPr>
                    </a:p>
                  </a:txBody>
                  <a:tcPr marL="78622" marR="78622" marT="0" marB="0" anchor="ctr"/>
                </a:tc>
              </a:tr>
              <a:tr h="428235">
                <a:tc>
                  <a:txBody>
                    <a:bodyPr/>
                    <a:lstStyle/>
                    <a:p>
                      <a:pPr marL="0" indent="0" algn="ctr">
                        <a:lnSpc>
                          <a:spcPct val="150000"/>
                        </a:lnSpc>
                        <a:spcAft>
                          <a:spcPts val="0"/>
                        </a:spcAft>
                      </a:pPr>
                      <a:r>
                        <a:rPr lang="en-US" sz="1400" dirty="0">
                          <a:effectLst/>
                        </a:rPr>
                        <a:t>4.</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gn="l">
                        <a:lnSpc>
                          <a:spcPct val="150000"/>
                        </a:lnSpc>
                        <a:spcAft>
                          <a:spcPts val="0"/>
                        </a:spcAft>
                      </a:pPr>
                      <a:r>
                        <a:rPr lang="en-US" sz="1400" dirty="0">
                          <a:effectLst/>
                        </a:rPr>
                        <a:t>Rp500.000,-  s/d Rp1.000.000</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nSpc>
                          <a:spcPct val="150000"/>
                        </a:lnSpc>
                        <a:spcAft>
                          <a:spcPts val="0"/>
                        </a:spcAft>
                      </a:pPr>
                      <a:r>
                        <a:rPr lang="en-US" sz="1400" dirty="0" smtClean="0">
                          <a:effectLst/>
                        </a:rPr>
                        <a:t>0,05</a:t>
                      </a:r>
                      <a:endParaRPr lang="id-ID" sz="1400" dirty="0">
                        <a:effectLst/>
                        <a:latin typeface="Cambria" pitchFamily="18" charset="0"/>
                        <a:ea typeface="Calibri"/>
                        <a:cs typeface="Angsana New" pitchFamily="18" charset="-34"/>
                      </a:endParaRPr>
                    </a:p>
                  </a:txBody>
                  <a:tcPr marL="78622" marR="78622" marT="0" marB="0" anchor="ctr"/>
                </a:tc>
              </a:tr>
              <a:tr h="428235">
                <a:tc>
                  <a:txBody>
                    <a:bodyPr/>
                    <a:lstStyle/>
                    <a:p>
                      <a:pPr marL="0" indent="0" algn="ctr">
                        <a:lnSpc>
                          <a:spcPct val="150000"/>
                        </a:lnSpc>
                        <a:spcAft>
                          <a:spcPts val="0"/>
                        </a:spcAft>
                      </a:pPr>
                      <a:r>
                        <a:rPr lang="en-US" sz="1400" dirty="0">
                          <a:effectLst/>
                        </a:rPr>
                        <a:t>5.</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gn="l">
                        <a:lnSpc>
                          <a:spcPct val="150000"/>
                        </a:lnSpc>
                        <a:spcAft>
                          <a:spcPts val="0"/>
                        </a:spcAft>
                      </a:pPr>
                      <a:r>
                        <a:rPr lang="en-US" sz="1400" dirty="0">
                          <a:effectLst/>
                        </a:rPr>
                        <a:t>&gt; Rp1.000.000,-</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nSpc>
                          <a:spcPct val="150000"/>
                        </a:lnSpc>
                        <a:spcAft>
                          <a:spcPts val="0"/>
                        </a:spcAft>
                      </a:pPr>
                      <a:r>
                        <a:rPr lang="en-US" sz="1400" dirty="0" smtClean="0">
                          <a:effectLst/>
                        </a:rPr>
                        <a:t>0,02</a:t>
                      </a:r>
                      <a:endParaRPr lang="id-ID" sz="1400" dirty="0">
                        <a:effectLst/>
                        <a:latin typeface="Cambria" pitchFamily="18" charset="0"/>
                        <a:ea typeface="Calibri"/>
                        <a:cs typeface="Angsana New" pitchFamily="18" charset="-34"/>
                      </a:endParaRPr>
                    </a:p>
                  </a:txBody>
                  <a:tcPr marL="78622" marR="78622" marT="0" marB="0" anchor="ctr"/>
                </a:tc>
              </a:tr>
            </a:tbl>
          </a:graphicData>
        </a:graphic>
      </p:graphicFrame>
      <p:sp>
        <p:nvSpPr>
          <p:cNvPr id="3" name="TextBox 2"/>
          <p:cNvSpPr txBox="1"/>
          <p:nvPr/>
        </p:nvSpPr>
        <p:spPr>
          <a:xfrm>
            <a:off x="367644" y="1244967"/>
            <a:ext cx="8273436" cy="1200329"/>
          </a:xfrm>
          <a:prstGeom prst="rect">
            <a:avLst/>
          </a:prstGeom>
          <a:noFill/>
        </p:spPr>
        <p:txBody>
          <a:bodyPr wrap="square" rtlCol="0">
            <a:spAutoFit/>
          </a:bodyPr>
          <a:lstStyle/>
          <a:p>
            <a:pPr marL="342900" indent="-342900" algn="just">
              <a:buFont typeface="+mj-lt"/>
              <a:buAutoNum type="alphaLcPeriod"/>
            </a:pPr>
            <a:r>
              <a:rPr lang="en-US" dirty="0" err="1" smtClean="0">
                <a:latin typeface="+mn-lt"/>
              </a:rPr>
              <a:t>Tarif</a:t>
            </a:r>
            <a:r>
              <a:rPr lang="en-US" dirty="0" smtClean="0">
                <a:latin typeface="+mn-lt"/>
              </a:rPr>
              <a:t> </a:t>
            </a:r>
            <a:r>
              <a:rPr lang="en-US" dirty="0" err="1" smtClean="0">
                <a:latin typeface="+mn-lt"/>
              </a:rPr>
              <a:t>obat</a:t>
            </a:r>
            <a:r>
              <a:rPr lang="en-US" dirty="0" smtClean="0">
                <a:latin typeface="+mn-lt"/>
              </a:rPr>
              <a:t> program </a:t>
            </a:r>
            <a:r>
              <a:rPr lang="en-US" dirty="0" err="1" smtClean="0">
                <a:latin typeface="+mn-lt"/>
              </a:rPr>
              <a:t>rujuk</a:t>
            </a:r>
            <a:r>
              <a:rPr lang="en-US" dirty="0" smtClean="0">
                <a:latin typeface="+mn-lt"/>
              </a:rPr>
              <a:t> </a:t>
            </a:r>
            <a:r>
              <a:rPr lang="en-US" dirty="0" err="1" smtClean="0">
                <a:latin typeface="+mn-lt"/>
              </a:rPr>
              <a:t>Balik</a:t>
            </a:r>
            <a:r>
              <a:rPr lang="en-US" dirty="0" smtClean="0">
                <a:latin typeface="+mn-lt"/>
              </a:rPr>
              <a:t> </a:t>
            </a:r>
            <a:r>
              <a:rPr lang="en-US" dirty="0" err="1" smtClean="0">
                <a:latin typeface="+mn-lt"/>
              </a:rPr>
              <a:t>sesuai</a:t>
            </a:r>
            <a:r>
              <a:rPr lang="en-US" dirty="0" smtClean="0">
                <a:latin typeface="+mn-lt"/>
              </a:rPr>
              <a:t> e-catalog </a:t>
            </a:r>
            <a:r>
              <a:rPr lang="en-US" dirty="0" err="1" smtClean="0">
                <a:latin typeface="+mn-lt"/>
              </a:rPr>
              <a:t>ditambah</a:t>
            </a:r>
            <a:r>
              <a:rPr lang="en-US" dirty="0" smtClean="0">
                <a:latin typeface="+mn-lt"/>
              </a:rPr>
              <a:t> </a:t>
            </a:r>
            <a:r>
              <a:rPr lang="en-US" dirty="0" err="1" smtClean="0">
                <a:latin typeface="+mn-lt"/>
              </a:rPr>
              <a:t>faktor</a:t>
            </a:r>
            <a:r>
              <a:rPr lang="en-US" dirty="0" smtClean="0">
                <a:latin typeface="+mn-lt"/>
              </a:rPr>
              <a:t> </a:t>
            </a:r>
            <a:r>
              <a:rPr lang="en-US" dirty="0" err="1" smtClean="0">
                <a:latin typeface="+mn-lt"/>
              </a:rPr>
              <a:t>pelayanan</a:t>
            </a:r>
            <a:r>
              <a:rPr lang="en-US" dirty="0" smtClean="0">
                <a:latin typeface="+mn-lt"/>
              </a:rPr>
              <a:t> </a:t>
            </a:r>
            <a:r>
              <a:rPr lang="en-US" dirty="0" err="1" smtClean="0">
                <a:latin typeface="+mn-lt"/>
              </a:rPr>
              <a:t>dan</a:t>
            </a:r>
            <a:r>
              <a:rPr lang="en-US" dirty="0" smtClean="0">
                <a:latin typeface="+mn-lt"/>
              </a:rPr>
              <a:t> </a:t>
            </a:r>
            <a:r>
              <a:rPr lang="en-US" i="1" dirty="0" err="1" smtClean="0">
                <a:latin typeface="+mn-lt"/>
              </a:rPr>
              <a:t>embalage</a:t>
            </a:r>
            <a:endParaRPr lang="en-US" i="1" dirty="0">
              <a:latin typeface="+mn-lt"/>
            </a:endParaRPr>
          </a:p>
          <a:p>
            <a:pPr marL="342900" indent="-342900" algn="just">
              <a:buFont typeface="+mj-lt"/>
              <a:buAutoNum type="alphaLcPeriod" startAt="4"/>
            </a:pPr>
            <a:r>
              <a:rPr lang="en-US" dirty="0" err="1" smtClean="0">
                <a:latin typeface="+mn-lt"/>
              </a:rPr>
              <a:t>Faktor</a:t>
            </a:r>
            <a:r>
              <a:rPr lang="en-US" dirty="0" smtClean="0">
                <a:latin typeface="+mn-lt"/>
              </a:rPr>
              <a:t> </a:t>
            </a:r>
            <a:r>
              <a:rPr lang="en-US" dirty="0" err="1" smtClean="0">
                <a:latin typeface="+mn-lt"/>
              </a:rPr>
              <a:t>pelayanan</a:t>
            </a:r>
            <a:r>
              <a:rPr lang="en-US" dirty="0" smtClean="0">
                <a:latin typeface="+mn-lt"/>
              </a:rPr>
              <a:t> </a:t>
            </a:r>
            <a:r>
              <a:rPr lang="en-US" dirty="0" err="1" smtClean="0">
                <a:latin typeface="+mn-lt"/>
              </a:rPr>
              <a:t>sebagaimana</a:t>
            </a:r>
            <a:r>
              <a:rPr lang="en-US" dirty="0" smtClean="0">
                <a:latin typeface="+mn-lt"/>
              </a:rPr>
              <a:t> </a:t>
            </a:r>
            <a:r>
              <a:rPr lang="en-US" dirty="0" err="1" smtClean="0">
                <a:latin typeface="+mn-lt"/>
              </a:rPr>
              <a:t>dimaksud</a:t>
            </a:r>
            <a:r>
              <a:rPr lang="en-US" dirty="0" smtClean="0">
                <a:latin typeface="+mn-lt"/>
              </a:rPr>
              <a:t> </a:t>
            </a:r>
            <a:r>
              <a:rPr lang="en-US" dirty="0" err="1" smtClean="0">
                <a:latin typeface="+mn-lt"/>
              </a:rPr>
              <a:t>pada</a:t>
            </a:r>
            <a:r>
              <a:rPr lang="en-US" dirty="0" smtClean="0">
                <a:latin typeface="+mn-lt"/>
              </a:rPr>
              <a:t> </a:t>
            </a:r>
            <a:r>
              <a:rPr lang="en-US" dirty="0" err="1" smtClean="0">
                <a:latin typeface="+mn-lt"/>
              </a:rPr>
              <a:t>huruf</a:t>
            </a:r>
            <a:r>
              <a:rPr lang="en-US" dirty="0" smtClean="0">
                <a:latin typeface="+mn-lt"/>
              </a:rPr>
              <a:t> a, </a:t>
            </a:r>
            <a:r>
              <a:rPr lang="en-US" dirty="0" err="1" smtClean="0">
                <a:latin typeface="+mn-lt"/>
              </a:rPr>
              <a:t>dengan</a:t>
            </a:r>
            <a:r>
              <a:rPr lang="en-US" dirty="0" smtClean="0">
                <a:latin typeface="+mn-lt"/>
              </a:rPr>
              <a:t> </a:t>
            </a:r>
            <a:r>
              <a:rPr lang="en-US" dirty="0" err="1" smtClean="0">
                <a:latin typeface="+mn-lt"/>
              </a:rPr>
              <a:t>ketentuan</a:t>
            </a:r>
            <a:r>
              <a:rPr lang="en-US" dirty="0" smtClean="0">
                <a:latin typeface="+mn-lt"/>
              </a:rPr>
              <a:t> </a:t>
            </a:r>
            <a:r>
              <a:rPr lang="en-US" dirty="0" err="1" smtClean="0">
                <a:latin typeface="+mn-lt"/>
              </a:rPr>
              <a:t>sebagai</a:t>
            </a:r>
            <a:r>
              <a:rPr lang="en-US" dirty="0" smtClean="0">
                <a:latin typeface="+mn-lt"/>
              </a:rPr>
              <a:t> </a:t>
            </a:r>
            <a:r>
              <a:rPr lang="en-US" dirty="0" err="1" smtClean="0">
                <a:latin typeface="+mn-lt"/>
              </a:rPr>
              <a:t>berikut</a:t>
            </a:r>
            <a:r>
              <a:rPr lang="en-US" dirty="0" smtClean="0">
                <a:latin typeface="+mn-lt"/>
              </a:rPr>
              <a:t> : </a:t>
            </a:r>
            <a:endParaRPr lang="en-US" dirty="0">
              <a:latin typeface="+mn-lt"/>
            </a:endParaRPr>
          </a:p>
        </p:txBody>
      </p:sp>
      <p:sp>
        <p:nvSpPr>
          <p:cNvPr id="5" name="TextBox 4"/>
          <p:cNvSpPr txBox="1"/>
          <p:nvPr/>
        </p:nvSpPr>
        <p:spPr>
          <a:xfrm>
            <a:off x="413363" y="5413831"/>
            <a:ext cx="8364877" cy="1200329"/>
          </a:xfrm>
          <a:prstGeom prst="rect">
            <a:avLst/>
          </a:prstGeom>
          <a:noFill/>
        </p:spPr>
        <p:txBody>
          <a:bodyPr wrap="square" rtlCol="0">
            <a:spAutoFit/>
          </a:bodyPr>
          <a:lstStyle/>
          <a:p>
            <a:pPr marL="342900" indent="-342900" algn="just">
              <a:buFont typeface="+mj-lt"/>
              <a:buAutoNum type="alphaLcPeriod" startAt="5"/>
            </a:pPr>
            <a:r>
              <a:rPr lang="en-US" i="1" dirty="0" err="1" smtClean="0">
                <a:latin typeface="+mn-lt"/>
              </a:rPr>
              <a:t>Embalage</a:t>
            </a:r>
            <a:r>
              <a:rPr lang="en-US" dirty="0" smtClean="0">
                <a:latin typeface="+mn-lt"/>
              </a:rPr>
              <a:t> </a:t>
            </a:r>
            <a:r>
              <a:rPr lang="en-US" dirty="0" err="1" smtClean="0">
                <a:latin typeface="+mn-lt"/>
              </a:rPr>
              <a:t>sebagaimana</a:t>
            </a:r>
            <a:r>
              <a:rPr lang="en-US" dirty="0" smtClean="0">
                <a:latin typeface="+mn-lt"/>
              </a:rPr>
              <a:t> </a:t>
            </a:r>
            <a:r>
              <a:rPr lang="en-US" dirty="0" err="1" smtClean="0">
                <a:latin typeface="+mn-lt"/>
              </a:rPr>
              <a:t>dimaksud</a:t>
            </a:r>
            <a:r>
              <a:rPr lang="en-US" dirty="0" smtClean="0">
                <a:latin typeface="+mn-lt"/>
              </a:rPr>
              <a:t> </a:t>
            </a:r>
            <a:r>
              <a:rPr lang="en-US" dirty="0" err="1" smtClean="0">
                <a:latin typeface="+mn-lt"/>
              </a:rPr>
              <a:t>pada</a:t>
            </a:r>
            <a:r>
              <a:rPr lang="en-US" dirty="0" smtClean="0">
                <a:latin typeface="+mn-lt"/>
              </a:rPr>
              <a:t> </a:t>
            </a:r>
            <a:r>
              <a:rPr lang="en-US" dirty="0" err="1" smtClean="0">
                <a:latin typeface="+mn-lt"/>
              </a:rPr>
              <a:t>huruf</a:t>
            </a:r>
            <a:r>
              <a:rPr lang="en-US" dirty="0" smtClean="0">
                <a:latin typeface="+mn-lt"/>
              </a:rPr>
              <a:t> a, </a:t>
            </a:r>
            <a:r>
              <a:rPr lang="en-US" dirty="0" err="1" smtClean="0">
                <a:latin typeface="+mn-lt"/>
              </a:rPr>
              <a:t>dengan</a:t>
            </a:r>
            <a:r>
              <a:rPr lang="en-US" dirty="0" smtClean="0">
                <a:latin typeface="+mn-lt"/>
              </a:rPr>
              <a:t> </a:t>
            </a:r>
            <a:r>
              <a:rPr lang="en-US" dirty="0" err="1" smtClean="0">
                <a:latin typeface="+mn-lt"/>
              </a:rPr>
              <a:t>ketentuan</a:t>
            </a:r>
            <a:r>
              <a:rPr lang="en-US" dirty="0" smtClean="0">
                <a:latin typeface="+mn-lt"/>
              </a:rPr>
              <a:t> </a:t>
            </a:r>
            <a:r>
              <a:rPr lang="en-US" dirty="0" err="1" smtClean="0">
                <a:latin typeface="+mn-lt"/>
              </a:rPr>
              <a:t>sebagai</a:t>
            </a:r>
            <a:r>
              <a:rPr lang="en-US" dirty="0" smtClean="0">
                <a:latin typeface="+mn-lt"/>
              </a:rPr>
              <a:t> </a:t>
            </a:r>
            <a:r>
              <a:rPr lang="en-US" dirty="0" err="1" smtClean="0">
                <a:latin typeface="+mn-lt"/>
              </a:rPr>
              <a:t>berikut</a:t>
            </a:r>
            <a:r>
              <a:rPr lang="en-US" dirty="0" smtClean="0">
                <a:latin typeface="+mn-lt"/>
              </a:rPr>
              <a:t> :</a:t>
            </a:r>
          </a:p>
          <a:p>
            <a:pPr marL="800100" lvl="1" indent="-342900" algn="just">
              <a:buFont typeface="+mj-lt"/>
              <a:buAutoNum type="arabicPeriod"/>
            </a:pPr>
            <a:r>
              <a:rPr lang="en-US" i="1" dirty="0" err="1">
                <a:latin typeface="+mn-lt"/>
              </a:rPr>
              <a:t>e</a:t>
            </a:r>
            <a:r>
              <a:rPr lang="en-US" i="1" dirty="0" err="1" smtClean="0">
                <a:latin typeface="+mn-lt"/>
              </a:rPr>
              <a:t>mbalage</a:t>
            </a:r>
            <a:r>
              <a:rPr lang="en-US" i="1" dirty="0" smtClean="0">
                <a:latin typeface="+mn-lt"/>
              </a:rPr>
              <a:t> </a:t>
            </a:r>
            <a:r>
              <a:rPr lang="en-US" dirty="0" err="1" smtClean="0">
                <a:latin typeface="+mn-lt"/>
              </a:rPr>
              <a:t>untuk</a:t>
            </a:r>
            <a:r>
              <a:rPr lang="en-US" dirty="0" smtClean="0">
                <a:latin typeface="+mn-lt"/>
              </a:rPr>
              <a:t> </a:t>
            </a:r>
            <a:r>
              <a:rPr lang="en-US" dirty="0" err="1" smtClean="0">
                <a:latin typeface="+mn-lt"/>
              </a:rPr>
              <a:t>setiap</a:t>
            </a:r>
            <a:r>
              <a:rPr lang="en-US" dirty="0" smtClean="0">
                <a:latin typeface="+mn-lt"/>
              </a:rPr>
              <a:t> </a:t>
            </a:r>
            <a:r>
              <a:rPr lang="en-US" dirty="0" err="1" smtClean="0">
                <a:latin typeface="+mn-lt"/>
              </a:rPr>
              <a:t>resep</a:t>
            </a:r>
            <a:r>
              <a:rPr lang="en-US" dirty="0" smtClean="0">
                <a:latin typeface="+mn-lt"/>
              </a:rPr>
              <a:t> (per R/) </a:t>
            </a:r>
            <a:r>
              <a:rPr lang="en-US" dirty="0" err="1" smtClean="0">
                <a:latin typeface="+mn-lt"/>
              </a:rPr>
              <a:t>obat</a:t>
            </a:r>
            <a:r>
              <a:rPr lang="en-US" dirty="0" smtClean="0">
                <a:latin typeface="+mn-lt"/>
              </a:rPr>
              <a:t> </a:t>
            </a:r>
            <a:r>
              <a:rPr lang="en-US" dirty="0" err="1" smtClean="0">
                <a:latin typeface="+mn-lt"/>
              </a:rPr>
              <a:t>jadi</a:t>
            </a:r>
            <a:r>
              <a:rPr lang="en-US" dirty="0" smtClean="0">
                <a:latin typeface="+mn-lt"/>
              </a:rPr>
              <a:t> </a:t>
            </a:r>
            <a:r>
              <a:rPr lang="en-US" dirty="0" err="1" smtClean="0">
                <a:latin typeface="+mn-lt"/>
              </a:rPr>
              <a:t>adalah</a:t>
            </a:r>
            <a:r>
              <a:rPr lang="en-US" dirty="0" smtClean="0">
                <a:latin typeface="+mn-lt"/>
              </a:rPr>
              <a:t> </a:t>
            </a:r>
            <a:r>
              <a:rPr lang="en-US" dirty="0" err="1" smtClean="0">
                <a:latin typeface="+mn-lt"/>
              </a:rPr>
              <a:t>Rp</a:t>
            </a:r>
            <a:r>
              <a:rPr lang="en-US" dirty="0" smtClean="0">
                <a:latin typeface="+mn-lt"/>
              </a:rPr>
              <a:t>. 300,00</a:t>
            </a:r>
          </a:p>
          <a:p>
            <a:pPr marL="800100" lvl="1" indent="-342900" algn="just">
              <a:buFont typeface="+mj-lt"/>
              <a:buAutoNum type="arabicPeriod"/>
            </a:pPr>
            <a:r>
              <a:rPr lang="en-US" i="1" dirty="0" err="1" smtClean="0">
                <a:latin typeface="+mn-lt"/>
              </a:rPr>
              <a:t>embalage</a:t>
            </a:r>
            <a:r>
              <a:rPr lang="en-US" i="1" dirty="0" smtClean="0">
                <a:latin typeface="+mn-lt"/>
              </a:rPr>
              <a:t> </a:t>
            </a:r>
            <a:r>
              <a:rPr lang="en-US" dirty="0" err="1" smtClean="0">
                <a:latin typeface="+mn-lt"/>
              </a:rPr>
              <a:t>untuk</a:t>
            </a:r>
            <a:r>
              <a:rPr lang="en-US" dirty="0" smtClean="0">
                <a:latin typeface="+mn-lt"/>
              </a:rPr>
              <a:t> </a:t>
            </a:r>
            <a:r>
              <a:rPr lang="en-US" dirty="0" err="1" smtClean="0">
                <a:latin typeface="+mn-lt"/>
              </a:rPr>
              <a:t>setiap</a:t>
            </a:r>
            <a:r>
              <a:rPr lang="en-US" dirty="0" smtClean="0">
                <a:latin typeface="+mn-lt"/>
              </a:rPr>
              <a:t> </a:t>
            </a:r>
            <a:r>
              <a:rPr lang="en-US" dirty="0" err="1" smtClean="0">
                <a:latin typeface="+mn-lt"/>
              </a:rPr>
              <a:t>resep</a:t>
            </a:r>
            <a:r>
              <a:rPr lang="en-US" dirty="0" smtClean="0">
                <a:latin typeface="+mn-lt"/>
              </a:rPr>
              <a:t> </a:t>
            </a:r>
            <a:r>
              <a:rPr lang="en-US" dirty="0" err="1" smtClean="0">
                <a:latin typeface="+mn-lt"/>
              </a:rPr>
              <a:t>obat</a:t>
            </a:r>
            <a:r>
              <a:rPr lang="en-US" dirty="0" smtClean="0">
                <a:latin typeface="+mn-lt"/>
              </a:rPr>
              <a:t> </a:t>
            </a:r>
            <a:r>
              <a:rPr lang="en-US" dirty="0" err="1" smtClean="0">
                <a:latin typeface="+mn-lt"/>
              </a:rPr>
              <a:t>racikan</a:t>
            </a:r>
            <a:r>
              <a:rPr lang="en-US" dirty="0" smtClean="0">
                <a:latin typeface="+mn-lt"/>
              </a:rPr>
              <a:t> </a:t>
            </a:r>
            <a:r>
              <a:rPr lang="en-US" dirty="0" err="1" smtClean="0">
                <a:latin typeface="+mn-lt"/>
              </a:rPr>
              <a:t>adalah</a:t>
            </a:r>
            <a:r>
              <a:rPr lang="en-US" dirty="0" smtClean="0">
                <a:latin typeface="+mn-lt"/>
              </a:rPr>
              <a:t> </a:t>
            </a:r>
            <a:r>
              <a:rPr lang="en-US" dirty="0" err="1" smtClean="0">
                <a:latin typeface="+mn-lt"/>
              </a:rPr>
              <a:t>Rp</a:t>
            </a:r>
            <a:r>
              <a:rPr lang="en-US" dirty="0" smtClean="0">
                <a:latin typeface="+mn-lt"/>
              </a:rPr>
              <a:t>. 500,00</a:t>
            </a:r>
            <a:endParaRPr lang="en-US" dirty="0">
              <a:latin typeface="+mn-lt"/>
            </a:endParaRPr>
          </a:p>
        </p:txBody>
      </p:sp>
    </p:spTree>
    <p:extLst>
      <p:ext uri="{BB962C8B-B14F-4D97-AF65-F5344CB8AC3E}">
        <p14:creationId xmlns:p14="http://schemas.microsoft.com/office/powerpoint/2010/main" val="11098149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Usulan</a:t>
            </a:r>
            <a:r>
              <a:rPr lang="en-US" dirty="0" smtClean="0"/>
              <a:t> </a:t>
            </a:r>
            <a:r>
              <a:rPr lang="en-US" dirty="0" err="1" smtClean="0"/>
              <a:t>Faktor</a:t>
            </a:r>
            <a:r>
              <a:rPr lang="en-US" dirty="0" smtClean="0"/>
              <a:t> </a:t>
            </a:r>
            <a:r>
              <a:rPr lang="en-US" dirty="0" err="1" smtClean="0"/>
              <a:t>Pelayanan</a:t>
            </a:r>
            <a:r>
              <a:rPr lang="en-US" dirty="0" smtClean="0"/>
              <a:t> </a:t>
            </a:r>
            <a:r>
              <a:rPr lang="en-US" dirty="0" err="1" smtClean="0"/>
              <a:t>Obat</a:t>
            </a:r>
            <a:endParaRPr lang="en-US" dirty="0"/>
          </a:p>
        </p:txBody>
      </p:sp>
      <p:graphicFrame>
        <p:nvGraphicFramePr>
          <p:cNvPr id="4" name="Content Placeholder 3"/>
          <p:cNvGraphicFramePr>
            <a:graphicFrameLocks noGrp="1"/>
          </p:cNvGraphicFramePr>
          <p:nvPr>
            <p:ph type="tbl" idx="1"/>
            <p:extLst>
              <p:ext uri="{D42A27DB-BD31-4B8C-83A1-F6EECF244321}">
                <p14:modId xmlns:p14="http://schemas.microsoft.com/office/powerpoint/2010/main" val="2752414437"/>
              </p:ext>
            </p:extLst>
          </p:nvPr>
        </p:nvGraphicFramePr>
        <p:xfrm>
          <a:off x="595313" y="1450975"/>
          <a:ext cx="8090064" cy="3736790"/>
        </p:xfrm>
        <a:graphic>
          <a:graphicData uri="http://schemas.openxmlformats.org/drawingml/2006/table">
            <a:tbl>
              <a:tblPr firstRow="1" bandRow="1">
                <a:tableStyleId>{5C22544A-7EE6-4342-B048-85BDC9FD1C3A}</a:tableStyleId>
              </a:tblPr>
              <a:tblGrid>
                <a:gridCol w="889908"/>
                <a:gridCol w="4045032"/>
                <a:gridCol w="3155124"/>
              </a:tblGrid>
              <a:tr h="739145">
                <a:tc>
                  <a:txBody>
                    <a:bodyPr/>
                    <a:lstStyle/>
                    <a:p>
                      <a:pPr marL="0" indent="0" algn="ctr">
                        <a:lnSpc>
                          <a:spcPct val="150000"/>
                        </a:lnSpc>
                        <a:spcAft>
                          <a:spcPts val="0"/>
                        </a:spcAft>
                      </a:pPr>
                      <a:r>
                        <a:rPr lang="en-US" sz="1400" dirty="0">
                          <a:effectLst/>
                        </a:rPr>
                        <a:t>No.</a:t>
                      </a:r>
                      <a:endParaRPr lang="id-ID" sz="1400" dirty="0">
                        <a:solidFill>
                          <a:srgbClr val="FFFFFF"/>
                        </a:solidFill>
                        <a:effectLst/>
                        <a:latin typeface="Cambria" pitchFamily="18" charset="0"/>
                        <a:ea typeface="Calibri"/>
                        <a:cs typeface="Angsana New" pitchFamily="18" charset="-34"/>
                      </a:endParaRPr>
                    </a:p>
                  </a:txBody>
                  <a:tcPr marL="78622" marR="78622" marT="0" marB="0" anchor="ctr"/>
                </a:tc>
                <a:tc>
                  <a:txBody>
                    <a:bodyPr/>
                    <a:lstStyle/>
                    <a:p>
                      <a:pPr marL="457200" algn="ctr">
                        <a:lnSpc>
                          <a:spcPct val="150000"/>
                        </a:lnSpc>
                        <a:spcAft>
                          <a:spcPts val="0"/>
                        </a:spcAft>
                      </a:pPr>
                      <a:r>
                        <a:rPr lang="en-US" sz="1400" dirty="0" err="1">
                          <a:effectLst/>
                        </a:rPr>
                        <a:t>Harga</a:t>
                      </a:r>
                      <a:r>
                        <a:rPr lang="en-US" sz="1400" dirty="0">
                          <a:effectLst/>
                        </a:rPr>
                        <a:t> </a:t>
                      </a:r>
                      <a:r>
                        <a:rPr lang="en-US" sz="1400" dirty="0" err="1">
                          <a:effectLst/>
                        </a:rPr>
                        <a:t>Satuan</a:t>
                      </a:r>
                      <a:r>
                        <a:rPr lang="en-US" sz="1400" dirty="0">
                          <a:effectLst/>
                        </a:rPr>
                        <a:t> </a:t>
                      </a:r>
                      <a:r>
                        <a:rPr lang="en-US" sz="1400" dirty="0" err="1">
                          <a:effectLst/>
                        </a:rPr>
                        <a:t>Obat</a:t>
                      </a:r>
                      <a:endParaRPr lang="id-ID" sz="1400" dirty="0">
                        <a:solidFill>
                          <a:srgbClr val="FFFFFF"/>
                        </a:solidFill>
                        <a:effectLst/>
                        <a:latin typeface="Cambria" pitchFamily="18" charset="0"/>
                        <a:ea typeface="Calibri"/>
                        <a:cs typeface="Angsana New" pitchFamily="18" charset="-34"/>
                      </a:endParaRPr>
                    </a:p>
                  </a:txBody>
                  <a:tcPr marL="78622" marR="78622" marT="0" marB="0" anchor="ctr"/>
                </a:tc>
                <a:tc>
                  <a:txBody>
                    <a:bodyPr/>
                    <a:lstStyle/>
                    <a:p>
                      <a:pPr marL="457200" algn="ctr">
                        <a:lnSpc>
                          <a:spcPct val="150000"/>
                        </a:lnSpc>
                        <a:spcAft>
                          <a:spcPts val="0"/>
                        </a:spcAft>
                      </a:pPr>
                      <a:r>
                        <a:rPr lang="en-US" sz="1400" dirty="0" err="1">
                          <a:effectLst/>
                        </a:rPr>
                        <a:t>Faktor</a:t>
                      </a:r>
                      <a:r>
                        <a:rPr lang="en-US" sz="1400" dirty="0">
                          <a:effectLst/>
                        </a:rPr>
                        <a:t> </a:t>
                      </a:r>
                      <a:r>
                        <a:rPr lang="en-US" sz="1400" dirty="0" err="1" smtClean="0">
                          <a:effectLst/>
                        </a:rPr>
                        <a:t>Pelayanan</a:t>
                      </a:r>
                      <a:endParaRPr lang="id-ID" sz="1400" dirty="0" smtClean="0">
                        <a:effectLst/>
                      </a:endParaRPr>
                    </a:p>
                    <a:p>
                      <a:pPr marL="457200" algn="ctr">
                        <a:lnSpc>
                          <a:spcPct val="150000"/>
                        </a:lnSpc>
                        <a:spcAft>
                          <a:spcPts val="0"/>
                        </a:spcAft>
                      </a:pPr>
                      <a:r>
                        <a:rPr lang="en-US" sz="1400" dirty="0" err="1" smtClean="0">
                          <a:effectLst/>
                        </a:rPr>
                        <a:t>Obat</a:t>
                      </a:r>
                      <a:endParaRPr lang="id-ID" sz="1400" dirty="0">
                        <a:solidFill>
                          <a:srgbClr val="FFFFFF"/>
                        </a:solidFill>
                        <a:effectLst/>
                        <a:latin typeface="Cambria" pitchFamily="18" charset="0"/>
                        <a:ea typeface="Calibri"/>
                        <a:cs typeface="Angsana New" pitchFamily="18" charset="-34"/>
                      </a:endParaRPr>
                    </a:p>
                  </a:txBody>
                  <a:tcPr marL="78622" marR="78622" marT="0" marB="0" anchor="ctr"/>
                </a:tc>
              </a:tr>
              <a:tr h="428235">
                <a:tc>
                  <a:txBody>
                    <a:bodyPr/>
                    <a:lstStyle/>
                    <a:p>
                      <a:pPr marL="0" indent="0" algn="ctr">
                        <a:lnSpc>
                          <a:spcPct val="150000"/>
                        </a:lnSpc>
                        <a:spcAft>
                          <a:spcPts val="0"/>
                        </a:spcAft>
                      </a:pPr>
                      <a:r>
                        <a:rPr lang="en-US" sz="1400" dirty="0">
                          <a:effectLst/>
                        </a:rPr>
                        <a:t>1.</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gn="l">
                        <a:lnSpc>
                          <a:spcPct val="150000"/>
                        </a:lnSpc>
                        <a:spcAft>
                          <a:spcPts val="0"/>
                        </a:spcAft>
                      </a:pPr>
                      <a:r>
                        <a:rPr lang="en-US" sz="1400" dirty="0">
                          <a:effectLst/>
                        </a:rPr>
                        <a:t>&lt; </a:t>
                      </a:r>
                      <a:r>
                        <a:rPr lang="en-US" sz="1400" dirty="0" err="1">
                          <a:effectLst/>
                        </a:rPr>
                        <a:t>Rp</a:t>
                      </a:r>
                      <a:r>
                        <a:rPr lang="en-US" sz="1400" dirty="0">
                          <a:effectLst/>
                        </a:rPr>
                        <a:t> 50.000,-</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nSpc>
                          <a:spcPct val="150000"/>
                        </a:lnSpc>
                        <a:spcAft>
                          <a:spcPts val="0"/>
                        </a:spcAft>
                      </a:pPr>
                      <a:r>
                        <a:rPr lang="en-US" sz="1400" dirty="0" smtClean="0">
                          <a:effectLst/>
                        </a:rPr>
                        <a:t>0,31</a:t>
                      </a:r>
                      <a:endParaRPr lang="id-ID" sz="1400" dirty="0">
                        <a:effectLst/>
                        <a:latin typeface="Cambria" pitchFamily="18" charset="0"/>
                        <a:ea typeface="Calibri"/>
                        <a:cs typeface="Angsana New" pitchFamily="18" charset="-34"/>
                      </a:endParaRPr>
                    </a:p>
                  </a:txBody>
                  <a:tcPr marL="78622" marR="78622" marT="0" marB="0" anchor="ctr"/>
                </a:tc>
              </a:tr>
              <a:tr h="428235">
                <a:tc>
                  <a:txBody>
                    <a:bodyPr/>
                    <a:lstStyle/>
                    <a:p>
                      <a:pPr marL="0" indent="0" algn="ctr">
                        <a:lnSpc>
                          <a:spcPct val="150000"/>
                        </a:lnSpc>
                        <a:spcAft>
                          <a:spcPts val="0"/>
                        </a:spcAft>
                      </a:pPr>
                      <a:r>
                        <a:rPr lang="en-US" sz="1400" dirty="0">
                          <a:effectLst/>
                        </a:rPr>
                        <a:t>2.</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gn="l">
                        <a:lnSpc>
                          <a:spcPct val="150000"/>
                        </a:lnSpc>
                        <a:spcAft>
                          <a:spcPts val="0"/>
                        </a:spcAft>
                      </a:pPr>
                      <a:r>
                        <a:rPr lang="en-US" sz="1400" dirty="0">
                          <a:effectLst/>
                        </a:rPr>
                        <a:t>Rp50.000  s/d </a:t>
                      </a:r>
                      <a:r>
                        <a:rPr lang="en-US" sz="1400" dirty="0" smtClean="0">
                          <a:effectLst/>
                        </a:rPr>
                        <a:t>&lt;Rp250.000</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nSpc>
                          <a:spcPct val="150000"/>
                        </a:lnSpc>
                        <a:spcAft>
                          <a:spcPts val="0"/>
                        </a:spcAft>
                      </a:pPr>
                      <a:r>
                        <a:rPr lang="en-US" sz="1400" dirty="0" smtClean="0">
                          <a:effectLst/>
                        </a:rPr>
                        <a:t>0,26</a:t>
                      </a:r>
                      <a:endParaRPr lang="id-ID" sz="1400" dirty="0">
                        <a:effectLst/>
                        <a:latin typeface="Cambria" pitchFamily="18" charset="0"/>
                        <a:ea typeface="Calibri"/>
                        <a:cs typeface="Angsana New" pitchFamily="18" charset="-34"/>
                      </a:endParaRPr>
                    </a:p>
                  </a:txBody>
                  <a:tcPr marL="78622" marR="78622" marT="0" marB="0" anchor="ctr"/>
                </a:tc>
              </a:tr>
              <a:tr h="428235">
                <a:tc>
                  <a:txBody>
                    <a:bodyPr/>
                    <a:lstStyle/>
                    <a:p>
                      <a:pPr marL="0" indent="12700" algn="ctr">
                        <a:lnSpc>
                          <a:spcPct val="150000"/>
                        </a:lnSpc>
                        <a:spcAft>
                          <a:spcPts val="0"/>
                        </a:spcAft>
                      </a:pPr>
                      <a:r>
                        <a:rPr lang="en-US" sz="1400" dirty="0">
                          <a:effectLst/>
                        </a:rPr>
                        <a:t>3.</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gn="l">
                        <a:lnSpc>
                          <a:spcPct val="150000"/>
                        </a:lnSpc>
                        <a:spcAft>
                          <a:spcPts val="0"/>
                        </a:spcAft>
                      </a:pPr>
                      <a:r>
                        <a:rPr lang="en-US" sz="1400" dirty="0">
                          <a:effectLst/>
                        </a:rPr>
                        <a:t>Rp250.000 s/d </a:t>
                      </a:r>
                      <a:r>
                        <a:rPr lang="en-US" sz="1400" dirty="0" smtClean="0">
                          <a:effectLst/>
                        </a:rPr>
                        <a:t>&lt;Rp500.000</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nSpc>
                          <a:spcPct val="150000"/>
                        </a:lnSpc>
                        <a:spcAft>
                          <a:spcPts val="0"/>
                        </a:spcAft>
                      </a:pPr>
                      <a:r>
                        <a:rPr lang="en-US" sz="1400" dirty="0" smtClean="0">
                          <a:effectLst/>
                        </a:rPr>
                        <a:t>0,21</a:t>
                      </a:r>
                      <a:endParaRPr lang="id-ID" sz="1400" dirty="0">
                        <a:effectLst/>
                        <a:latin typeface="Cambria" pitchFamily="18" charset="0"/>
                        <a:ea typeface="Calibri"/>
                        <a:cs typeface="Angsana New" pitchFamily="18" charset="-34"/>
                      </a:endParaRPr>
                    </a:p>
                  </a:txBody>
                  <a:tcPr marL="78622" marR="78622" marT="0" marB="0" anchor="ctr"/>
                </a:tc>
              </a:tr>
              <a:tr h="428235">
                <a:tc>
                  <a:txBody>
                    <a:bodyPr/>
                    <a:lstStyle/>
                    <a:p>
                      <a:pPr marL="0" indent="0" algn="ctr">
                        <a:lnSpc>
                          <a:spcPct val="150000"/>
                        </a:lnSpc>
                        <a:spcAft>
                          <a:spcPts val="0"/>
                        </a:spcAft>
                      </a:pPr>
                      <a:r>
                        <a:rPr lang="en-US" sz="1400" dirty="0">
                          <a:effectLst/>
                        </a:rPr>
                        <a:t>4.</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gn="l">
                        <a:lnSpc>
                          <a:spcPct val="150000"/>
                        </a:lnSpc>
                        <a:spcAft>
                          <a:spcPts val="0"/>
                        </a:spcAft>
                      </a:pPr>
                      <a:r>
                        <a:rPr lang="en-US" sz="1400" dirty="0">
                          <a:effectLst/>
                        </a:rPr>
                        <a:t>Rp500.000,-  s/d </a:t>
                      </a:r>
                      <a:r>
                        <a:rPr lang="en-US" sz="1400" dirty="0" smtClean="0">
                          <a:effectLst/>
                        </a:rPr>
                        <a:t>&lt;Rp1.000.000</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nSpc>
                          <a:spcPct val="150000"/>
                        </a:lnSpc>
                        <a:spcAft>
                          <a:spcPts val="0"/>
                        </a:spcAft>
                      </a:pPr>
                      <a:r>
                        <a:rPr lang="en-US" sz="1400" dirty="0" smtClean="0">
                          <a:effectLst/>
                        </a:rPr>
                        <a:t>0,16</a:t>
                      </a:r>
                      <a:endParaRPr lang="id-ID" sz="1400" dirty="0">
                        <a:effectLst/>
                        <a:latin typeface="Cambria" pitchFamily="18" charset="0"/>
                        <a:ea typeface="Calibri"/>
                        <a:cs typeface="Angsana New" pitchFamily="18" charset="-34"/>
                      </a:endParaRPr>
                    </a:p>
                  </a:txBody>
                  <a:tcPr marL="78622" marR="78622" marT="0" marB="0" anchor="ctr"/>
                </a:tc>
              </a:tr>
              <a:tr h="428235">
                <a:tc>
                  <a:txBody>
                    <a:bodyPr/>
                    <a:lstStyle/>
                    <a:p>
                      <a:pPr marL="0" indent="0" algn="ctr">
                        <a:lnSpc>
                          <a:spcPct val="150000"/>
                        </a:lnSpc>
                        <a:spcAft>
                          <a:spcPts val="0"/>
                        </a:spcAft>
                      </a:pPr>
                      <a:r>
                        <a:rPr lang="en-US" sz="1400" dirty="0">
                          <a:effectLst/>
                        </a:rPr>
                        <a:t>5.</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gn="l">
                        <a:lnSpc>
                          <a:spcPct val="150000"/>
                        </a:lnSpc>
                        <a:spcAft>
                          <a:spcPts val="0"/>
                        </a:spcAft>
                      </a:pPr>
                      <a:r>
                        <a:rPr lang="en-US" sz="1400" dirty="0" smtClean="0">
                          <a:effectLst/>
                        </a:rPr>
                        <a:t>Rp1.000.000,- s/d &lt;</a:t>
                      </a:r>
                      <a:r>
                        <a:rPr lang="en-US" sz="1400" dirty="0" err="1" smtClean="0">
                          <a:effectLst/>
                        </a:rPr>
                        <a:t>Rp</a:t>
                      </a:r>
                      <a:r>
                        <a:rPr lang="en-US" sz="1400" dirty="0" smtClean="0">
                          <a:effectLst/>
                        </a:rPr>
                        <a:t>. 5.000.000</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a:lnSpc>
                          <a:spcPct val="150000"/>
                        </a:lnSpc>
                        <a:spcAft>
                          <a:spcPts val="0"/>
                        </a:spcAft>
                      </a:pPr>
                      <a:r>
                        <a:rPr lang="en-US" sz="1400" dirty="0" smtClean="0">
                          <a:effectLst/>
                        </a:rPr>
                        <a:t>0,11</a:t>
                      </a:r>
                      <a:endParaRPr lang="id-ID" sz="1400" dirty="0">
                        <a:effectLst/>
                        <a:latin typeface="Cambria" pitchFamily="18" charset="0"/>
                        <a:ea typeface="Calibri"/>
                        <a:cs typeface="Angsana New" pitchFamily="18" charset="-34"/>
                      </a:endParaRPr>
                    </a:p>
                  </a:txBody>
                  <a:tcPr marL="78622" marR="78622" marT="0" marB="0" anchor="ctr"/>
                </a:tc>
              </a:tr>
              <a:tr h="428235">
                <a:tc>
                  <a:txBody>
                    <a:bodyPr/>
                    <a:lstStyle/>
                    <a:p>
                      <a:pPr marL="0" indent="0" algn="ctr">
                        <a:lnSpc>
                          <a:spcPct val="150000"/>
                        </a:lnSpc>
                        <a:spcAft>
                          <a:spcPts val="0"/>
                        </a:spcAft>
                      </a:pPr>
                      <a:r>
                        <a:rPr lang="en-US" sz="1400" dirty="0" smtClean="0">
                          <a:effectLst/>
                          <a:latin typeface="Cambria" pitchFamily="18" charset="0"/>
                          <a:ea typeface="Calibri"/>
                          <a:cs typeface="Angsana New" pitchFamily="18" charset="-34"/>
                        </a:rPr>
                        <a:t>6.</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marR="0" indent="0" algn="l" defTabSz="914400" rtl="0" eaLnBrk="1" fontAlgn="auto" latinLnBrk="0" hangingPunct="1">
                        <a:lnSpc>
                          <a:spcPct val="150000"/>
                        </a:lnSpc>
                        <a:spcBef>
                          <a:spcPts val="0"/>
                        </a:spcBef>
                        <a:spcAft>
                          <a:spcPts val="0"/>
                        </a:spcAft>
                        <a:buClrTx/>
                        <a:buSzTx/>
                        <a:buFontTx/>
                        <a:buNone/>
                        <a:tabLst/>
                        <a:defRPr/>
                      </a:pPr>
                      <a:r>
                        <a:rPr lang="en-US" sz="1400" dirty="0" smtClean="0">
                          <a:effectLst/>
                        </a:rPr>
                        <a:t>Rp5.000.000,- s/d &lt;</a:t>
                      </a:r>
                      <a:r>
                        <a:rPr lang="en-US" sz="1400" dirty="0" err="1" smtClean="0">
                          <a:effectLst/>
                        </a:rPr>
                        <a:t>Rp</a:t>
                      </a:r>
                      <a:r>
                        <a:rPr lang="en-US" sz="1400" dirty="0" smtClean="0">
                          <a:effectLst/>
                        </a:rPr>
                        <a:t>. 10.000.000</a:t>
                      </a:r>
                      <a:endParaRPr lang="id-ID" sz="1400" dirty="0" smtClean="0">
                        <a:effectLst/>
                        <a:latin typeface="Cambria" pitchFamily="18" charset="0"/>
                        <a:ea typeface="Calibri"/>
                        <a:cs typeface="Angsana New" pitchFamily="18" charset="-34"/>
                      </a:endParaRPr>
                    </a:p>
                  </a:txBody>
                  <a:tcPr marL="78622" marR="78622" marT="0" marB="0" anchor="ctr"/>
                </a:tc>
                <a:tc>
                  <a:txBody>
                    <a:bodyPr/>
                    <a:lstStyle/>
                    <a:p>
                      <a:pPr marL="457200">
                        <a:lnSpc>
                          <a:spcPct val="150000"/>
                        </a:lnSpc>
                        <a:spcAft>
                          <a:spcPts val="0"/>
                        </a:spcAft>
                      </a:pPr>
                      <a:r>
                        <a:rPr lang="en-US" sz="1400" dirty="0" smtClean="0">
                          <a:effectLst/>
                          <a:latin typeface="Cambria" pitchFamily="18" charset="0"/>
                          <a:ea typeface="Calibri"/>
                          <a:cs typeface="Angsana New" pitchFamily="18" charset="-34"/>
                        </a:rPr>
                        <a:t>0,06</a:t>
                      </a:r>
                      <a:endParaRPr lang="id-ID" sz="1400" dirty="0">
                        <a:effectLst/>
                        <a:latin typeface="Cambria" pitchFamily="18" charset="0"/>
                        <a:ea typeface="Calibri"/>
                        <a:cs typeface="Angsana New" pitchFamily="18" charset="-34"/>
                      </a:endParaRPr>
                    </a:p>
                  </a:txBody>
                  <a:tcPr marL="78622" marR="78622" marT="0" marB="0" anchor="ctr"/>
                </a:tc>
              </a:tr>
              <a:tr h="428235">
                <a:tc>
                  <a:txBody>
                    <a:bodyPr/>
                    <a:lstStyle/>
                    <a:p>
                      <a:pPr marL="0" indent="0" algn="ctr">
                        <a:lnSpc>
                          <a:spcPct val="150000"/>
                        </a:lnSpc>
                        <a:spcAft>
                          <a:spcPts val="0"/>
                        </a:spcAft>
                      </a:pPr>
                      <a:r>
                        <a:rPr lang="en-US" sz="1400" dirty="0" smtClean="0">
                          <a:effectLst/>
                          <a:latin typeface="Cambria" pitchFamily="18" charset="0"/>
                          <a:ea typeface="Calibri"/>
                          <a:cs typeface="Angsana New" pitchFamily="18" charset="-34"/>
                        </a:rPr>
                        <a:t>7.</a:t>
                      </a:r>
                      <a:endParaRPr lang="id-ID" sz="1400" dirty="0">
                        <a:effectLst/>
                        <a:latin typeface="Cambria" pitchFamily="18" charset="0"/>
                        <a:ea typeface="Calibri"/>
                        <a:cs typeface="Angsana New" pitchFamily="18" charset="-34"/>
                      </a:endParaRPr>
                    </a:p>
                  </a:txBody>
                  <a:tcPr marL="78622" marR="78622" marT="0" marB="0" anchor="ctr"/>
                </a:tc>
                <a:tc>
                  <a:txBody>
                    <a:bodyPr/>
                    <a:lstStyle/>
                    <a:p>
                      <a:pPr marL="457200" marR="0" indent="0" algn="l" defTabSz="914400" rtl="0" eaLnBrk="1" fontAlgn="auto" latinLnBrk="0" hangingPunct="1">
                        <a:lnSpc>
                          <a:spcPct val="150000"/>
                        </a:lnSpc>
                        <a:spcBef>
                          <a:spcPts val="0"/>
                        </a:spcBef>
                        <a:spcAft>
                          <a:spcPts val="0"/>
                        </a:spcAft>
                        <a:buClrTx/>
                        <a:buSzTx/>
                        <a:buFontTx/>
                        <a:buNone/>
                        <a:tabLst/>
                        <a:defRPr/>
                      </a:pPr>
                      <a:r>
                        <a:rPr lang="en-US" sz="1400" dirty="0" smtClean="0">
                          <a:effectLst/>
                        </a:rPr>
                        <a:t>Rp10.000.000,- s/d &lt;</a:t>
                      </a:r>
                      <a:r>
                        <a:rPr lang="en-US" sz="1400" dirty="0" err="1" smtClean="0">
                          <a:effectLst/>
                        </a:rPr>
                        <a:t>Rp</a:t>
                      </a:r>
                      <a:r>
                        <a:rPr lang="en-US" sz="1400" dirty="0" smtClean="0">
                          <a:effectLst/>
                        </a:rPr>
                        <a:t>. 15.000.000</a:t>
                      </a:r>
                      <a:endParaRPr lang="id-ID" sz="1400" dirty="0" smtClean="0">
                        <a:effectLst/>
                        <a:latin typeface="Cambria" pitchFamily="18" charset="0"/>
                        <a:ea typeface="Calibri"/>
                        <a:cs typeface="Angsana New" pitchFamily="18" charset="-34"/>
                      </a:endParaRPr>
                    </a:p>
                  </a:txBody>
                  <a:tcPr marL="78622" marR="78622" marT="0" marB="0" anchor="ctr"/>
                </a:tc>
                <a:tc>
                  <a:txBody>
                    <a:bodyPr/>
                    <a:lstStyle/>
                    <a:p>
                      <a:pPr marL="457200">
                        <a:lnSpc>
                          <a:spcPct val="150000"/>
                        </a:lnSpc>
                        <a:spcAft>
                          <a:spcPts val="0"/>
                        </a:spcAft>
                      </a:pPr>
                      <a:r>
                        <a:rPr lang="en-US" sz="1400" dirty="0" smtClean="0">
                          <a:effectLst/>
                          <a:latin typeface="Cambria" pitchFamily="18" charset="0"/>
                          <a:ea typeface="Calibri"/>
                          <a:cs typeface="Angsana New" pitchFamily="18" charset="-34"/>
                        </a:rPr>
                        <a:t>0,04</a:t>
                      </a:r>
                      <a:endParaRPr lang="id-ID" sz="1400" dirty="0">
                        <a:effectLst/>
                        <a:latin typeface="Cambria" pitchFamily="18" charset="0"/>
                        <a:ea typeface="Calibri"/>
                        <a:cs typeface="Angsana New" pitchFamily="18" charset="-34"/>
                      </a:endParaRPr>
                    </a:p>
                  </a:txBody>
                  <a:tcPr marL="78622" marR="78622" marT="0" marB="0" anchor="ctr"/>
                </a:tc>
              </a:tr>
            </a:tbl>
          </a:graphicData>
        </a:graphic>
      </p:graphicFrame>
    </p:spTree>
    <p:extLst>
      <p:ext uri="{BB962C8B-B14F-4D97-AF65-F5344CB8AC3E}">
        <p14:creationId xmlns:p14="http://schemas.microsoft.com/office/powerpoint/2010/main" val="5197773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Regulasi</a:t>
            </a:r>
            <a:endParaRPr lang="id-ID" dirty="0"/>
          </a:p>
        </p:txBody>
      </p:sp>
      <p:sp>
        <p:nvSpPr>
          <p:cNvPr id="5" name="Content Placeholder 4"/>
          <p:cNvSpPr>
            <a:spLocks noGrp="1"/>
          </p:cNvSpPr>
          <p:nvPr>
            <p:ph idx="1"/>
          </p:nvPr>
        </p:nvSpPr>
        <p:spPr/>
        <p:txBody>
          <a:bodyPr/>
          <a:lstStyle/>
          <a:p>
            <a:r>
              <a:rPr lang="id-ID" dirty="0" smtClean="0">
                <a:hlinkClick r:id="rId2" action="ppaction://hlinkfile"/>
              </a:rPr>
              <a:t>Rancangan Peraturan Menteri Kesehatan RI tentang Apotek</a:t>
            </a:r>
            <a:endParaRPr lang="id-ID" dirty="0"/>
          </a:p>
        </p:txBody>
      </p:sp>
    </p:spTree>
    <p:extLst>
      <p:ext uri="{BB962C8B-B14F-4D97-AF65-F5344CB8AC3E}">
        <p14:creationId xmlns:p14="http://schemas.microsoft.com/office/powerpoint/2010/main" val="36173830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543800" cy="914400"/>
          </a:xfrm>
        </p:spPr>
        <p:txBody>
          <a:bodyPr/>
          <a:lstStyle/>
          <a:p>
            <a:r>
              <a:rPr lang="id-ID" sz="3600" dirty="0" smtClean="0"/>
              <a:t>Pendidikan dan Uji Kompetensi Apoteker</a:t>
            </a:r>
            <a:endParaRPr lang="id-ID" sz="3600" dirty="0"/>
          </a:p>
        </p:txBody>
      </p:sp>
      <p:sp>
        <p:nvSpPr>
          <p:cNvPr id="3" name="Content Placeholder 2"/>
          <p:cNvSpPr>
            <a:spLocks noGrp="1"/>
          </p:cNvSpPr>
          <p:nvPr>
            <p:ph idx="1"/>
          </p:nvPr>
        </p:nvSpPr>
        <p:spPr>
          <a:xfrm>
            <a:off x="457200" y="1295400"/>
            <a:ext cx="8229600" cy="5105400"/>
          </a:xfrm>
        </p:spPr>
        <p:txBody>
          <a:bodyPr/>
          <a:lstStyle/>
          <a:p>
            <a:r>
              <a:rPr lang="id-ID" dirty="0" smtClean="0"/>
              <a:t>Telah dilakukan penandatanganan Hasil Kerja Tim HPEQ Farmasi oleh IAI dan APTFI disaksikan oleh KFN pada tgl 22 April 2014</a:t>
            </a:r>
          </a:p>
          <a:p>
            <a:r>
              <a:rPr lang="id-ID" dirty="0" smtClean="0"/>
              <a:t>Dokumen yang ditandatangani adalah:</a:t>
            </a:r>
          </a:p>
          <a:p>
            <a:pPr lvl="1"/>
            <a:r>
              <a:rPr lang="id-ID" sz="2600" dirty="0" smtClean="0"/>
              <a:t>Naskah Akademik Pendidikan Apoteker</a:t>
            </a:r>
          </a:p>
          <a:p>
            <a:pPr lvl="1"/>
            <a:r>
              <a:rPr lang="id-ID" sz="2600" dirty="0" smtClean="0"/>
              <a:t>Standar Pendidikan Apoteker</a:t>
            </a:r>
          </a:p>
          <a:p>
            <a:pPr lvl="1"/>
            <a:r>
              <a:rPr lang="id-ID" sz="2600" dirty="0" smtClean="0"/>
              <a:t>Matriks Blueprint CBT Uji Kompetensi Apoteker</a:t>
            </a:r>
          </a:p>
          <a:p>
            <a:pPr lvl="1"/>
            <a:r>
              <a:rPr lang="id-ID" sz="2600" dirty="0" smtClean="0"/>
              <a:t>Policy Study Uji Kompetensi Apoteker  OSCE</a:t>
            </a:r>
          </a:p>
          <a:p>
            <a:pPr lvl="1"/>
            <a:r>
              <a:rPr lang="id-ID" sz="2600" dirty="0" smtClean="0"/>
              <a:t>Instrumen Akreditasi PTF </a:t>
            </a:r>
            <a:endParaRPr lang="id-ID" sz="2600" dirty="0"/>
          </a:p>
        </p:txBody>
      </p:sp>
    </p:spTree>
    <p:extLst>
      <p:ext uri="{BB962C8B-B14F-4D97-AF65-F5344CB8AC3E}">
        <p14:creationId xmlns:p14="http://schemas.microsoft.com/office/powerpoint/2010/main" val="28067026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543800" cy="914400"/>
          </a:xfrm>
        </p:spPr>
        <p:txBody>
          <a:bodyPr/>
          <a:lstStyle/>
          <a:p>
            <a:r>
              <a:rPr lang="id-ID" sz="3600" dirty="0" smtClean="0"/>
              <a:t>Pendidikan dan Uji Kompetensi Apoteker</a:t>
            </a:r>
            <a:endParaRPr lang="id-ID" sz="3600" dirty="0"/>
          </a:p>
        </p:txBody>
      </p:sp>
      <p:sp>
        <p:nvSpPr>
          <p:cNvPr id="3" name="Content Placeholder 2"/>
          <p:cNvSpPr>
            <a:spLocks noGrp="1"/>
          </p:cNvSpPr>
          <p:nvPr>
            <p:ph idx="1"/>
          </p:nvPr>
        </p:nvSpPr>
        <p:spPr/>
        <p:txBody>
          <a:bodyPr/>
          <a:lstStyle/>
          <a:p>
            <a:r>
              <a:rPr lang="id-ID" dirty="0" smtClean="0"/>
              <a:t>Telah dilakukan Audiensi antara Masyarakat Farmasi (KFN, IAI dan APTFI) dengan Dirjen DIKTI KemDikBud pada tanggal 3 Juni 2014</a:t>
            </a:r>
          </a:p>
          <a:p>
            <a:r>
              <a:rPr lang="id-ID" dirty="0" smtClean="0"/>
              <a:t>Dalam pertemuan tersebut membahas Pendidikan Apoteker dan Uji Kompetensi Mahasiswa Prodi Profesi Apoteker</a:t>
            </a:r>
          </a:p>
          <a:p>
            <a:pPr marL="0" indent="0">
              <a:buNone/>
            </a:pPr>
            <a:endParaRPr lang="id-ID" dirty="0"/>
          </a:p>
        </p:txBody>
      </p:sp>
    </p:spTree>
    <p:extLst>
      <p:ext uri="{BB962C8B-B14F-4D97-AF65-F5344CB8AC3E}">
        <p14:creationId xmlns:p14="http://schemas.microsoft.com/office/powerpoint/2010/main" val="4644599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228600" y="156030"/>
            <a:ext cx="8686800" cy="914400"/>
          </a:xfrm>
          <a:prstGeom prst="roundRect">
            <a:avLst>
              <a:gd name="adj" fmla="val 16667"/>
            </a:avLst>
          </a:prstGeom>
          <a:solidFill>
            <a:srgbClr val="0F2239"/>
          </a:solidFill>
          <a:ln>
            <a:solidFill>
              <a:srgbClr val="006666"/>
            </a:solidFill>
            <a:round/>
            <a:headEnd type="none" w="med" len="med"/>
            <a:tailEnd type="none" w="med" len="med"/>
          </a:ln>
        </p:spPr>
        <p:txBody>
          <a:bodyPr/>
          <a:lstStyle/>
          <a:p>
            <a:pPr eaLnBrk="1" fontAlgn="auto" hangingPunct="1">
              <a:spcAft>
                <a:spcPts val="0"/>
              </a:spcAft>
              <a:defRPr/>
            </a:pPr>
            <a:r>
              <a:rPr lang="id-ID" sz="3600" b="1" smtClean="0">
                <a:solidFill>
                  <a:schemeClr val="bg1"/>
                </a:solidFill>
                <a:latin typeface="Arial" pitchFamily="34" charset="0"/>
                <a:cs typeface="Arial" pitchFamily="34" charset="0"/>
              </a:rPr>
              <a:t>Jenis &amp; Jenjang Pendidikan Farmasi </a:t>
            </a:r>
            <a:endParaRPr lang="en-GB" sz="3600" b="1" smtClean="0">
              <a:solidFill>
                <a:schemeClr val="bg1"/>
              </a:solidFill>
              <a:latin typeface="Arial" pitchFamily="34" charset="0"/>
              <a:cs typeface="Arial" pitchFamily="34" charset="0"/>
            </a:endParaRPr>
          </a:p>
        </p:txBody>
      </p:sp>
      <p:sp>
        <p:nvSpPr>
          <p:cNvPr id="12291" name="Rectangle 4"/>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d-ID"/>
          </a:p>
        </p:txBody>
      </p:sp>
      <p:sp>
        <p:nvSpPr>
          <p:cNvPr id="12292" name="Line 219"/>
          <p:cNvSpPr>
            <a:spLocks noChangeShapeType="1"/>
          </p:cNvSpPr>
          <p:nvPr/>
        </p:nvSpPr>
        <p:spPr bwMode="auto">
          <a:xfrm>
            <a:off x="3706813" y="18891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3" name="Line 289"/>
          <p:cNvSpPr>
            <a:spLocks noChangeShapeType="1"/>
          </p:cNvSpPr>
          <p:nvPr/>
        </p:nvSpPr>
        <p:spPr bwMode="auto">
          <a:xfrm>
            <a:off x="3706813" y="23669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4" name="Line 290"/>
          <p:cNvSpPr>
            <a:spLocks noChangeShapeType="1"/>
          </p:cNvSpPr>
          <p:nvPr/>
        </p:nvSpPr>
        <p:spPr bwMode="auto">
          <a:xfrm>
            <a:off x="3706813" y="244475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5" name="Line 291"/>
          <p:cNvSpPr>
            <a:spLocks noChangeShapeType="1"/>
          </p:cNvSpPr>
          <p:nvPr/>
        </p:nvSpPr>
        <p:spPr bwMode="auto">
          <a:xfrm>
            <a:off x="4781550" y="244475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aphicFrame>
        <p:nvGraphicFramePr>
          <p:cNvPr id="129426" name="Group 402"/>
          <p:cNvGraphicFramePr>
            <a:graphicFrameLocks noGrp="1"/>
          </p:cNvGraphicFramePr>
          <p:nvPr>
            <p:extLst>
              <p:ext uri="{D42A27DB-BD31-4B8C-83A1-F6EECF244321}">
                <p14:modId xmlns:p14="http://schemas.microsoft.com/office/powerpoint/2010/main" val="2737841593"/>
              </p:ext>
            </p:extLst>
          </p:nvPr>
        </p:nvGraphicFramePr>
        <p:xfrm>
          <a:off x="266700" y="1270003"/>
          <a:ext cx="8648700" cy="5451007"/>
        </p:xfrm>
        <a:graphic>
          <a:graphicData uri="http://schemas.openxmlformats.org/drawingml/2006/table">
            <a:tbl>
              <a:tblPr/>
              <a:tblGrid>
                <a:gridCol w="1394640"/>
                <a:gridCol w="1131088"/>
                <a:gridCol w="1989966"/>
                <a:gridCol w="1837662"/>
                <a:gridCol w="1421185"/>
                <a:gridCol w="874159"/>
              </a:tblGrid>
              <a:tr h="706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Narrow" pitchFamily="34" charset="0"/>
                          <a:ea typeface="Times New Roman" pitchFamily="18" charset="0"/>
                          <a:cs typeface="Arial" pitchFamily="34" charset="0"/>
                        </a:rPr>
                        <a:t>JENJANG</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93A6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Narrow" pitchFamily="34" charset="0"/>
                          <a:ea typeface="Times New Roman" pitchFamily="18" charset="0"/>
                          <a:cs typeface="Arial" pitchFamily="34" charset="0"/>
                        </a:rPr>
                        <a:t>T</a:t>
                      </a:r>
                      <a:r>
                        <a:rPr kumimoji="0" lang="id-ID" sz="2400" b="1" i="0" u="none" strike="noStrike" cap="none" normalizeH="0" baseline="0" dirty="0" smtClean="0">
                          <a:ln>
                            <a:noFill/>
                          </a:ln>
                          <a:solidFill>
                            <a:schemeClr val="bg1"/>
                          </a:solidFill>
                          <a:effectLst/>
                          <a:latin typeface="Arial Narrow" pitchFamily="34" charset="0"/>
                          <a:ea typeface="Times New Roman" pitchFamily="18" charset="0"/>
                          <a:cs typeface="Arial" pitchFamily="34" charset="0"/>
                        </a:rPr>
                        <a:t>h</a:t>
                      </a:r>
                      <a:endParaRPr kumimoji="0" lang="en-GB" sz="2400" b="1" i="0" u="none" strike="noStrike" cap="none" normalizeH="0" baseline="0" dirty="0" smtClean="0">
                        <a:ln>
                          <a:noFill/>
                        </a:ln>
                        <a:solidFill>
                          <a:schemeClr val="bg1"/>
                        </a:solidFill>
                        <a:effectLst/>
                        <a:latin typeface="Arial Narrow" pitchFamily="34" charset="0"/>
                        <a:ea typeface="Times New Roman" pitchFamily="18" charset="0"/>
                        <a:cs typeface="Arial" pitchFamily="34"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93A6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Narrow" pitchFamily="34" charset="0"/>
                          <a:ea typeface="Times New Roman" pitchFamily="18" charset="0"/>
                          <a:cs typeface="Arial" pitchFamily="34" charset="0"/>
                        </a:rPr>
                        <a:t>PROFESI</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93A6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Narrow" pitchFamily="34" charset="0"/>
                          <a:ea typeface="Times New Roman" pitchFamily="18" charset="0"/>
                          <a:cs typeface="Arial" pitchFamily="34" charset="0"/>
                        </a:rPr>
                        <a:t>AKADEMIK</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93A6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Narrow" pitchFamily="34" charset="0"/>
                          <a:ea typeface="Times New Roman" pitchFamily="18" charset="0"/>
                          <a:cs typeface="Arial" pitchFamily="34" charset="0"/>
                        </a:rPr>
                        <a:t>VOKASI</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93A6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chemeClr val="bg1"/>
                          </a:solidFill>
                          <a:effectLst/>
                          <a:latin typeface="Arial Narrow" pitchFamily="34" charset="0"/>
                          <a:ea typeface="Times New Roman" pitchFamily="18" charset="0"/>
                          <a:cs typeface="Arial" pitchFamily="34" charset="0"/>
                        </a:rPr>
                        <a:t>KKNI</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93A61"/>
                    </a:solidFill>
                  </a:tcPr>
                </a:tc>
              </a:tr>
              <a:tr h="43523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Strata-3</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9</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Apoteker Spesialis</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Doktor Ilmu Farmasi</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chemeClr val="bg2"/>
                          </a:solidFill>
                          <a:effectLst/>
                          <a:latin typeface="Arial Narrow" pitchFamily="34" charset="0"/>
                          <a:ea typeface="Times New Roman" pitchFamily="18" charset="0"/>
                          <a:cs typeface="Arial" pitchFamily="34" charset="0"/>
                        </a:rPr>
                        <a:t>9</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435233">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8</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0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id-ID"/>
                    </a:p>
                  </a:txBody>
                  <a:tcPr/>
                </a:tc>
                <a:tc vMerge="1">
                  <a:txBody>
                    <a:bodyPr/>
                    <a:lstStyle/>
                    <a:p>
                      <a:endParaRPr lang="id-ID"/>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523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Strata-2</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7</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id-ID"/>
                    </a:p>
                  </a:txBody>
                  <a:tcPr/>
                </a:tc>
                <a:tc vMerge="1">
                  <a:txBody>
                    <a:bodyPr/>
                    <a:lstStyle/>
                    <a:p>
                      <a:endParaRPr lang="id-ID"/>
                    </a:p>
                  </a:txBody>
                  <a:tcPr/>
                </a:tc>
              </a:tr>
              <a:tr h="783428">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6</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Magister Ilmu Farmasi</a:t>
                      </a:r>
                      <a:endPar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chemeClr val="bg2"/>
                          </a:solidFill>
                          <a:effectLst/>
                          <a:latin typeface="Arial Narrow" pitchFamily="34" charset="0"/>
                          <a:ea typeface="Times New Roman" pitchFamily="18" charset="0"/>
                          <a:cs typeface="Arial" pitchFamily="34" charset="0"/>
                        </a:rPr>
                        <a:t>8</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721182">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5</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1" i="0" u="none" strike="noStrike" cap="none" normalizeH="0" baseline="0" dirty="0" smtClean="0">
                          <a:ln>
                            <a:noFill/>
                          </a:ln>
                          <a:solidFill>
                            <a:sysClr val="windowText" lastClr="000000"/>
                          </a:solidFill>
                          <a:effectLst/>
                          <a:latin typeface="Arial Narrow" pitchFamily="34" charset="0"/>
                          <a:ea typeface="Times New Roman" pitchFamily="18" charset="0"/>
                          <a:cs typeface="Arial" pitchFamily="34" charset="0"/>
                        </a:rPr>
                        <a:t>Apoteker</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dash"/>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chemeClr val="bg2"/>
                          </a:solidFill>
                          <a:effectLst/>
                          <a:latin typeface="Arial Narrow" pitchFamily="34" charset="0"/>
                          <a:ea typeface="Times New Roman" pitchFamily="18" charset="0"/>
                          <a:cs typeface="Arial" pitchFamily="34" charset="0"/>
                        </a:rPr>
                        <a:t>7</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435233">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Strata-1</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4</a:t>
                      </a:r>
                    </a:p>
                  </a:txBody>
                  <a:tcPr marT="45714" marB="45714" horzOverflow="overflow">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Sarjana Farmasi Model Z</a:t>
                      </a:r>
                      <a:endPar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marT="45714" marB="45714"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dash"/>
                      <a:round/>
                      <a:headEnd type="none" w="med" len="med"/>
                      <a:tailEnd type="none" w="med" len="med"/>
                    </a:lnT>
                    <a:lnB w="12700" cap="flat" cmpd="sng" algn="ctr">
                      <a:no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solidFill>
                      <a:schemeClr val="bg1"/>
                    </a:solidFill>
                  </a:tcPr>
                </a:tc>
                <a:tc rowSpan="4"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marT="45714" marB="45714" horzOverflow="overflow">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chemeClr val="bg2"/>
                          </a:solidFill>
                          <a:effectLst/>
                          <a:latin typeface="Arial Narrow" pitchFamily="34" charset="0"/>
                          <a:ea typeface="Times New Roman" pitchFamily="18" charset="0"/>
                          <a:cs typeface="Arial" pitchFamily="34" charset="0"/>
                        </a:rPr>
                        <a:t>6</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435233">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3</a:t>
                      </a:r>
                    </a:p>
                  </a:txBody>
                  <a:tcPr marT="45714" marB="45714" horzOverflow="overflow">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id-ID"/>
                    </a:p>
                  </a:txBody>
                  <a:tcPr/>
                </a:tc>
                <a:tc hMerge="1"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D3</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2400" b="1" i="0" u="none" strike="noStrike" cap="none" normalizeH="0" baseline="0" dirty="0" smtClean="0">
                          <a:ln>
                            <a:noFill/>
                          </a:ln>
                          <a:solidFill>
                            <a:schemeClr val="bg2"/>
                          </a:solidFill>
                          <a:effectLst/>
                          <a:latin typeface="Arial Narrow" pitchFamily="34" charset="0"/>
                        </a:rPr>
                        <a:t>5</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435233">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2</a:t>
                      </a:r>
                    </a:p>
                  </a:txBody>
                  <a:tcPr marT="45714" marB="45714" horzOverflow="overflow">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id-ID"/>
                    </a:p>
                  </a:txBody>
                  <a:tcPr/>
                </a:tc>
                <a:tc hMerge="1"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400" b="1" i="0" u="none" strike="noStrike" cap="none" normalizeH="0" baseline="0" dirty="0" smtClean="0">
                        <a:ln>
                          <a:noFill/>
                        </a:ln>
                        <a:solidFill>
                          <a:schemeClr val="bg2"/>
                        </a:solidFill>
                        <a:effectLst/>
                        <a:latin typeface="Arial Narrow"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r h="435233">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1</a:t>
                      </a:r>
                    </a:p>
                  </a:txBody>
                  <a:tcPr marT="45714" marB="45714" horzOverflow="overflow">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id-ID"/>
                    </a:p>
                  </a:txBody>
                  <a:tcPr/>
                </a:tc>
                <a:tc hMerge="1"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400" b="1" i="0" u="none" strike="noStrike" cap="none" normalizeH="0" baseline="0" dirty="0" smtClean="0">
                        <a:ln>
                          <a:noFill/>
                        </a:ln>
                        <a:solidFill>
                          <a:schemeClr val="bg2"/>
                        </a:solidFill>
                        <a:effectLst/>
                        <a:latin typeface="Arial Narrow"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r>
            </a:tbl>
          </a:graphicData>
        </a:graphic>
      </p:graphicFrame>
    </p:spTree>
    <p:extLst>
      <p:ext uri="{BB962C8B-B14F-4D97-AF65-F5344CB8AC3E}">
        <p14:creationId xmlns:p14="http://schemas.microsoft.com/office/powerpoint/2010/main" val="1530235843"/>
      </p:ext>
    </p:extLst>
  </p:cSld>
  <p:clrMapOvr>
    <a:masterClrMapping/>
  </p:clrMapOvr>
  <p:transition spd="slow">
    <p:diamon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934200" cy="914400"/>
          </a:xfrm>
        </p:spPr>
        <p:txBody>
          <a:bodyPr/>
          <a:lstStyle/>
          <a:p>
            <a:r>
              <a:rPr lang="en-US" dirty="0" smtClean="0"/>
              <a:t>Learning Environment</a:t>
            </a:r>
            <a:endParaRPr lang="en-US" dirty="0"/>
          </a:p>
        </p:txBody>
      </p:sp>
      <p:sp>
        <p:nvSpPr>
          <p:cNvPr id="3" name="Content Placeholder 2"/>
          <p:cNvSpPr>
            <a:spLocks noGrp="1"/>
          </p:cNvSpPr>
          <p:nvPr>
            <p:ph idx="1"/>
          </p:nvPr>
        </p:nvSpPr>
        <p:spPr>
          <a:xfrm>
            <a:off x="457200" y="990600"/>
            <a:ext cx="8229600" cy="5334000"/>
          </a:xfrm>
        </p:spPr>
        <p:txBody>
          <a:bodyPr/>
          <a:lstStyle/>
          <a:p>
            <a:pPr algn="just"/>
            <a:r>
              <a:rPr lang="en-US" sz="2400" dirty="0" err="1"/>
              <a:t>Wahana</a:t>
            </a:r>
            <a:r>
              <a:rPr lang="en-US" sz="2400" dirty="0"/>
              <a:t> </a:t>
            </a:r>
            <a:r>
              <a:rPr lang="en-US" sz="2400" dirty="0" err="1"/>
              <a:t>Pendidikan</a:t>
            </a:r>
            <a:r>
              <a:rPr lang="en-US" sz="2400" dirty="0"/>
              <a:t> </a:t>
            </a:r>
            <a:r>
              <a:rPr lang="en-US" sz="2400" dirty="0" err="1" smtClean="0"/>
              <a:t>Apoteker</a:t>
            </a:r>
            <a:r>
              <a:rPr lang="en-US" sz="2400" dirty="0" smtClean="0"/>
              <a:t>, </a:t>
            </a:r>
            <a:r>
              <a:rPr lang="en-US" sz="2400" dirty="0" err="1" smtClean="0"/>
              <a:t>antara</a:t>
            </a:r>
            <a:r>
              <a:rPr lang="en-US" sz="2400" dirty="0" smtClean="0"/>
              <a:t> lain :</a:t>
            </a:r>
          </a:p>
          <a:p>
            <a:pPr lvl="1" algn="just"/>
            <a:r>
              <a:rPr lang="en-US" sz="2000" dirty="0" err="1" smtClean="0"/>
              <a:t>Rumah</a:t>
            </a:r>
            <a:r>
              <a:rPr lang="en-US" sz="2000" dirty="0" smtClean="0"/>
              <a:t> </a:t>
            </a:r>
            <a:r>
              <a:rPr lang="en-US" sz="2000" dirty="0" err="1" smtClean="0"/>
              <a:t>Sakit</a:t>
            </a:r>
            <a:endParaRPr lang="en-US" sz="2000" dirty="0" smtClean="0"/>
          </a:p>
          <a:p>
            <a:pPr lvl="1" algn="just"/>
            <a:r>
              <a:rPr lang="en-US" sz="2000" dirty="0" err="1" smtClean="0"/>
              <a:t>Apotek</a:t>
            </a:r>
            <a:endParaRPr lang="en-US" sz="2000" dirty="0" smtClean="0"/>
          </a:p>
          <a:p>
            <a:pPr lvl="1" algn="just"/>
            <a:r>
              <a:rPr lang="en-US" sz="2000" dirty="0" err="1" smtClean="0"/>
              <a:t>Pedagang</a:t>
            </a:r>
            <a:r>
              <a:rPr lang="en-US" sz="2000" dirty="0" smtClean="0"/>
              <a:t> </a:t>
            </a:r>
            <a:r>
              <a:rPr lang="en-US" sz="2000" dirty="0" err="1" smtClean="0"/>
              <a:t>Besar</a:t>
            </a:r>
            <a:r>
              <a:rPr lang="en-US" sz="2000" dirty="0" smtClean="0"/>
              <a:t> </a:t>
            </a:r>
            <a:r>
              <a:rPr lang="en-US" sz="2000" dirty="0" err="1" smtClean="0"/>
              <a:t>Farmasi</a:t>
            </a:r>
            <a:endParaRPr lang="en-US" sz="2000" dirty="0" smtClean="0"/>
          </a:p>
          <a:p>
            <a:pPr lvl="1" algn="just"/>
            <a:r>
              <a:rPr lang="en-US" sz="2000" dirty="0" err="1" smtClean="0"/>
              <a:t>Industri</a:t>
            </a:r>
            <a:r>
              <a:rPr lang="en-US" sz="2000" dirty="0" smtClean="0"/>
              <a:t> </a:t>
            </a:r>
            <a:r>
              <a:rPr lang="en-US" sz="2000" dirty="0" err="1" smtClean="0"/>
              <a:t>Farmasi</a:t>
            </a:r>
            <a:r>
              <a:rPr lang="en-US" sz="2000" dirty="0" smtClean="0"/>
              <a:t> / </a:t>
            </a:r>
            <a:r>
              <a:rPr lang="en-US" sz="2000" dirty="0" err="1" smtClean="0"/>
              <a:t>Obat</a:t>
            </a:r>
            <a:r>
              <a:rPr lang="en-US" sz="2000" dirty="0" smtClean="0"/>
              <a:t> </a:t>
            </a:r>
            <a:r>
              <a:rPr lang="en-US" sz="2000" dirty="0" err="1" smtClean="0"/>
              <a:t>Tradisional</a:t>
            </a:r>
            <a:endParaRPr lang="en-US" sz="2000" dirty="0" smtClean="0"/>
          </a:p>
          <a:p>
            <a:pPr lvl="1" algn="just"/>
            <a:r>
              <a:rPr lang="en-US" sz="2000" dirty="0" err="1" smtClean="0"/>
              <a:t>Balai</a:t>
            </a:r>
            <a:r>
              <a:rPr lang="en-US" sz="2000" dirty="0" smtClean="0"/>
              <a:t> </a:t>
            </a:r>
            <a:r>
              <a:rPr lang="en-US" sz="2000" dirty="0" err="1" smtClean="0"/>
              <a:t>Pengawas</a:t>
            </a:r>
            <a:r>
              <a:rPr lang="en-US" sz="2000" dirty="0" smtClean="0"/>
              <a:t> </a:t>
            </a:r>
            <a:r>
              <a:rPr lang="en-US" sz="2000" dirty="0" err="1" smtClean="0"/>
              <a:t>Obat</a:t>
            </a:r>
            <a:r>
              <a:rPr lang="en-US" sz="2000" dirty="0" smtClean="0"/>
              <a:t> &amp; </a:t>
            </a:r>
            <a:r>
              <a:rPr lang="en-US" sz="2000" dirty="0" err="1" smtClean="0"/>
              <a:t>Makanan</a:t>
            </a:r>
            <a:endParaRPr lang="en-US" sz="2000" u="sng" dirty="0"/>
          </a:p>
          <a:p>
            <a:pPr algn="just"/>
            <a:r>
              <a:rPr lang="en-US" sz="2400" dirty="0" err="1" smtClean="0"/>
              <a:t>Diharapkan</a:t>
            </a:r>
            <a:r>
              <a:rPr lang="en-US" sz="2400" dirty="0" smtClean="0"/>
              <a:t> </a:t>
            </a:r>
            <a:r>
              <a:rPr lang="en-US" sz="2400" dirty="0" err="1" smtClean="0"/>
              <a:t>akan</a:t>
            </a:r>
            <a:r>
              <a:rPr lang="en-US" sz="2400" dirty="0" smtClean="0"/>
              <a:t> </a:t>
            </a:r>
            <a:r>
              <a:rPr lang="en-US" sz="2400" dirty="0" err="1" smtClean="0"/>
              <a:t>menerapkan</a:t>
            </a:r>
            <a:r>
              <a:rPr lang="en-US" sz="2400" i="1" dirty="0" smtClean="0"/>
              <a:t> Early </a:t>
            </a:r>
            <a:r>
              <a:rPr lang="en-US" sz="2400" i="1" dirty="0"/>
              <a:t>exposure</a:t>
            </a:r>
            <a:r>
              <a:rPr lang="en-US" sz="2400" dirty="0"/>
              <a:t> </a:t>
            </a:r>
            <a:r>
              <a:rPr lang="en-US" sz="2400" dirty="0" err="1"/>
              <a:t>sejak</a:t>
            </a:r>
            <a:r>
              <a:rPr lang="en-US" sz="2400" dirty="0"/>
              <a:t> </a:t>
            </a:r>
            <a:r>
              <a:rPr lang="en-US" sz="2400" dirty="0" err="1"/>
              <a:t>tahap</a:t>
            </a:r>
            <a:r>
              <a:rPr lang="en-US" sz="2400" dirty="0"/>
              <a:t> </a:t>
            </a:r>
            <a:r>
              <a:rPr lang="en-US" sz="2400" dirty="0" err="1"/>
              <a:t>pendidikan</a:t>
            </a:r>
            <a:r>
              <a:rPr lang="en-US" sz="2400" dirty="0"/>
              <a:t> </a:t>
            </a:r>
            <a:r>
              <a:rPr lang="en-US" sz="2400" dirty="0" err="1" smtClean="0"/>
              <a:t>akademik</a:t>
            </a:r>
            <a:endParaRPr lang="en-US" sz="2400" dirty="0" smtClean="0"/>
          </a:p>
          <a:p>
            <a:pPr algn="just"/>
            <a:r>
              <a:rPr lang="id-ID" sz="2400" dirty="0" smtClean="0"/>
              <a:t>Di</a:t>
            </a:r>
            <a:r>
              <a:rPr lang="en-US" sz="2400" dirty="0" err="1" smtClean="0"/>
              <a:t>harapkan</a:t>
            </a:r>
            <a:r>
              <a:rPr lang="en-US" sz="2400" dirty="0" smtClean="0"/>
              <a:t> agar </a:t>
            </a:r>
            <a:r>
              <a:rPr lang="en-US" sz="2400" dirty="0" err="1" smtClean="0"/>
              <a:t>wahana</a:t>
            </a:r>
            <a:r>
              <a:rPr lang="en-US" sz="2400" dirty="0" smtClean="0"/>
              <a:t> </a:t>
            </a:r>
            <a:r>
              <a:rPr lang="en-US" sz="2400" dirty="0" err="1" smtClean="0"/>
              <a:t>pendidikan</a:t>
            </a:r>
            <a:r>
              <a:rPr lang="en-US" sz="2400" dirty="0" smtClean="0"/>
              <a:t> </a:t>
            </a:r>
            <a:r>
              <a:rPr lang="en-US" sz="2400" dirty="0" err="1" smtClean="0"/>
              <a:t>tersebut</a:t>
            </a:r>
            <a:r>
              <a:rPr lang="en-US" sz="2400" dirty="0" smtClean="0"/>
              <a:t> </a:t>
            </a:r>
            <a:r>
              <a:rPr lang="en-US" sz="2400" dirty="0" err="1" smtClean="0"/>
              <a:t>dapat</a:t>
            </a:r>
            <a:r>
              <a:rPr lang="en-US" sz="2400" dirty="0" smtClean="0"/>
              <a:t> </a:t>
            </a:r>
            <a:r>
              <a:rPr lang="en-US" sz="2400" dirty="0" err="1" smtClean="0"/>
              <a:t>dibantu</a:t>
            </a:r>
            <a:r>
              <a:rPr lang="en-US" sz="2400" dirty="0" smtClean="0"/>
              <a:t> </a:t>
            </a:r>
            <a:r>
              <a:rPr lang="en-US" sz="2400" dirty="0" err="1" smtClean="0"/>
              <a:t>pemerintah</a:t>
            </a:r>
            <a:r>
              <a:rPr lang="en-US" sz="2400" dirty="0" smtClean="0"/>
              <a:t> </a:t>
            </a:r>
            <a:r>
              <a:rPr lang="en-US" sz="2400" dirty="0" err="1" smtClean="0"/>
              <a:t>sebagaimana</a:t>
            </a:r>
            <a:r>
              <a:rPr lang="en-US" sz="2400" dirty="0" smtClean="0"/>
              <a:t> </a:t>
            </a:r>
            <a:r>
              <a:rPr lang="en-US" sz="2400" dirty="0" err="1" smtClean="0"/>
              <a:t>pendidikan</a:t>
            </a:r>
            <a:r>
              <a:rPr lang="en-US" sz="2400" dirty="0" smtClean="0"/>
              <a:t> </a:t>
            </a:r>
            <a:r>
              <a:rPr lang="en-US" sz="2400" dirty="0" err="1" smtClean="0"/>
              <a:t>kedokteran</a:t>
            </a:r>
            <a:endParaRPr lang="id-ID" sz="2400" dirty="0" smtClean="0"/>
          </a:p>
          <a:p>
            <a:pPr algn="just"/>
            <a:r>
              <a:rPr lang="id-ID" sz="2400" dirty="0" smtClean="0"/>
              <a:t>Diharapkan dibimbing oleh Preseptor*</a:t>
            </a:r>
          </a:p>
          <a:p>
            <a:pPr algn="just"/>
            <a:r>
              <a:rPr lang="id-ID" sz="2400" dirty="0" smtClean="0"/>
              <a:t>*</a:t>
            </a:r>
            <a:r>
              <a:rPr lang="id-ID" sz="2400" b="1" i="1" dirty="0" smtClean="0"/>
              <a:t>Internship</a:t>
            </a:r>
            <a:r>
              <a:rPr lang="id-ID" sz="2400" dirty="0" smtClean="0"/>
              <a:t> perlu dilakukan </a:t>
            </a:r>
            <a:r>
              <a:rPr lang="id-ID" sz="2400" i="1" dirty="0" smtClean="0"/>
              <a:t>policy study</a:t>
            </a:r>
            <a:r>
              <a:rPr lang="id-ID" sz="2400" dirty="0" smtClean="0"/>
              <a:t> lebih lanjut</a:t>
            </a:r>
            <a:endParaRPr lang="en-US" sz="2400" dirty="0"/>
          </a:p>
          <a:p>
            <a:endParaRPr lang="en-US" sz="2400" dirty="0"/>
          </a:p>
        </p:txBody>
      </p:sp>
    </p:spTree>
    <p:extLst>
      <p:ext uri="{BB962C8B-B14F-4D97-AF65-F5344CB8AC3E}">
        <p14:creationId xmlns:p14="http://schemas.microsoft.com/office/powerpoint/2010/main" val="34400078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id-ID" smtClean="0"/>
              <a:t>Realisasi Program Kerja</a:t>
            </a:r>
          </a:p>
        </p:txBody>
      </p:sp>
      <p:sp>
        <p:nvSpPr>
          <p:cNvPr id="29699" name="Content Placeholder 2"/>
          <p:cNvSpPr>
            <a:spLocks noGrp="1"/>
          </p:cNvSpPr>
          <p:nvPr>
            <p:ph idx="1"/>
          </p:nvPr>
        </p:nvSpPr>
        <p:spPr/>
        <p:txBody>
          <a:bodyPr/>
          <a:lstStyle/>
          <a:p>
            <a:r>
              <a:rPr lang="id-ID" sz="2600" dirty="0" smtClean="0"/>
              <a:t>IYPG</a:t>
            </a:r>
          </a:p>
          <a:p>
            <a:pPr lvl="1"/>
            <a:r>
              <a:rPr lang="id-ID" sz="2600" dirty="0" smtClean="0"/>
              <a:t>Program Car Free Day</a:t>
            </a:r>
          </a:p>
          <a:p>
            <a:pPr lvl="1"/>
            <a:r>
              <a:rPr lang="id-ID" sz="2600" dirty="0" smtClean="0"/>
              <a:t>Sosialisasi Keanggotaan IYPG</a:t>
            </a:r>
          </a:p>
          <a:p>
            <a:r>
              <a:rPr lang="id-ID" sz="2600" dirty="0" smtClean="0"/>
              <a:t>KORWIL</a:t>
            </a:r>
          </a:p>
          <a:p>
            <a:pPr lvl="1"/>
            <a:r>
              <a:rPr lang="id-ID" sz="2600" dirty="0" smtClean="0"/>
              <a:t>Pelaksanaan Konferda</a:t>
            </a:r>
          </a:p>
          <a:p>
            <a:pPr lvl="1"/>
            <a:r>
              <a:rPr lang="id-ID" sz="2600" dirty="0" smtClean="0"/>
              <a:t>Resolusi Konflik di PD</a:t>
            </a:r>
          </a:p>
        </p:txBody>
      </p:sp>
    </p:spTree>
    <p:extLst>
      <p:ext uri="{BB962C8B-B14F-4D97-AF65-F5344CB8AC3E}">
        <p14:creationId xmlns:p14="http://schemas.microsoft.com/office/powerpoint/2010/main" val="36391061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Rencana Aksi</a:t>
            </a:r>
            <a:endParaRPr lang="id-ID" dirty="0"/>
          </a:p>
        </p:txBody>
      </p:sp>
      <p:sp>
        <p:nvSpPr>
          <p:cNvPr id="3" name="Content Placeholder 2"/>
          <p:cNvSpPr>
            <a:spLocks noGrp="1"/>
          </p:cNvSpPr>
          <p:nvPr>
            <p:ph idx="1"/>
          </p:nvPr>
        </p:nvSpPr>
        <p:spPr/>
        <p:txBody>
          <a:bodyPr/>
          <a:lstStyle/>
          <a:p>
            <a:r>
              <a:rPr lang="id-ID" dirty="0" smtClean="0"/>
              <a:t>Sertifikasi dan Resertifikasi</a:t>
            </a:r>
          </a:p>
          <a:p>
            <a:r>
              <a:rPr lang="id-ID" dirty="0" smtClean="0"/>
              <a:t>Pendidikan Berkelanjutan</a:t>
            </a:r>
          </a:p>
          <a:p>
            <a:r>
              <a:rPr lang="id-ID" dirty="0" smtClean="0"/>
              <a:t>Sosialisasi Papanisasi dan Jasisasi</a:t>
            </a:r>
          </a:p>
          <a:p>
            <a:r>
              <a:rPr lang="id-ID" dirty="0" smtClean="0"/>
              <a:t>Masukan RPM Apotek</a:t>
            </a:r>
          </a:p>
          <a:p>
            <a:r>
              <a:rPr lang="id-ID" dirty="0" smtClean="0"/>
              <a:t>Rencana Try Out UKAI</a:t>
            </a:r>
          </a:p>
          <a:p>
            <a:r>
              <a:rPr lang="id-ID" dirty="0" smtClean="0"/>
              <a:t>Training Preseptor</a:t>
            </a:r>
          </a:p>
          <a:p>
            <a:r>
              <a:rPr lang="id-ID" dirty="0" smtClean="0"/>
              <a:t>ToT Pharmacy Practice</a:t>
            </a:r>
            <a:endParaRPr lang="id-ID" dirty="0"/>
          </a:p>
        </p:txBody>
      </p:sp>
    </p:spTree>
    <p:extLst>
      <p:ext uri="{BB962C8B-B14F-4D97-AF65-F5344CB8AC3E}">
        <p14:creationId xmlns:p14="http://schemas.microsoft.com/office/powerpoint/2010/main" val="5814312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id-ID" sz="3400" dirty="0" smtClean="0"/>
              <a:t>Rencana </a:t>
            </a:r>
            <a:r>
              <a:rPr lang="en-US" sz="3400" dirty="0" smtClean="0"/>
              <a:t>P</a:t>
            </a:r>
            <a:r>
              <a:rPr lang="id-ID" sz="3400" dirty="0" smtClean="0"/>
              <a:t>engembangan </a:t>
            </a:r>
            <a:r>
              <a:rPr lang="id-ID" sz="3400" dirty="0"/>
              <a:t>2 </a:t>
            </a:r>
            <a:r>
              <a:rPr lang="en-US" sz="3400" dirty="0"/>
              <a:t>T</a:t>
            </a:r>
            <a:r>
              <a:rPr lang="id-ID" sz="3400" dirty="0" smtClean="0"/>
              <a:t>ahunan</a:t>
            </a:r>
            <a:endParaRPr lang="en-US" sz="3400" dirty="0"/>
          </a:p>
        </p:txBody>
      </p:sp>
      <p:sp>
        <p:nvSpPr>
          <p:cNvPr id="34819" name="Rectangle 3"/>
          <p:cNvSpPr>
            <a:spLocks noChangeArrowheads="1"/>
          </p:cNvSpPr>
          <p:nvPr/>
        </p:nvSpPr>
        <p:spPr bwMode="invGray">
          <a:xfrm>
            <a:off x="163513" y="1629995"/>
            <a:ext cx="8229600" cy="619125"/>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20" name="Group 4"/>
          <p:cNvGrpSpPr>
            <a:grpSpLocks/>
          </p:cNvGrpSpPr>
          <p:nvPr/>
        </p:nvGrpSpPr>
        <p:grpSpPr bwMode="auto">
          <a:xfrm>
            <a:off x="152400" y="1629995"/>
            <a:ext cx="2133600" cy="619125"/>
            <a:chOff x="404" y="1980"/>
            <a:chExt cx="1294" cy="298"/>
          </a:xfrm>
        </p:grpSpPr>
        <p:sp>
          <p:nvSpPr>
            <p:cNvPr id="34821" name="Rectangle 5"/>
            <p:cNvSpPr>
              <a:spLocks noChangeArrowheads="1"/>
            </p:cNvSpPr>
            <p:nvPr/>
          </p:nvSpPr>
          <p:spPr bwMode="gray">
            <a:xfrm>
              <a:off x="404" y="1980"/>
              <a:ext cx="1205" cy="298"/>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2" name="AutoShape 6"/>
            <p:cNvSpPr>
              <a:spLocks noChangeArrowheads="1"/>
            </p:cNvSpPr>
            <p:nvPr/>
          </p:nvSpPr>
          <p:spPr bwMode="gray">
            <a:xfrm rot="5400000">
              <a:off x="1568" y="2072"/>
              <a:ext cx="139" cy="120"/>
            </a:xfrm>
            <a:prstGeom prst="triangle">
              <a:avLst>
                <a:gd name="adj" fmla="val 50000"/>
              </a:avLst>
            </a:prstGeom>
            <a:solidFill>
              <a:schemeClr va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23" name="Text Box 7"/>
          <p:cNvSpPr txBox="1">
            <a:spLocks noChangeArrowheads="1"/>
          </p:cNvSpPr>
          <p:nvPr/>
        </p:nvSpPr>
        <p:spPr bwMode="gray">
          <a:xfrm>
            <a:off x="2066924" y="1761758"/>
            <a:ext cx="25050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smtClean="0">
                <a:solidFill>
                  <a:schemeClr val="bg2"/>
                </a:solidFill>
              </a:rPr>
              <a:t>2 </a:t>
            </a:r>
            <a:r>
              <a:rPr lang="en-US" sz="1600" b="1" dirty="0" err="1" smtClean="0">
                <a:solidFill>
                  <a:schemeClr val="bg2"/>
                </a:solidFill>
              </a:rPr>
              <a:t>Tahun</a:t>
            </a:r>
            <a:r>
              <a:rPr lang="en-US" sz="1600" b="1" dirty="0" smtClean="0">
                <a:solidFill>
                  <a:schemeClr val="bg2"/>
                </a:solidFill>
              </a:rPr>
              <a:t> </a:t>
            </a:r>
            <a:r>
              <a:rPr lang="en-US" sz="1600" b="1" dirty="0" err="1" smtClean="0">
                <a:solidFill>
                  <a:schemeClr val="bg2"/>
                </a:solidFill>
              </a:rPr>
              <a:t>Pertama</a:t>
            </a:r>
            <a:endParaRPr lang="en-US" sz="1600" b="1" dirty="0">
              <a:solidFill>
                <a:schemeClr val="bg2"/>
              </a:solidFill>
            </a:endParaRPr>
          </a:p>
        </p:txBody>
      </p:sp>
      <p:sp>
        <p:nvSpPr>
          <p:cNvPr id="34824" name="Rectangle 8"/>
          <p:cNvSpPr>
            <a:spLocks noChangeArrowheads="1"/>
          </p:cNvSpPr>
          <p:nvPr/>
        </p:nvSpPr>
        <p:spPr bwMode="gray">
          <a:xfrm>
            <a:off x="163513" y="1736358"/>
            <a:ext cx="1978025" cy="369332"/>
          </a:xfrm>
          <a:prstGeom prst="rect">
            <a:avLst/>
          </a:prstGeom>
          <a:noFill/>
          <a:ln>
            <a:noFill/>
          </a:ln>
          <a:effectLst>
            <a:outerShdw dist="17961" dir="2700000" algn="ctr" rotWithShape="0">
              <a:srgbClr val="003300"/>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b="1" dirty="0" err="1" smtClean="0">
                <a:solidFill>
                  <a:srgbClr val="FFFFFF"/>
                </a:solidFill>
              </a:rPr>
              <a:t>Pengembangan</a:t>
            </a:r>
            <a:endParaRPr lang="en-US" b="1" dirty="0">
              <a:solidFill>
                <a:srgbClr val="FFFFFF"/>
              </a:solidFill>
            </a:endParaRPr>
          </a:p>
        </p:txBody>
      </p:sp>
      <p:sp>
        <p:nvSpPr>
          <p:cNvPr id="34825" name="AutoShape 9"/>
          <p:cNvSpPr>
            <a:spLocks noChangeArrowheads="1"/>
          </p:cNvSpPr>
          <p:nvPr/>
        </p:nvSpPr>
        <p:spPr bwMode="gray">
          <a:xfrm>
            <a:off x="4724400" y="1796683"/>
            <a:ext cx="368300" cy="273050"/>
          </a:xfrm>
          <a:prstGeom prst="rightArrow">
            <a:avLst>
              <a:gd name="adj1" fmla="val 50000"/>
              <a:gd name="adj2" fmla="val 60467"/>
            </a:avLst>
          </a:prstGeom>
          <a:solidFill>
            <a:schemeClr val="bg2"/>
          </a:solidFill>
          <a:ln>
            <a:noFill/>
          </a:ln>
          <a:effectLst>
            <a:outerShdw dist="28398" dir="1593903" algn="ctr" rotWithShape="0">
              <a:srgbClr val="333333">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34826" name="Text Box 10"/>
          <p:cNvSpPr txBox="1">
            <a:spLocks noChangeArrowheads="1"/>
          </p:cNvSpPr>
          <p:nvPr/>
        </p:nvSpPr>
        <p:spPr bwMode="gray">
          <a:xfrm>
            <a:off x="5487988" y="1761758"/>
            <a:ext cx="22844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smtClean="0">
                <a:solidFill>
                  <a:schemeClr val="bg2"/>
                </a:solidFill>
              </a:rPr>
              <a:t>2 </a:t>
            </a:r>
            <a:r>
              <a:rPr lang="en-US" sz="1600" b="1" dirty="0" err="1" smtClean="0">
                <a:solidFill>
                  <a:schemeClr val="bg2"/>
                </a:solidFill>
              </a:rPr>
              <a:t>Tahun</a:t>
            </a:r>
            <a:r>
              <a:rPr lang="en-US" sz="1600" b="1" dirty="0" smtClean="0">
                <a:solidFill>
                  <a:schemeClr val="bg2"/>
                </a:solidFill>
              </a:rPr>
              <a:t> </a:t>
            </a:r>
            <a:r>
              <a:rPr lang="en-US" sz="1600" b="1" dirty="0" err="1" smtClean="0">
                <a:solidFill>
                  <a:schemeClr val="bg2"/>
                </a:solidFill>
              </a:rPr>
              <a:t>Kedua</a:t>
            </a:r>
            <a:endParaRPr lang="en-US" sz="1600" b="1" dirty="0">
              <a:solidFill>
                <a:schemeClr val="bg2"/>
              </a:solidFill>
            </a:endParaRPr>
          </a:p>
        </p:txBody>
      </p:sp>
      <p:sp>
        <p:nvSpPr>
          <p:cNvPr id="34829" name="AutoShape 13"/>
          <p:cNvSpPr>
            <a:spLocks noChangeArrowheads="1"/>
          </p:cNvSpPr>
          <p:nvPr/>
        </p:nvSpPr>
        <p:spPr bwMode="gray">
          <a:xfrm>
            <a:off x="1363663" y="2379295"/>
            <a:ext cx="1114425" cy="1114425"/>
          </a:xfrm>
          <a:prstGeom prst="diamond">
            <a:avLst/>
          </a:prstGeom>
          <a:solidFill>
            <a:schemeClr val="hlink"/>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hlink"/>
            </a:extrusion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en-US"/>
          </a:p>
        </p:txBody>
      </p:sp>
      <p:sp>
        <p:nvSpPr>
          <p:cNvPr id="34830" name="AutoShape 14"/>
          <p:cNvSpPr>
            <a:spLocks noChangeArrowheads="1"/>
          </p:cNvSpPr>
          <p:nvPr/>
        </p:nvSpPr>
        <p:spPr bwMode="gray">
          <a:xfrm>
            <a:off x="3344863" y="2379295"/>
            <a:ext cx="1114425" cy="1114425"/>
          </a:xfrm>
          <a:prstGeom prst="diamond">
            <a:avLst/>
          </a:prstGeom>
          <a:solidFill>
            <a:schemeClr val="accent2"/>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en-US"/>
          </a:p>
        </p:txBody>
      </p:sp>
      <p:sp>
        <p:nvSpPr>
          <p:cNvPr id="34831" name="AutoShape 15"/>
          <p:cNvSpPr>
            <a:spLocks noChangeArrowheads="1"/>
          </p:cNvSpPr>
          <p:nvPr/>
        </p:nvSpPr>
        <p:spPr bwMode="gray">
          <a:xfrm>
            <a:off x="5335588" y="2379295"/>
            <a:ext cx="1114425" cy="1114425"/>
          </a:xfrm>
          <a:prstGeom prst="diamond">
            <a:avLst/>
          </a:prstGeom>
          <a:solidFill>
            <a:schemeClr val="accent2"/>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en-US"/>
          </a:p>
        </p:txBody>
      </p:sp>
      <p:sp>
        <p:nvSpPr>
          <p:cNvPr id="34832" name="AutoShape 16"/>
          <p:cNvSpPr>
            <a:spLocks noChangeArrowheads="1"/>
          </p:cNvSpPr>
          <p:nvPr/>
        </p:nvSpPr>
        <p:spPr bwMode="gray">
          <a:xfrm>
            <a:off x="7278688" y="2379295"/>
            <a:ext cx="1114425" cy="1114425"/>
          </a:xfrm>
          <a:prstGeom prst="diamond">
            <a:avLst/>
          </a:prstGeom>
          <a:solidFill>
            <a:schemeClr val="accent2"/>
          </a:solidFill>
          <a:ln>
            <a:noFill/>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2"/>
            </a:extrusion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rgbClr val="003300"/>
                  </a:outerShdw>
                </a:effectLst>
              </a14:hiddenEffects>
            </a:ext>
          </a:extLst>
        </p:spPr>
        <p:txBody>
          <a:bodyPr wrap="none" anchor="ctr">
            <a:flatTx/>
          </a:bodyPr>
          <a:lstStyle/>
          <a:p>
            <a:endParaRPr lang="en-US"/>
          </a:p>
        </p:txBody>
      </p:sp>
      <p:cxnSp>
        <p:nvCxnSpPr>
          <p:cNvPr id="34833" name="AutoShape 17"/>
          <p:cNvCxnSpPr>
            <a:cxnSpLocks noChangeShapeType="1"/>
            <a:stCxn id="34829" idx="3"/>
            <a:endCxn id="34830" idx="1"/>
          </p:cNvCxnSpPr>
          <p:nvPr/>
        </p:nvCxnSpPr>
        <p:spPr bwMode="gray">
          <a:xfrm>
            <a:off x="2478088" y="2936508"/>
            <a:ext cx="866775" cy="0"/>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4" name="AutoShape 18"/>
          <p:cNvCxnSpPr>
            <a:cxnSpLocks noChangeShapeType="1"/>
            <a:stCxn id="34830" idx="3"/>
            <a:endCxn id="34831" idx="1"/>
          </p:cNvCxnSpPr>
          <p:nvPr/>
        </p:nvCxnSpPr>
        <p:spPr bwMode="gray">
          <a:xfrm>
            <a:off x="4459288" y="2936508"/>
            <a:ext cx="876300" cy="0"/>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5" name="AutoShape 19"/>
          <p:cNvCxnSpPr>
            <a:cxnSpLocks noChangeShapeType="1"/>
            <a:stCxn id="34831" idx="3"/>
            <a:endCxn id="34832" idx="1"/>
          </p:cNvCxnSpPr>
          <p:nvPr/>
        </p:nvCxnSpPr>
        <p:spPr bwMode="gray">
          <a:xfrm>
            <a:off x="6450013" y="2936508"/>
            <a:ext cx="828675" cy="0"/>
          </a:xfrm>
          <a:prstGeom prst="straightConnector1">
            <a:avLst/>
          </a:prstGeom>
          <a:noFill/>
          <a:ln w="12700">
            <a:solidFill>
              <a:srgbClr val="333333"/>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36" name="Text Box 20"/>
          <p:cNvSpPr txBox="1">
            <a:spLocks noChangeArrowheads="1"/>
          </p:cNvSpPr>
          <p:nvPr/>
        </p:nvSpPr>
        <p:spPr bwMode="gray">
          <a:xfrm>
            <a:off x="1466850" y="2704733"/>
            <a:ext cx="86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smtClean="0">
                <a:solidFill>
                  <a:srgbClr val="FFFFFF"/>
                </a:solidFill>
              </a:rPr>
              <a:t>201</a:t>
            </a:r>
            <a:r>
              <a:rPr lang="id-ID" sz="2400" b="1" dirty="0" smtClean="0">
                <a:solidFill>
                  <a:srgbClr val="FFFFFF"/>
                </a:solidFill>
              </a:rPr>
              <a:t>4</a:t>
            </a:r>
            <a:endParaRPr lang="en-US" sz="2400" b="1" dirty="0">
              <a:solidFill>
                <a:srgbClr val="FFFFFF"/>
              </a:solidFill>
            </a:endParaRPr>
          </a:p>
        </p:txBody>
      </p:sp>
      <p:sp>
        <p:nvSpPr>
          <p:cNvPr id="34837" name="Text Box 21"/>
          <p:cNvSpPr txBox="1">
            <a:spLocks noChangeArrowheads="1"/>
          </p:cNvSpPr>
          <p:nvPr/>
        </p:nvSpPr>
        <p:spPr bwMode="gray">
          <a:xfrm>
            <a:off x="3455988" y="2704733"/>
            <a:ext cx="86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smtClean="0">
                <a:solidFill>
                  <a:srgbClr val="FFFFFF"/>
                </a:solidFill>
              </a:rPr>
              <a:t>201</a:t>
            </a:r>
            <a:r>
              <a:rPr lang="id-ID" sz="2400" b="1" dirty="0" smtClean="0">
                <a:solidFill>
                  <a:srgbClr val="FFFFFF"/>
                </a:solidFill>
              </a:rPr>
              <a:t>5</a:t>
            </a:r>
            <a:endParaRPr lang="en-US" sz="2400" b="1" dirty="0">
              <a:solidFill>
                <a:srgbClr val="FFFFFF"/>
              </a:solidFill>
            </a:endParaRPr>
          </a:p>
        </p:txBody>
      </p:sp>
      <p:sp>
        <p:nvSpPr>
          <p:cNvPr id="34838" name="Text Box 22"/>
          <p:cNvSpPr txBox="1">
            <a:spLocks noChangeArrowheads="1"/>
          </p:cNvSpPr>
          <p:nvPr/>
        </p:nvSpPr>
        <p:spPr bwMode="gray">
          <a:xfrm>
            <a:off x="5465763" y="2704733"/>
            <a:ext cx="86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smtClean="0">
                <a:solidFill>
                  <a:srgbClr val="FFFFFF"/>
                </a:solidFill>
              </a:rPr>
              <a:t>201</a:t>
            </a:r>
            <a:r>
              <a:rPr lang="id-ID" sz="2400" b="1" dirty="0" smtClean="0">
                <a:solidFill>
                  <a:srgbClr val="FFFFFF"/>
                </a:solidFill>
              </a:rPr>
              <a:t>6</a:t>
            </a:r>
            <a:endParaRPr lang="en-US" sz="2400" b="1" dirty="0">
              <a:solidFill>
                <a:srgbClr val="FFFFFF"/>
              </a:solidFill>
            </a:endParaRPr>
          </a:p>
        </p:txBody>
      </p:sp>
      <p:sp>
        <p:nvSpPr>
          <p:cNvPr id="34839" name="Text Box 23"/>
          <p:cNvSpPr txBox="1">
            <a:spLocks noChangeArrowheads="1"/>
          </p:cNvSpPr>
          <p:nvPr/>
        </p:nvSpPr>
        <p:spPr bwMode="gray">
          <a:xfrm>
            <a:off x="7418388" y="2704733"/>
            <a:ext cx="86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smtClean="0">
                <a:solidFill>
                  <a:srgbClr val="FFFFFF"/>
                </a:solidFill>
              </a:rPr>
              <a:t>201</a:t>
            </a:r>
            <a:r>
              <a:rPr lang="id-ID" sz="2400" b="1" dirty="0" smtClean="0">
                <a:solidFill>
                  <a:srgbClr val="FFFFFF"/>
                </a:solidFill>
              </a:rPr>
              <a:t>7</a:t>
            </a:r>
            <a:endParaRPr lang="en-US" sz="2400" b="1" dirty="0">
              <a:solidFill>
                <a:srgbClr val="FFFFFF"/>
              </a:solidFill>
            </a:endParaRPr>
          </a:p>
        </p:txBody>
      </p:sp>
      <p:sp>
        <p:nvSpPr>
          <p:cNvPr id="24" name="AutoShape 3"/>
          <p:cNvSpPr>
            <a:spLocks noChangeArrowheads="1"/>
          </p:cNvSpPr>
          <p:nvPr/>
        </p:nvSpPr>
        <p:spPr bwMode="gray">
          <a:xfrm>
            <a:off x="5195674" y="3687395"/>
            <a:ext cx="3194263" cy="1875205"/>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25" name="AutoShape 13"/>
          <p:cNvSpPr>
            <a:spLocks noChangeArrowheads="1"/>
          </p:cNvSpPr>
          <p:nvPr/>
        </p:nvSpPr>
        <p:spPr bwMode="gray">
          <a:xfrm>
            <a:off x="1287462" y="3687395"/>
            <a:ext cx="3208338" cy="2256205"/>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26" name="Text Box 18"/>
          <p:cNvSpPr txBox="1">
            <a:spLocks noChangeArrowheads="1"/>
          </p:cNvSpPr>
          <p:nvPr/>
        </p:nvSpPr>
        <p:spPr bwMode="gray">
          <a:xfrm>
            <a:off x="1463060" y="3915995"/>
            <a:ext cx="2859704"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eaLnBrk="0" hangingPunct="0">
              <a:spcBef>
                <a:spcPts val="600"/>
              </a:spcBef>
              <a:buFont typeface="Arial" panose="020B0604020202020204" pitchFamily="34" charset="0"/>
              <a:buChar char="•"/>
            </a:pPr>
            <a:r>
              <a:rPr lang="id-ID" sz="1600" b="1" dirty="0" smtClean="0">
                <a:solidFill>
                  <a:srgbClr val="000000"/>
                </a:solidFill>
              </a:rPr>
              <a:t>Capacity Building Pengurus IAI</a:t>
            </a:r>
            <a:endParaRPr lang="en-US" sz="1600" b="1" dirty="0">
              <a:solidFill>
                <a:srgbClr val="000000"/>
              </a:solidFill>
            </a:endParaRPr>
          </a:p>
          <a:p>
            <a:pPr marL="285750" indent="-285750" eaLnBrk="0" hangingPunct="0">
              <a:spcBef>
                <a:spcPts val="600"/>
              </a:spcBef>
              <a:buFont typeface="Arial" panose="020B0604020202020204" pitchFamily="34" charset="0"/>
              <a:buChar char="•"/>
            </a:pPr>
            <a:r>
              <a:rPr lang="id-ID" sz="1600" b="1" dirty="0" smtClean="0">
                <a:solidFill>
                  <a:srgbClr val="000000"/>
                </a:solidFill>
              </a:rPr>
              <a:t>Penetapan Program Aksi Disemua Bidang </a:t>
            </a:r>
            <a:r>
              <a:rPr lang="id-ID" sz="1600" b="1" smtClean="0">
                <a:solidFill>
                  <a:srgbClr val="000000"/>
                </a:solidFill>
              </a:rPr>
              <a:t>dan Badan</a:t>
            </a:r>
          </a:p>
          <a:p>
            <a:pPr marL="285750" indent="-285750" eaLnBrk="0" hangingPunct="0">
              <a:spcBef>
                <a:spcPts val="600"/>
              </a:spcBef>
              <a:buFont typeface="Arial" panose="020B0604020202020204" pitchFamily="34" charset="0"/>
              <a:buChar char="•"/>
            </a:pPr>
            <a:r>
              <a:rPr lang="id-ID" sz="1600" b="1" smtClean="0">
                <a:solidFill>
                  <a:srgbClr val="000000"/>
                </a:solidFill>
              </a:rPr>
              <a:t>Pelaksanaan program kerja</a:t>
            </a:r>
            <a:endParaRPr lang="en-US" sz="1600" b="1" dirty="0">
              <a:solidFill>
                <a:srgbClr val="000000"/>
              </a:solidFill>
            </a:endParaRPr>
          </a:p>
          <a:p>
            <a:pPr eaLnBrk="0" hangingPunct="0"/>
            <a:endParaRPr lang="en-US" sz="1600" b="1" dirty="0">
              <a:solidFill>
                <a:srgbClr val="000000"/>
              </a:solidFill>
            </a:endParaRPr>
          </a:p>
        </p:txBody>
      </p:sp>
      <p:sp>
        <p:nvSpPr>
          <p:cNvPr id="27" name="Text Box 19"/>
          <p:cNvSpPr txBox="1">
            <a:spLocks noChangeArrowheads="1"/>
          </p:cNvSpPr>
          <p:nvPr/>
        </p:nvSpPr>
        <p:spPr bwMode="gray">
          <a:xfrm>
            <a:off x="5335588" y="3915995"/>
            <a:ext cx="2949575" cy="90794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3464" indent="-283464">
              <a:spcBef>
                <a:spcPts val="600"/>
              </a:spcBef>
              <a:buFontTx/>
              <a:buChar char="•"/>
            </a:pPr>
            <a:r>
              <a:rPr lang="en-US" sz="1600" b="1" dirty="0" smtClean="0">
                <a:solidFill>
                  <a:srgbClr val="000000"/>
                </a:solidFill>
              </a:rPr>
              <a:t>P</a:t>
            </a:r>
            <a:r>
              <a:rPr lang="id-ID" sz="1600" b="1" dirty="0" smtClean="0">
                <a:solidFill>
                  <a:srgbClr val="000000"/>
                </a:solidFill>
              </a:rPr>
              <a:t>emantapan Program Kerja</a:t>
            </a:r>
          </a:p>
          <a:p>
            <a:pPr marL="283464" indent="-283464">
              <a:spcBef>
                <a:spcPts val="600"/>
              </a:spcBef>
              <a:buFontTx/>
              <a:buChar char="•"/>
            </a:pPr>
            <a:r>
              <a:rPr lang="id-ID" sz="1600" b="1" dirty="0" smtClean="0">
                <a:solidFill>
                  <a:srgbClr val="000000"/>
                </a:solidFill>
              </a:rPr>
              <a:t>Evaluasi Program Kerja</a:t>
            </a:r>
            <a:endParaRPr lang="en-US" sz="1600" b="1" dirty="0">
              <a:solidFill>
                <a:srgbClr val="000000"/>
              </a:solidFill>
            </a:endParaRPr>
          </a:p>
        </p:txBody>
      </p:sp>
    </p:spTree>
    <p:extLst>
      <p:ext uri="{BB962C8B-B14F-4D97-AF65-F5344CB8AC3E}">
        <p14:creationId xmlns:p14="http://schemas.microsoft.com/office/powerpoint/2010/main" val="3603080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934200" cy="914400"/>
          </a:xfrm>
        </p:spPr>
        <p:txBody>
          <a:bodyPr/>
          <a:lstStyle/>
          <a:p>
            <a:r>
              <a:rPr lang="id-ID" sz="2400" dirty="0"/>
              <a:t>AD IAI BAB V TUGAS POKOK DAN FUNGSI</a:t>
            </a:r>
          </a:p>
        </p:txBody>
      </p:sp>
      <p:sp>
        <p:nvSpPr>
          <p:cNvPr id="3" name="Content Placeholder 2"/>
          <p:cNvSpPr>
            <a:spLocks noGrp="1"/>
          </p:cNvSpPr>
          <p:nvPr>
            <p:ph idx="1"/>
          </p:nvPr>
        </p:nvSpPr>
        <p:spPr>
          <a:xfrm>
            <a:off x="457200" y="914400"/>
            <a:ext cx="8229600" cy="4525963"/>
          </a:xfrm>
        </p:spPr>
        <p:txBody>
          <a:bodyPr/>
          <a:lstStyle/>
          <a:p>
            <a:pPr marL="0" indent="0" algn="ctr">
              <a:buNone/>
            </a:pPr>
            <a:r>
              <a:rPr lang="id-ID" sz="1600" dirty="0"/>
              <a:t>FUNGSI</a:t>
            </a:r>
          </a:p>
          <a:p>
            <a:pPr marL="0" indent="0" algn="ctr">
              <a:buNone/>
            </a:pPr>
            <a:r>
              <a:rPr lang="id-ID" sz="1600" dirty="0"/>
              <a:t>Pasal 12</a:t>
            </a:r>
          </a:p>
          <a:p>
            <a:pPr marL="0" indent="0">
              <a:buNone/>
            </a:pPr>
            <a:r>
              <a:rPr lang="id-ID" sz="1600" dirty="0"/>
              <a:t>Ikatan mempunyai fungsi sebagai berikut:</a:t>
            </a:r>
          </a:p>
          <a:p>
            <a:pPr marL="228600" indent="-228600">
              <a:buFont typeface="+mj-lt"/>
              <a:buAutoNum type="alphaLcPeriod"/>
            </a:pPr>
            <a:r>
              <a:rPr lang="id-ID" sz="1600" b="1" dirty="0"/>
              <a:t>Meningkatkan motivasi dan kompetensi anggota dalam menjalankan praktik kefarmasian</a:t>
            </a:r>
          </a:p>
          <a:p>
            <a:pPr marL="228600" indent="-228600">
              <a:buFont typeface="+mj-lt"/>
              <a:buAutoNum type="alphaLcPeriod"/>
            </a:pPr>
            <a:r>
              <a:rPr lang="id-ID" sz="1600" dirty="0"/>
              <a:t>Menjalin dan membina hubungan serta kerjasama dengan organisasi lain di bidangkesehatan dan bidang lain yang terkait di tingkat lokal, regional, nasional daninternasional</a:t>
            </a:r>
          </a:p>
          <a:p>
            <a:pPr marL="228600" indent="-228600">
              <a:buFont typeface="+mj-lt"/>
              <a:buAutoNum type="alphaLcPeriod"/>
            </a:pPr>
            <a:r>
              <a:rPr lang="id-ID" sz="1600" dirty="0"/>
              <a:t>Mengadakan dan menyelenggarakan kegiatan pertemuan/seminar ilmiah di tingkat lokal, regional, nasional dan internasional</a:t>
            </a:r>
          </a:p>
          <a:p>
            <a:pPr marL="0" indent="0">
              <a:buNone/>
            </a:pPr>
            <a:r>
              <a:rPr lang="id-ID" sz="1600" dirty="0"/>
              <a:t>d</a:t>
            </a:r>
            <a:r>
              <a:rPr lang="id-ID" sz="1600" b="1" dirty="0"/>
              <a:t>.   Memantapkan peran anggota dalam upaya:</a:t>
            </a:r>
          </a:p>
          <a:p>
            <a:pPr marL="400050" lvl="1" indent="0">
              <a:buNone/>
            </a:pPr>
            <a:r>
              <a:rPr lang="id-ID" sz="1600" b="1" dirty="0"/>
              <a:t>i.	mencegah pencemaran nama baik profesi</a:t>
            </a:r>
          </a:p>
          <a:p>
            <a:pPr marL="400050" lvl="1" indent="0">
              <a:buNone/>
            </a:pPr>
            <a:r>
              <a:rPr lang="id-ID" sz="1600" b="1" dirty="0"/>
              <a:t>ii.	melindungi masyarakat dari bahaya penyalahgunaan obat </a:t>
            </a:r>
          </a:p>
          <a:p>
            <a:pPr marL="800100" lvl="1" indent="-400050">
              <a:buAutoNum type="romanLcPeriod" startAt="3"/>
            </a:pPr>
            <a:r>
              <a:rPr lang="id-ID" sz="1600" dirty="0"/>
              <a:t>memelihara kesehatan masyarakat yang bersifat preventif dan promotif</a:t>
            </a:r>
          </a:p>
          <a:p>
            <a:pPr marL="800100" lvl="1" indent="-400050">
              <a:buAutoNum type="romanLcPeriod" startAt="3"/>
            </a:pPr>
            <a:r>
              <a:rPr lang="id-ID" sz="1600" b="1" dirty="0" smtClean="0"/>
              <a:t>imemanfaatkan </a:t>
            </a:r>
            <a:r>
              <a:rPr lang="id-ID" sz="1600" b="1" dirty="0"/>
              <a:t>dan ikut mengamankan obat, bahan baku obat, kosmetika dan obat tradisional</a:t>
            </a:r>
          </a:p>
          <a:p>
            <a:pPr marL="457200" indent="-457200">
              <a:buFont typeface="+mj-lt"/>
              <a:buAutoNum type="alphaLcPeriod" startAt="5"/>
            </a:pPr>
            <a:r>
              <a:rPr lang="id-ID" sz="1600" dirty="0" smtClean="0"/>
              <a:t>Memberikan </a:t>
            </a:r>
            <a:r>
              <a:rPr lang="id-ID" sz="1600" dirty="0"/>
              <a:t>advokasi kepada anggota berkaitan dengan masalah hukum</a:t>
            </a:r>
          </a:p>
          <a:p>
            <a:pPr marL="400050" indent="-400050">
              <a:buAutoNum type="alphaLcPeriod" startAt="5"/>
            </a:pPr>
            <a:r>
              <a:rPr lang="id-ID" sz="1600" dirty="0" smtClean="0"/>
              <a:t>Melakukan </a:t>
            </a:r>
            <a:r>
              <a:rPr lang="id-ID" sz="1600" dirty="0"/>
              <a:t>upaya advokasi terhadap peraturan dan kebijakan terkait dengan praktik kefarmasian</a:t>
            </a:r>
          </a:p>
          <a:p>
            <a:pPr marL="400050" indent="-400050">
              <a:buAutoNum type="alphaLcPeriod" startAt="5"/>
            </a:pPr>
            <a:r>
              <a:rPr lang="id-ID" sz="1600" dirty="0" smtClean="0"/>
              <a:t>Mengadakan </a:t>
            </a:r>
            <a:r>
              <a:rPr lang="id-ID" sz="1600" dirty="0"/>
              <a:t>berbagai kegiatan lain yang dipandang perlu untuk mencapai maksud dan tujuan Ikatan.</a:t>
            </a:r>
          </a:p>
          <a:p>
            <a:pPr marL="0" indent="0">
              <a:buNone/>
            </a:pPr>
            <a:endParaRPr lang="id-ID" sz="1600" dirty="0"/>
          </a:p>
        </p:txBody>
      </p:sp>
    </p:spTree>
    <p:extLst>
      <p:ext uri="{BB962C8B-B14F-4D97-AF65-F5344CB8AC3E}">
        <p14:creationId xmlns:p14="http://schemas.microsoft.com/office/powerpoint/2010/main" val="177786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Ukuran Keberhasilan</a:t>
            </a:r>
            <a:endParaRPr lang="id-ID" dirty="0"/>
          </a:p>
        </p:txBody>
      </p:sp>
      <p:sp>
        <p:nvSpPr>
          <p:cNvPr id="3" name="Content Placeholder 2"/>
          <p:cNvSpPr>
            <a:spLocks noGrp="1"/>
          </p:cNvSpPr>
          <p:nvPr>
            <p:ph idx="1"/>
          </p:nvPr>
        </p:nvSpPr>
        <p:spPr/>
        <p:txBody>
          <a:bodyPr/>
          <a:lstStyle/>
          <a:p>
            <a:r>
              <a:rPr lang="id-ID" dirty="0" smtClean="0"/>
              <a:t>PP IAI           Regulasi pro Apoteker</a:t>
            </a:r>
          </a:p>
          <a:p>
            <a:r>
              <a:rPr lang="id-ID" dirty="0" smtClean="0"/>
              <a:t>PD IAI           Jumlah Apoteker Praktek</a:t>
            </a:r>
          </a:p>
          <a:p>
            <a:r>
              <a:rPr lang="id-ID" dirty="0" smtClean="0"/>
              <a:t>PC IAI           Apoteker Sejahtera</a:t>
            </a:r>
          </a:p>
          <a:p>
            <a:endParaRPr lang="id-ID" dirty="0"/>
          </a:p>
          <a:p>
            <a:r>
              <a:rPr lang="id-ID" dirty="0" smtClean="0"/>
              <a:t>Setara dengan profesi tenaga kesehatan terkemuka</a:t>
            </a:r>
            <a:endParaRPr lang="id-ID" dirty="0"/>
          </a:p>
        </p:txBody>
      </p:sp>
    </p:spTree>
    <p:extLst>
      <p:ext uri="{BB962C8B-B14F-4D97-AF65-F5344CB8AC3E}">
        <p14:creationId xmlns:p14="http://schemas.microsoft.com/office/powerpoint/2010/main" val="36692752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000" dirty="0"/>
              <a:t>Lampiran : SK PO. 005/ PP.IAI/1418/VII/2014</a:t>
            </a:r>
            <a:br>
              <a:rPr lang="id-ID" sz="2000" dirty="0"/>
            </a:br>
            <a:r>
              <a:rPr lang="id-ID" sz="2000" dirty="0" smtClean="0"/>
              <a:t>PO ttng PAPAN NAMA PRAKTIK APOTEKER</a:t>
            </a:r>
            <a:endParaRPr lang="id-ID" sz="2000" dirty="0"/>
          </a:p>
        </p:txBody>
      </p:sp>
      <p:sp>
        <p:nvSpPr>
          <p:cNvPr id="3" name="Content Placeholder 2"/>
          <p:cNvSpPr>
            <a:spLocks noGrp="1"/>
          </p:cNvSpPr>
          <p:nvPr>
            <p:ph idx="1"/>
          </p:nvPr>
        </p:nvSpPr>
        <p:spPr>
          <a:xfrm>
            <a:off x="457200" y="990600"/>
            <a:ext cx="8229600" cy="5562600"/>
          </a:xfrm>
        </p:spPr>
        <p:txBody>
          <a:bodyPr/>
          <a:lstStyle/>
          <a:p>
            <a:pPr marL="228600" indent="-228600">
              <a:buFont typeface="+mj-lt"/>
              <a:buAutoNum type="arabicPeriod"/>
            </a:pPr>
            <a:r>
              <a:rPr lang="id-ID" sz="1400" dirty="0" smtClean="0"/>
              <a:t>Apoteker </a:t>
            </a:r>
            <a:r>
              <a:rPr lang="id-ID" sz="1400" dirty="0"/>
              <a:t>yang menyelenggarakan praktik kefarmasian di Apotek wajib memasang papan nama praktik. </a:t>
            </a:r>
          </a:p>
          <a:p>
            <a:pPr marL="228600" indent="-228600">
              <a:buFont typeface="+mj-lt"/>
              <a:buAutoNum type="arabicPeriod"/>
            </a:pPr>
            <a:r>
              <a:rPr lang="id-ID" sz="1400" dirty="0" smtClean="0"/>
              <a:t>Papan </a:t>
            </a:r>
            <a:r>
              <a:rPr lang="id-ID" sz="1400" dirty="0"/>
              <a:t>nama praktik berukuran panjang 80 cm dan lebar 60 cm</a:t>
            </a:r>
          </a:p>
          <a:p>
            <a:pPr marL="228600" indent="-228600">
              <a:buFont typeface="+mj-lt"/>
              <a:buAutoNum type="arabicPeriod"/>
            </a:pPr>
            <a:r>
              <a:rPr lang="id-ID" sz="1400" dirty="0" smtClean="0"/>
              <a:t>Bahan </a:t>
            </a:r>
            <a:r>
              <a:rPr lang="id-ID" sz="1400" dirty="0"/>
              <a:t>material pembuatan Papan nama dapat berupa: </a:t>
            </a:r>
          </a:p>
          <a:p>
            <a:pPr lvl="1"/>
            <a:r>
              <a:rPr lang="id-ID" sz="1400" dirty="0" smtClean="0"/>
              <a:t>kayu </a:t>
            </a:r>
            <a:r>
              <a:rPr lang="id-ID" sz="1400" dirty="0"/>
              <a:t>atau sejenis</a:t>
            </a:r>
          </a:p>
          <a:p>
            <a:pPr lvl="1"/>
            <a:r>
              <a:rPr lang="id-ID" sz="1400" dirty="0" smtClean="0"/>
              <a:t>Kanvas</a:t>
            </a:r>
            <a:endParaRPr lang="id-ID" sz="1400" dirty="0"/>
          </a:p>
          <a:p>
            <a:pPr lvl="1"/>
            <a:r>
              <a:rPr lang="id-ID" sz="1400" dirty="0" smtClean="0"/>
              <a:t>Sticker </a:t>
            </a:r>
            <a:r>
              <a:rPr lang="id-ID" sz="1400" dirty="0"/>
              <a:t>Vinyl</a:t>
            </a:r>
          </a:p>
          <a:p>
            <a:pPr lvl="1"/>
            <a:r>
              <a:rPr lang="id-ID" sz="1400" dirty="0" smtClean="0"/>
              <a:t>Flexi </a:t>
            </a:r>
            <a:r>
              <a:rPr lang="id-ID" sz="1400" dirty="0"/>
              <a:t>Outdoor  </a:t>
            </a:r>
          </a:p>
          <a:p>
            <a:pPr marL="228600" indent="-228600">
              <a:buFont typeface="+mj-lt"/>
              <a:buAutoNum type="arabicPeriod" startAt="4"/>
            </a:pPr>
            <a:r>
              <a:rPr lang="id-ID" sz="1400" dirty="0" smtClean="0"/>
              <a:t>Papan </a:t>
            </a:r>
            <a:r>
              <a:rPr lang="id-ID" sz="1400" dirty="0"/>
              <a:t>nama praktik sebagaimana dimaksud harus memuat : </a:t>
            </a:r>
          </a:p>
          <a:p>
            <a:pPr lvl="1"/>
            <a:r>
              <a:rPr lang="id-ID" sz="1400" dirty="0" smtClean="0"/>
              <a:t>Logo </a:t>
            </a:r>
            <a:r>
              <a:rPr lang="id-ID" sz="1400" dirty="0"/>
              <a:t>Ikatan Apoteker Indonesia</a:t>
            </a:r>
          </a:p>
          <a:p>
            <a:pPr lvl="1"/>
            <a:r>
              <a:rPr lang="id-ID" sz="1400" dirty="0" smtClean="0"/>
              <a:t>Nama </a:t>
            </a:r>
            <a:r>
              <a:rPr lang="id-ID" sz="1400" dirty="0"/>
              <a:t>dan atau sebutan profesional sesuai Surat Ijin Praktik Apoteker (SIPA)</a:t>
            </a:r>
          </a:p>
          <a:p>
            <a:pPr lvl="1"/>
            <a:r>
              <a:rPr lang="id-ID" sz="1400" dirty="0" smtClean="0"/>
              <a:t>Nomor </a:t>
            </a:r>
            <a:r>
              <a:rPr lang="id-ID" sz="1400" dirty="0"/>
              <a:t>Surat Ijin Praktik Apoteker (SIPA)</a:t>
            </a:r>
          </a:p>
          <a:p>
            <a:pPr lvl="1"/>
            <a:r>
              <a:rPr lang="id-ID" sz="1400" dirty="0" smtClean="0"/>
              <a:t>Nomor </a:t>
            </a:r>
            <a:r>
              <a:rPr lang="id-ID" sz="1400" dirty="0"/>
              <a:t>Surat Tanda Registrasi Apoteker (STRA)</a:t>
            </a:r>
          </a:p>
          <a:p>
            <a:pPr lvl="1"/>
            <a:r>
              <a:rPr lang="id-ID" sz="1400" dirty="0" smtClean="0"/>
              <a:t>Hari </a:t>
            </a:r>
            <a:r>
              <a:rPr lang="id-ID" sz="1400" dirty="0"/>
              <a:t>dan jam praktik.</a:t>
            </a:r>
          </a:p>
          <a:p>
            <a:pPr lvl="1"/>
            <a:r>
              <a:rPr lang="id-ID" sz="1400" dirty="0" smtClean="0"/>
              <a:t>Nama</a:t>
            </a:r>
            <a:r>
              <a:rPr lang="id-ID" sz="1400" dirty="0"/>
              <a:t>, alamat dan nomor telepon Apotek </a:t>
            </a:r>
          </a:p>
          <a:p>
            <a:pPr marL="228600" indent="-228600">
              <a:buFont typeface="+mj-lt"/>
              <a:buAutoNum type="arabicPeriod" startAt="5"/>
            </a:pPr>
            <a:r>
              <a:rPr lang="id-ID" sz="1400" dirty="0" smtClean="0"/>
              <a:t>Selain </a:t>
            </a:r>
            <a:r>
              <a:rPr lang="id-ID" sz="1400" dirty="0"/>
              <a:t>Logo IAI dan tulisan sebagaimana poin (4), tidak dibenarkan menambahkan tulisan lain atau gambar</a:t>
            </a:r>
          </a:p>
          <a:p>
            <a:pPr marL="228600" indent="-228600">
              <a:buFont typeface="+mj-lt"/>
              <a:buAutoNum type="arabicPeriod" startAt="5"/>
            </a:pPr>
            <a:r>
              <a:rPr lang="id-ID" sz="1400" dirty="0" smtClean="0"/>
              <a:t>Papan </a:t>
            </a:r>
            <a:r>
              <a:rPr lang="id-ID" sz="1400" dirty="0"/>
              <a:t>nama praktik memiliki dasar putih, tulisan hitam dan apabila diperlukan, papan nama tersebut boleh diberi penerangan yang tidak bersifat iklan</a:t>
            </a:r>
          </a:p>
          <a:p>
            <a:pPr marL="228600" indent="-228600">
              <a:buFont typeface="+mj-lt"/>
              <a:buAutoNum type="arabicPeriod" startAt="5"/>
            </a:pPr>
            <a:r>
              <a:rPr lang="id-ID" sz="1400" dirty="0" smtClean="0"/>
              <a:t>Papan </a:t>
            </a:r>
            <a:r>
              <a:rPr lang="id-ID" sz="1400" dirty="0"/>
              <a:t>nama praktik dipasang pada bangunan apotek (dinding atau kaca) yang dapat terlihat dengan jelas dari luar </a:t>
            </a:r>
            <a:r>
              <a:rPr lang="id-ID" sz="1400" dirty="0" smtClean="0"/>
              <a:t>apotek</a:t>
            </a:r>
            <a:endParaRPr lang="id-ID" sz="1400" dirty="0"/>
          </a:p>
        </p:txBody>
      </p:sp>
    </p:spTree>
    <p:extLst>
      <p:ext uri="{BB962C8B-B14F-4D97-AF65-F5344CB8AC3E}">
        <p14:creationId xmlns:p14="http://schemas.microsoft.com/office/powerpoint/2010/main" val="17984182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000" dirty="0" smtClean="0"/>
              <a:t>Contoh Papan Praktik Apoteker</a:t>
            </a:r>
            <a:endParaRPr lang="id-ID" sz="30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23999"/>
            <a:ext cx="3276600" cy="3454401"/>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676400"/>
            <a:ext cx="4353742" cy="3200400"/>
          </a:xfrm>
          <a:prstGeom prst="rect">
            <a:avLst/>
          </a:prstGeom>
        </p:spPr>
      </p:pic>
    </p:spTree>
    <p:extLst>
      <p:ext uri="{BB962C8B-B14F-4D97-AF65-F5344CB8AC3E}">
        <p14:creationId xmlns:p14="http://schemas.microsoft.com/office/powerpoint/2010/main" val="3016863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Dewan Pembina</a:t>
            </a:r>
            <a:endParaRPr lang="id-ID" dirty="0"/>
          </a:p>
        </p:txBody>
      </p:sp>
      <p:pic>
        <p:nvPicPr>
          <p:cNvPr id="4" name="Picture 31"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724400"/>
            <a:ext cx="1620838" cy="544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6400800"/>
            <a:ext cx="20383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3"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5250" y="4095750"/>
            <a:ext cx="12763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209800"/>
            <a:ext cx="704850" cy="238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gray">
          <a:xfrm rot="13770025">
            <a:off x="4768850" y="4027488"/>
            <a:ext cx="1103313" cy="217487"/>
          </a:xfrm>
          <a:prstGeom prst="rect">
            <a:avLst/>
          </a:prstGeom>
          <a:gradFill rotWithShape="1">
            <a:gsLst>
              <a:gs pos="0">
                <a:srgbClr val="969696"/>
              </a:gs>
              <a:gs pos="50000">
                <a:srgbClr val="969696">
                  <a:gamma/>
                  <a:tint val="51373"/>
                  <a:invGamma/>
                </a:srgbClr>
              </a:gs>
              <a:gs pos="100000">
                <a:srgbClr val="969696"/>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9" name="Rectangle 3"/>
          <p:cNvSpPr>
            <a:spLocks noChangeArrowheads="1"/>
          </p:cNvSpPr>
          <p:nvPr/>
        </p:nvSpPr>
        <p:spPr bwMode="gray">
          <a:xfrm rot="20856083">
            <a:off x="2514600" y="3505200"/>
            <a:ext cx="1146175" cy="198438"/>
          </a:xfrm>
          <a:prstGeom prst="rect">
            <a:avLst/>
          </a:prstGeom>
          <a:gradFill rotWithShape="1">
            <a:gsLst>
              <a:gs pos="0">
                <a:srgbClr val="969696"/>
              </a:gs>
              <a:gs pos="50000">
                <a:srgbClr val="969696">
                  <a:gamma/>
                  <a:tint val="48627"/>
                  <a:invGamma/>
                </a:srgbClr>
              </a:gs>
              <a:gs pos="100000">
                <a:srgbClr val="969696"/>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0" name="Rectangle 5"/>
          <p:cNvSpPr>
            <a:spLocks noChangeArrowheads="1"/>
          </p:cNvSpPr>
          <p:nvPr/>
        </p:nvSpPr>
        <p:spPr bwMode="gray">
          <a:xfrm rot="18394650">
            <a:off x="4914107" y="2248693"/>
            <a:ext cx="685800" cy="150813"/>
          </a:xfrm>
          <a:prstGeom prst="rect">
            <a:avLst/>
          </a:prstGeom>
          <a:gradFill rotWithShape="1">
            <a:gsLst>
              <a:gs pos="0">
                <a:srgbClr val="969696"/>
              </a:gs>
              <a:gs pos="50000">
                <a:srgbClr val="969696">
                  <a:gamma/>
                  <a:tint val="30196"/>
                  <a:invGamma/>
                </a:srgbClr>
              </a:gs>
              <a:gs pos="100000">
                <a:srgbClr val="969696"/>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nvGrpSpPr>
          <p:cNvPr id="11" name="Group 6"/>
          <p:cNvGrpSpPr>
            <a:grpSpLocks/>
          </p:cNvGrpSpPr>
          <p:nvPr/>
        </p:nvGrpSpPr>
        <p:grpSpPr bwMode="auto">
          <a:xfrm>
            <a:off x="3581400" y="2286000"/>
            <a:ext cx="1828800" cy="1828800"/>
            <a:chOff x="2400" y="1488"/>
            <a:chExt cx="1152" cy="1152"/>
          </a:xfrm>
        </p:grpSpPr>
        <p:grpSp>
          <p:nvGrpSpPr>
            <p:cNvPr id="12" name="Group 7"/>
            <p:cNvGrpSpPr>
              <a:grpSpLocks/>
            </p:cNvGrpSpPr>
            <p:nvPr/>
          </p:nvGrpSpPr>
          <p:grpSpPr bwMode="auto">
            <a:xfrm>
              <a:off x="2400" y="1488"/>
              <a:ext cx="1152" cy="1152"/>
              <a:chOff x="2016" y="1920"/>
              <a:chExt cx="1680" cy="1680"/>
            </a:xfrm>
          </p:grpSpPr>
          <p:sp>
            <p:nvSpPr>
              <p:cNvPr id="14" name="Oval 8"/>
              <p:cNvSpPr>
                <a:spLocks noChangeArrowheads="1"/>
              </p:cNvSpPr>
              <p:nvPr/>
            </p:nvSpPr>
            <p:spPr bwMode="gray">
              <a:xfrm>
                <a:off x="2016" y="1920"/>
                <a:ext cx="1680" cy="1680"/>
              </a:xfrm>
              <a:prstGeom prst="ellipse">
                <a:avLst/>
              </a:prstGeom>
              <a:gradFill rotWithShape="1">
                <a:gsLst>
                  <a:gs pos="0">
                    <a:srgbClr val="33CC33"/>
                  </a:gs>
                  <a:gs pos="100000">
                    <a:srgbClr val="33CC33">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5" name="Freeform 9"/>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33"/>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id-ID"/>
              </a:p>
            </p:txBody>
          </p:sp>
        </p:grpSp>
        <p:sp>
          <p:nvSpPr>
            <p:cNvPr id="13" name="Text Box 10"/>
            <p:cNvSpPr txBox="1">
              <a:spLocks noChangeArrowheads="1"/>
            </p:cNvSpPr>
            <p:nvPr/>
          </p:nvSpPr>
          <p:spPr bwMode="gray">
            <a:xfrm>
              <a:off x="2519" y="1989"/>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b="1" dirty="0">
                <a:solidFill>
                  <a:srgbClr val="FFFFFF"/>
                </a:solidFill>
                <a:effectLst>
                  <a:outerShdw blurRad="38100" dist="38100" dir="2700000" algn="tl">
                    <a:srgbClr val="C0C0C0"/>
                  </a:outerShdw>
                </a:effectLst>
              </a:endParaRPr>
            </a:p>
          </p:txBody>
        </p:sp>
      </p:grpSp>
      <p:grpSp>
        <p:nvGrpSpPr>
          <p:cNvPr id="16" name="Group 11"/>
          <p:cNvGrpSpPr>
            <a:grpSpLocks noChangeAspect="1"/>
          </p:cNvGrpSpPr>
          <p:nvPr/>
        </p:nvGrpSpPr>
        <p:grpSpPr bwMode="auto">
          <a:xfrm>
            <a:off x="5029200" y="914400"/>
            <a:ext cx="1449446" cy="1449446"/>
            <a:chOff x="3600" y="960"/>
            <a:chExt cx="624" cy="624"/>
          </a:xfrm>
        </p:grpSpPr>
        <p:grpSp>
          <p:nvGrpSpPr>
            <p:cNvPr id="17" name="Group 12"/>
            <p:cNvGrpSpPr>
              <a:grpSpLocks/>
            </p:cNvGrpSpPr>
            <p:nvPr/>
          </p:nvGrpSpPr>
          <p:grpSpPr bwMode="auto">
            <a:xfrm>
              <a:off x="3600" y="960"/>
              <a:ext cx="624" cy="624"/>
              <a:chOff x="2016" y="1920"/>
              <a:chExt cx="1680" cy="1680"/>
            </a:xfrm>
          </p:grpSpPr>
          <p:sp>
            <p:nvSpPr>
              <p:cNvPr id="19" name="Oval 13"/>
              <p:cNvSpPr>
                <a:spLocks noChangeArrowheads="1"/>
              </p:cNvSpPr>
              <p:nvPr/>
            </p:nvSpPr>
            <p:spPr bwMode="gray">
              <a:xfrm>
                <a:off x="2016" y="1920"/>
                <a:ext cx="1680" cy="1680"/>
              </a:xfrm>
              <a:prstGeom prst="ellipse">
                <a:avLst/>
              </a:prstGeom>
              <a:gradFill rotWithShape="1">
                <a:gsLst>
                  <a:gs pos="0">
                    <a:schemeClr val="bg1"/>
                  </a:gs>
                  <a:gs pos="100000">
                    <a:schemeClr val="bg1">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 name="Freeform 14"/>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bg1"/>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id-ID"/>
              </a:p>
            </p:txBody>
          </p:sp>
        </p:grpSp>
        <p:sp>
          <p:nvSpPr>
            <p:cNvPr id="18" name="Text Box 15"/>
            <p:cNvSpPr txBox="1">
              <a:spLocks noChangeArrowheads="1"/>
            </p:cNvSpPr>
            <p:nvPr/>
          </p:nvSpPr>
          <p:spPr bwMode="gray">
            <a:xfrm>
              <a:off x="3611" y="1076"/>
              <a:ext cx="605"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d-ID" sz="2400" b="1" dirty="0" smtClean="0">
                  <a:effectLst>
                    <a:outerShdw blurRad="38100" dist="38100" dir="2700000" algn="tl">
                      <a:srgbClr val="C0C0C0"/>
                    </a:outerShdw>
                  </a:effectLst>
                  <a:latin typeface="Verdana" pitchFamily="34" charset="0"/>
                </a:rPr>
                <a:t>Ketua</a:t>
              </a:r>
            </a:p>
            <a:p>
              <a:pPr algn="ctr"/>
              <a:r>
                <a:rPr lang="id-ID" sz="2400" b="1" dirty="0" smtClean="0">
                  <a:effectLst>
                    <a:outerShdw blurRad="38100" dist="38100" dir="2700000" algn="tl">
                      <a:srgbClr val="C0C0C0"/>
                    </a:outerShdw>
                  </a:effectLst>
                  <a:latin typeface="Verdana" pitchFamily="34" charset="0"/>
                </a:rPr>
                <a:t>DJSN</a:t>
              </a:r>
              <a:endParaRPr lang="en-US" sz="2400" b="1" dirty="0">
                <a:effectLst>
                  <a:outerShdw blurRad="38100" dist="38100" dir="2700000" algn="tl">
                    <a:srgbClr val="C0C0C0"/>
                  </a:outerShdw>
                </a:effectLst>
                <a:latin typeface="Verdana" pitchFamily="34" charset="0"/>
              </a:endParaRPr>
            </a:p>
          </p:txBody>
        </p:sp>
      </p:grpSp>
      <p:grpSp>
        <p:nvGrpSpPr>
          <p:cNvPr id="21" name="Group 16"/>
          <p:cNvGrpSpPr>
            <a:grpSpLocks/>
          </p:cNvGrpSpPr>
          <p:nvPr/>
        </p:nvGrpSpPr>
        <p:grpSpPr bwMode="auto">
          <a:xfrm>
            <a:off x="1066800" y="2667000"/>
            <a:ext cx="1981201" cy="2057400"/>
            <a:chOff x="624" y="1584"/>
            <a:chExt cx="1248" cy="1296"/>
          </a:xfrm>
        </p:grpSpPr>
        <p:grpSp>
          <p:nvGrpSpPr>
            <p:cNvPr id="22" name="Group 17"/>
            <p:cNvGrpSpPr>
              <a:grpSpLocks/>
            </p:cNvGrpSpPr>
            <p:nvPr/>
          </p:nvGrpSpPr>
          <p:grpSpPr bwMode="auto">
            <a:xfrm>
              <a:off x="624" y="1584"/>
              <a:ext cx="1248" cy="1296"/>
              <a:chOff x="2016" y="1920"/>
              <a:chExt cx="1680" cy="1680"/>
            </a:xfrm>
          </p:grpSpPr>
          <p:sp>
            <p:nvSpPr>
              <p:cNvPr id="24" name="Oval 18"/>
              <p:cNvSpPr>
                <a:spLocks noChangeArrowheads="1"/>
              </p:cNvSpPr>
              <p:nvPr/>
            </p:nvSpPr>
            <p:spPr bwMode="gray">
              <a:xfrm>
                <a:off x="2016" y="1920"/>
                <a:ext cx="1680" cy="1680"/>
              </a:xfrm>
              <a:prstGeom prst="ellipse">
                <a:avLst/>
              </a:prstGeom>
              <a:gradFill rotWithShape="1">
                <a:gsLst>
                  <a:gs pos="0">
                    <a:srgbClr val="A776F0"/>
                  </a:gs>
                  <a:gs pos="100000">
                    <a:srgbClr val="A776F0">
                      <a:gamma/>
                      <a:shade val="63529"/>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5" name="Freeform 19"/>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A776F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id-ID"/>
              </a:p>
            </p:txBody>
          </p:sp>
        </p:grpSp>
        <p:sp>
          <p:nvSpPr>
            <p:cNvPr id="23" name="Text Box 20"/>
            <p:cNvSpPr txBox="1">
              <a:spLocks noChangeArrowheads="1"/>
            </p:cNvSpPr>
            <p:nvPr/>
          </p:nvSpPr>
          <p:spPr bwMode="gray">
            <a:xfrm>
              <a:off x="823" y="2016"/>
              <a:ext cx="860"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d-ID" sz="2800" b="1" dirty="0" smtClean="0">
                  <a:solidFill>
                    <a:srgbClr val="FFFFFF"/>
                  </a:solidFill>
                  <a:effectLst>
                    <a:outerShdw blurRad="38100" dist="38100" dir="2700000" algn="tl">
                      <a:srgbClr val="C0C0C0"/>
                    </a:outerShdw>
                  </a:effectLst>
                </a:rPr>
                <a:t>Kepala</a:t>
              </a:r>
            </a:p>
            <a:p>
              <a:r>
                <a:rPr lang="id-ID" sz="2800" b="1" dirty="0" smtClean="0">
                  <a:solidFill>
                    <a:srgbClr val="FFFFFF"/>
                  </a:solidFill>
                  <a:effectLst>
                    <a:outerShdw blurRad="38100" dist="38100" dir="2700000" algn="tl">
                      <a:srgbClr val="C0C0C0"/>
                    </a:outerShdw>
                  </a:effectLst>
                </a:rPr>
                <a:t>BPOM</a:t>
              </a:r>
              <a:endParaRPr lang="en-US" sz="2800" b="1" dirty="0">
                <a:solidFill>
                  <a:srgbClr val="FFFFFF"/>
                </a:solidFill>
                <a:effectLst>
                  <a:outerShdw blurRad="38100" dist="38100" dir="2700000" algn="tl">
                    <a:srgbClr val="C0C0C0"/>
                  </a:outerShdw>
                </a:effectLst>
              </a:endParaRPr>
            </a:p>
          </p:txBody>
        </p:sp>
      </p:grpSp>
      <p:grpSp>
        <p:nvGrpSpPr>
          <p:cNvPr id="26" name="Group 21"/>
          <p:cNvGrpSpPr>
            <a:grpSpLocks/>
          </p:cNvGrpSpPr>
          <p:nvPr/>
        </p:nvGrpSpPr>
        <p:grpSpPr bwMode="auto">
          <a:xfrm>
            <a:off x="5105400" y="4191000"/>
            <a:ext cx="2286000" cy="2286000"/>
            <a:chOff x="3360" y="2688"/>
            <a:chExt cx="1440" cy="1440"/>
          </a:xfrm>
        </p:grpSpPr>
        <p:grpSp>
          <p:nvGrpSpPr>
            <p:cNvPr id="27" name="Group 22"/>
            <p:cNvGrpSpPr>
              <a:grpSpLocks/>
            </p:cNvGrpSpPr>
            <p:nvPr/>
          </p:nvGrpSpPr>
          <p:grpSpPr bwMode="auto">
            <a:xfrm>
              <a:off x="3360" y="2688"/>
              <a:ext cx="1440" cy="1440"/>
              <a:chOff x="2016" y="1920"/>
              <a:chExt cx="1680" cy="1680"/>
            </a:xfrm>
          </p:grpSpPr>
          <p:sp>
            <p:nvSpPr>
              <p:cNvPr id="29" name="Oval 23"/>
              <p:cNvSpPr>
                <a:spLocks noChangeArrowheads="1"/>
              </p:cNvSpPr>
              <p:nvPr/>
            </p:nvSpPr>
            <p:spPr bwMode="gray">
              <a:xfrm>
                <a:off x="2016" y="1920"/>
                <a:ext cx="1680" cy="1680"/>
              </a:xfrm>
              <a:prstGeom prst="ellipse">
                <a:avLst/>
              </a:prstGeom>
              <a:gradFill rotWithShape="1">
                <a:gsLst>
                  <a:gs pos="0">
                    <a:srgbClr val="FA8228"/>
                  </a:gs>
                  <a:gs pos="100000">
                    <a:srgbClr val="FA8228">
                      <a:gamma/>
                      <a:shade val="51373"/>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id-ID"/>
              </a:p>
            </p:txBody>
          </p:sp>
          <p:sp>
            <p:nvSpPr>
              <p:cNvPr id="30" name="Freeform 24"/>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A8228">
                      <a:gamma/>
                      <a:tint val="0"/>
                      <a:invGamma/>
                    </a:srgbClr>
                  </a:gs>
                  <a:gs pos="100000">
                    <a:srgbClr val="FA8228"/>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d-ID"/>
              </a:p>
            </p:txBody>
          </p:sp>
        </p:grpSp>
        <p:sp>
          <p:nvSpPr>
            <p:cNvPr id="28" name="Text Box 25"/>
            <p:cNvSpPr txBox="1">
              <a:spLocks noChangeArrowheads="1"/>
            </p:cNvSpPr>
            <p:nvPr/>
          </p:nvSpPr>
          <p:spPr bwMode="gray">
            <a:xfrm>
              <a:off x="3394" y="2880"/>
              <a:ext cx="1372" cy="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d-ID" sz="2800" b="1" dirty="0" smtClean="0">
                  <a:solidFill>
                    <a:srgbClr val="FFFFFF"/>
                  </a:solidFill>
                  <a:effectLst>
                    <a:outerShdw blurRad="38100" dist="38100" dir="2700000" algn="tl">
                      <a:srgbClr val="C0C0C0"/>
                    </a:outerShdw>
                  </a:effectLst>
                </a:rPr>
                <a:t>Dirjen</a:t>
              </a:r>
            </a:p>
            <a:p>
              <a:pPr algn="ctr"/>
              <a:r>
                <a:rPr lang="id-ID" sz="2800" b="1" dirty="0" smtClean="0">
                  <a:solidFill>
                    <a:srgbClr val="FFFFFF"/>
                  </a:solidFill>
                  <a:effectLst>
                    <a:outerShdw blurRad="38100" dist="38100" dir="2700000" algn="tl">
                      <a:srgbClr val="C0C0C0"/>
                    </a:outerShdw>
                  </a:effectLst>
                </a:rPr>
                <a:t>BINFAR</a:t>
              </a:r>
            </a:p>
            <a:p>
              <a:pPr algn="ctr"/>
              <a:r>
                <a:rPr lang="id-ID" sz="2800" b="1" dirty="0" smtClean="0">
                  <a:solidFill>
                    <a:srgbClr val="FFFFFF"/>
                  </a:solidFill>
                  <a:effectLst>
                    <a:outerShdw blurRad="38100" dist="38100" dir="2700000" algn="tl">
                      <a:srgbClr val="C0C0C0"/>
                    </a:outerShdw>
                  </a:effectLst>
                </a:rPr>
                <a:t>KEMKES RI</a:t>
              </a:r>
              <a:endParaRPr lang="en-US" sz="2800" b="1" dirty="0">
                <a:solidFill>
                  <a:srgbClr val="FFFFFF"/>
                </a:solidFill>
                <a:effectLst>
                  <a:outerShdw blurRad="38100" dist="38100" dir="2700000" algn="tl">
                    <a:srgbClr val="C0C0C0"/>
                  </a:outerShdw>
                </a:effectLst>
              </a:endParaRPr>
            </a:p>
          </p:txBody>
        </p:sp>
      </p:gr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5772" y="2740852"/>
            <a:ext cx="785752" cy="887720"/>
          </a:xfrm>
          <a:prstGeom prst="rect">
            <a:avLst/>
          </a:prstGeom>
        </p:spPr>
      </p:pic>
    </p:spTree>
    <p:extLst>
      <p:ext uri="{BB962C8B-B14F-4D97-AF65-F5344CB8AC3E}">
        <p14:creationId xmlns:p14="http://schemas.microsoft.com/office/powerpoint/2010/main" val="4081629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Dewan Pembina .....</a:t>
            </a:r>
            <a:endParaRPr lang="id-ID" dirty="0"/>
          </a:p>
        </p:txBody>
      </p:sp>
      <p:sp>
        <p:nvSpPr>
          <p:cNvPr id="3" name="Content Placeholder 2"/>
          <p:cNvSpPr>
            <a:spLocks noGrp="1"/>
          </p:cNvSpPr>
          <p:nvPr>
            <p:ph idx="1"/>
          </p:nvPr>
        </p:nvSpPr>
        <p:spPr>
          <a:xfrm>
            <a:off x="457200" y="1219200"/>
            <a:ext cx="8229600" cy="5029199"/>
          </a:xfrm>
        </p:spPr>
        <p:txBody>
          <a:bodyPr/>
          <a:lstStyle/>
          <a:p>
            <a:r>
              <a:rPr lang="id-ID" dirty="0" smtClean="0"/>
              <a:t>Sinergi Dewan Pembina</a:t>
            </a:r>
          </a:p>
          <a:p>
            <a:endParaRPr lang="id-ID" dirty="0"/>
          </a:p>
          <a:p>
            <a:endParaRPr lang="id-ID" dirty="0" smtClean="0"/>
          </a:p>
          <a:p>
            <a:endParaRPr lang="id-ID" dirty="0"/>
          </a:p>
          <a:p>
            <a:endParaRPr lang="id-ID" dirty="0" smtClean="0"/>
          </a:p>
          <a:p>
            <a:endParaRPr lang="id-ID" dirty="0"/>
          </a:p>
          <a:p>
            <a:endParaRPr lang="id-ID" dirty="0"/>
          </a:p>
          <a:p>
            <a:r>
              <a:rPr lang="id-ID" dirty="0" smtClean="0"/>
              <a:t>Mengguncang Farmasi Indonesia</a:t>
            </a: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752600"/>
            <a:ext cx="3471673" cy="34716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4127" y="1905000"/>
            <a:ext cx="3141673" cy="3051048"/>
          </a:xfrm>
          <a:prstGeom prst="rect">
            <a:avLst/>
          </a:prstGeom>
        </p:spPr>
      </p:pic>
    </p:spTree>
    <p:extLst>
      <p:ext uri="{BB962C8B-B14F-4D97-AF65-F5344CB8AC3E}">
        <p14:creationId xmlns:p14="http://schemas.microsoft.com/office/powerpoint/2010/main" val="5064971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533400" y="76200"/>
            <a:ext cx="7315200" cy="914400"/>
          </a:xfrm>
        </p:spPr>
        <p:txBody>
          <a:bodyPr/>
          <a:lstStyle/>
          <a:p>
            <a:r>
              <a:rPr lang="id-ID" dirty="0" smtClean="0"/>
              <a:t>Sinergi Kepengurusan</a:t>
            </a:r>
            <a:endParaRPr lang="en-US" sz="2800" dirty="0"/>
          </a:p>
        </p:txBody>
      </p:sp>
      <p:grpSp>
        <p:nvGrpSpPr>
          <p:cNvPr id="287790" name="Group 46"/>
          <p:cNvGrpSpPr>
            <a:grpSpLocks noChangeAspect="1"/>
          </p:cNvGrpSpPr>
          <p:nvPr/>
        </p:nvGrpSpPr>
        <p:grpSpPr bwMode="auto">
          <a:xfrm>
            <a:off x="1676400" y="1021080"/>
            <a:ext cx="5391912" cy="5303520"/>
            <a:chOff x="1488" y="960"/>
            <a:chExt cx="2928" cy="2880"/>
          </a:xfrm>
        </p:grpSpPr>
        <p:grpSp>
          <p:nvGrpSpPr>
            <p:cNvPr id="287784" name="Group 40"/>
            <p:cNvGrpSpPr>
              <a:grpSpLocks/>
            </p:cNvGrpSpPr>
            <p:nvPr/>
          </p:nvGrpSpPr>
          <p:grpSpPr bwMode="auto">
            <a:xfrm>
              <a:off x="2356" y="960"/>
              <a:ext cx="1192" cy="959"/>
              <a:chOff x="2356" y="960"/>
              <a:chExt cx="1192" cy="959"/>
            </a:xfrm>
          </p:grpSpPr>
          <p:grpSp>
            <p:nvGrpSpPr>
              <p:cNvPr id="287748" name="Group 4"/>
              <p:cNvGrpSpPr>
                <a:grpSpLocks/>
              </p:cNvGrpSpPr>
              <p:nvPr/>
            </p:nvGrpSpPr>
            <p:grpSpPr bwMode="auto">
              <a:xfrm>
                <a:off x="2356" y="960"/>
                <a:ext cx="1192" cy="959"/>
                <a:chOff x="2057" y="862"/>
                <a:chExt cx="1549" cy="1351"/>
              </a:xfrm>
            </p:grpSpPr>
            <p:sp>
              <p:nvSpPr>
                <p:cNvPr id="287749"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50" name="AutoShape 6"/>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51" name="AutoShape 7"/>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287760" name="Text Box 16"/>
              <p:cNvSpPr txBox="1">
                <a:spLocks noChangeArrowheads="1"/>
              </p:cNvSpPr>
              <p:nvPr/>
            </p:nvSpPr>
            <p:spPr bwMode="gray">
              <a:xfrm>
                <a:off x="2458" y="1127"/>
                <a:ext cx="985" cy="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d-ID" sz="1900" b="1" dirty="0" smtClean="0">
                    <a:solidFill>
                      <a:srgbClr val="FFFFFF"/>
                    </a:solidFill>
                  </a:rPr>
                  <a:t>Pengurus</a:t>
                </a:r>
              </a:p>
              <a:p>
                <a:pPr algn="ctr"/>
                <a:r>
                  <a:rPr lang="id-ID" sz="1900" b="1" dirty="0" smtClean="0">
                    <a:solidFill>
                      <a:srgbClr val="FFFFFF"/>
                    </a:solidFill>
                  </a:rPr>
                  <a:t>Pusat, Daerah</a:t>
                </a:r>
              </a:p>
              <a:p>
                <a:pPr algn="ctr"/>
                <a:r>
                  <a:rPr lang="id-ID" sz="1900" b="1" dirty="0" smtClean="0">
                    <a:solidFill>
                      <a:srgbClr val="FFFFFF"/>
                    </a:solidFill>
                  </a:rPr>
                  <a:t>Dan Cabang</a:t>
                </a:r>
              </a:p>
              <a:p>
                <a:pPr algn="ctr"/>
                <a:r>
                  <a:rPr lang="id-ID" sz="1900" b="1" dirty="0" smtClean="0">
                    <a:solidFill>
                      <a:srgbClr val="FFFFFF"/>
                    </a:solidFill>
                  </a:rPr>
                  <a:t>IAI</a:t>
                </a:r>
                <a:endParaRPr lang="en-US" sz="1900" dirty="0">
                  <a:solidFill>
                    <a:srgbClr val="FFFFFF"/>
                  </a:solidFill>
                </a:endParaRPr>
              </a:p>
            </p:txBody>
          </p:sp>
        </p:grpSp>
        <p:grpSp>
          <p:nvGrpSpPr>
            <p:cNvPr id="287789" name="Group 45"/>
            <p:cNvGrpSpPr>
              <a:grpSpLocks/>
            </p:cNvGrpSpPr>
            <p:nvPr/>
          </p:nvGrpSpPr>
          <p:grpSpPr bwMode="auto">
            <a:xfrm>
              <a:off x="1488" y="1438"/>
              <a:ext cx="1193" cy="959"/>
              <a:chOff x="1488" y="1438"/>
              <a:chExt cx="1193" cy="959"/>
            </a:xfrm>
          </p:grpSpPr>
          <p:grpSp>
            <p:nvGrpSpPr>
              <p:cNvPr id="287752" name="Group 8"/>
              <p:cNvGrpSpPr>
                <a:grpSpLocks/>
              </p:cNvGrpSpPr>
              <p:nvPr/>
            </p:nvGrpSpPr>
            <p:grpSpPr bwMode="auto">
              <a:xfrm>
                <a:off x="1488" y="1438"/>
                <a:ext cx="1193" cy="959"/>
                <a:chOff x="1110" y="2656"/>
                <a:chExt cx="1549" cy="1351"/>
              </a:xfrm>
            </p:grpSpPr>
            <p:sp>
              <p:nvSpPr>
                <p:cNvPr id="287753"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54"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55" name="AutoShape 11"/>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287761" name="Text Box 17"/>
              <p:cNvSpPr txBox="1">
                <a:spLocks noChangeArrowheads="1"/>
              </p:cNvSpPr>
              <p:nvPr/>
            </p:nvSpPr>
            <p:spPr bwMode="gray">
              <a:xfrm>
                <a:off x="1769" y="1768"/>
                <a:ext cx="639"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d-ID" sz="2400" b="1" dirty="0" smtClean="0">
                    <a:solidFill>
                      <a:srgbClr val="FFFFFF"/>
                    </a:solidFill>
                  </a:rPr>
                  <a:t>MEDAI</a:t>
                </a:r>
                <a:endParaRPr lang="en-US" sz="2400" b="1" dirty="0">
                  <a:solidFill>
                    <a:srgbClr val="FFFFFF"/>
                  </a:solidFill>
                </a:endParaRPr>
              </a:p>
            </p:txBody>
          </p:sp>
        </p:grpSp>
        <p:grpSp>
          <p:nvGrpSpPr>
            <p:cNvPr id="287783" name="Group 39"/>
            <p:cNvGrpSpPr>
              <a:grpSpLocks/>
            </p:cNvGrpSpPr>
            <p:nvPr/>
          </p:nvGrpSpPr>
          <p:grpSpPr bwMode="auto">
            <a:xfrm>
              <a:off x="2356" y="1919"/>
              <a:ext cx="1192" cy="959"/>
              <a:chOff x="2356" y="1919"/>
              <a:chExt cx="1192" cy="959"/>
            </a:xfrm>
          </p:grpSpPr>
          <p:grpSp>
            <p:nvGrpSpPr>
              <p:cNvPr id="287756" name="Group 12"/>
              <p:cNvGrpSpPr>
                <a:grpSpLocks/>
              </p:cNvGrpSpPr>
              <p:nvPr/>
            </p:nvGrpSpPr>
            <p:grpSpPr bwMode="auto">
              <a:xfrm>
                <a:off x="2356" y="1919"/>
                <a:ext cx="1192" cy="959"/>
                <a:chOff x="3174" y="2656"/>
                <a:chExt cx="1549" cy="1351"/>
              </a:xfrm>
            </p:grpSpPr>
            <p:sp>
              <p:nvSpPr>
                <p:cNvPr id="287757" name="AutoShape 1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58" name="AutoShape 1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59" name="AutoShape 15"/>
                <p:cNvSpPr>
                  <a:spLocks noChangeArrowheads="1"/>
                </p:cNvSpPr>
                <p:nvPr/>
              </p:nvSpPr>
              <p:spPr bwMode="gray">
                <a:xfrm>
                  <a:off x="3264" y="2736"/>
                  <a:ext cx="1350" cy="1168"/>
                </a:xfrm>
                <a:prstGeom prst="hexagon">
                  <a:avLst>
                    <a:gd name="adj" fmla="val 28896"/>
                    <a:gd name="vf" fmla="val 115470"/>
                  </a:avLst>
                </a:prstGeom>
                <a:gradFill rotWithShape="1">
                  <a:gsLst>
                    <a:gs pos="0">
                      <a:srgbClr val="CC7032"/>
                    </a:gs>
                    <a:gs pos="100000">
                      <a:srgbClr val="84482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287762" name="Text Box 18"/>
              <p:cNvSpPr txBox="1">
                <a:spLocks noChangeArrowheads="1"/>
              </p:cNvSpPr>
              <p:nvPr/>
            </p:nvSpPr>
            <p:spPr bwMode="gray">
              <a:xfrm>
                <a:off x="2670" y="2133"/>
                <a:ext cx="528"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d-ID" sz="4800" b="1" dirty="0" smtClean="0">
                    <a:solidFill>
                      <a:srgbClr val="FFFFFF"/>
                    </a:solidFill>
                  </a:rPr>
                  <a:t>IAI</a:t>
                </a:r>
                <a:endParaRPr lang="en-US" sz="4800" b="1" dirty="0">
                  <a:solidFill>
                    <a:srgbClr val="FFFFFF"/>
                  </a:solidFill>
                </a:endParaRPr>
              </a:p>
            </p:txBody>
          </p:sp>
        </p:grpSp>
        <p:grpSp>
          <p:nvGrpSpPr>
            <p:cNvPr id="287785" name="Group 41"/>
            <p:cNvGrpSpPr>
              <a:grpSpLocks/>
            </p:cNvGrpSpPr>
            <p:nvPr/>
          </p:nvGrpSpPr>
          <p:grpSpPr bwMode="auto">
            <a:xfrm>
              <a:off x="3223" y="1438"/>
              <a:ext cx="1193" cy="959"/>
              <a:chOff x="3223" y="1438"/>
              <a:chExt cx="1193" cy="959"/>
            </a:xfrm>
          </p:grpSpPr>
          <p:grpSp>
            <p:nvGrpSpPr>
              <p:cNvPr id="287763" name="Group 19"/>
              <p:cNvGrpSpPr>
                <a:grpSpLocks/>
              </p:cNvGrpSpPr>
              <p:nvPr/>
            </p:nvGrpSpPr>
            <p:grpSpPr bwMode="auto">
              <a:xfrm>
                <a:off x="3223" y="1438"/>
                <a:ext cx="1193" cy="959"/>
                <a:chOff x="2057" y="862"/>
                <a:chExt cx="1549" cy="1351"/>
              </a:xfrm>
            </p:grpSpPr>
            <p:sp>
              <p:nvSpPr>
                <p:cNvPr id="287764" name="AutoShape 20"/>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65" name="AutoShape 21"/>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66" name="AutoShape 22"/>
                <p:cNvSpPr>
                  <a:spLocks noChangeArrowheads="1"/>
                </p:cNvSpPr>
                <p:nvPr/>
              </p:nvSpPr>
              <p:spPr bwMode="gray">
                <a:xfrm>
                  <a:off x="2147" y="909"/>
                  <a:ext cx="1350" cy="1168"/>
                </a:xfrm>
                <a:prstGeom prst="hexagon">
                  <a:avLst>
                    <a:gd name="adj" fmla="val 28896"/>
                    <a:gd name="vf" fmla="val 115470"/>
                  </a:avLst>
                </a:prstGeom>
                <a:gradFill rotWithShape="1">
                  <a:gsLst>
                    <a:gs pos="0">
                      <a:srgbClr val="85B9C3">
                        <a:gamma/>
                        <a:shade val="46275"/>
                        <a:invGamma/>
                      </a:srgbClr>
                    </a:gs>
                    <a:gs pos="100000">
                      <a:srgbClr val="85B9C3"/>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287771" name="Text Box 27"/>
              <p:cNvSpPr txBox="1">
                <a:spLocks noChangeArrowheads="1"/>
              </p:cNvSpPr>
              <p:nvPr/>
            </p:nvSpPr>
            <p:spPr bwMode="gray">
              <a:xfrm>
                <a:off x="3364" y="1652"/>
                <a:ext cx="918"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d-ID" sz="2400" b="1" dirty="0" smtClean="0">
                    <a:solidFill>
                      <a:srgbClr val="FFFFFF"/>
                    </a:solidFill>
                  </a:rPr>
                  <a:t>Dewan</a:t>
                </a:r>
              </a:p>
              <a:p>
                <a:pPr algn="ctr"/>
                <a:r>
                  <a:rPr lang="id-ID" sz="2400" b="1" dirty="0" smtClean="0">
                    <a:solidFill>
                      <a:srgbClr val="FFFFFF"/>
                    </a:solidFill>
                  </a:rPr>
                  <a:t>Pengawas</a:t>
                </a:r>
                <a:endParaRPr lang="id-ID" sz="1400" dirty="0" smtClean="0">
                  <a:solidFill>
                    <a:srgbClr val="FFFFFF"/>
                  </a:solidFill>
                </a:endParaRPr>
              </a:p>
            </p:txBody>
          </p:sp>
        </p:grpSp>
        <p:grpSp>
          <p:nvGrpSpPr>
            <p:cNvPr id="287786" name="Group 42"/>
            <p:cNvGrpSpPr>
              <a:grpSpLocks/>
            </p:cNvGrpSpPr>
            <p:nvPr/>
          </p:nvGrpSpPr>
          <p:grpSpPr bwMode="auto">
            <a:xfrm>
              <a:off x="3223" y="2400"/>
              <a:ext cx="1193" cy="959"/>
              <a:chOff x="3223" y="2400"/>
              <a:chExt cx="1193" cy="959"/>
            </a:xfrm>
          </p:grpSpPr>
          <p:grpSp>
            <p:nvGrpSpPr>
              <p:cNvPr id="287767" name="Group 23"/>
              <p:cNvGrpSpPr>
                <a:grpSpLocks/>
              </p:cNvGrpSpPr>
              <p:nvPr/>
            </p:nvGrpSpPr>
            <p:grpSpPr bwMode="auto">
              <a:xfrm>
                <a:off x="3223" y="2400"/>
                <a:ext cx="1193" cy="959"/>
                <a:chOff x="3174" y="2656"/>
                <a:chExt cx="1549" cy="1351"/>
              </a:xfrm>
            </p:grpSpPr>
            <p:sp>
              <p:nvSpPr>
                <p:cNvPr id="287768" name="AutoShape 24"/>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69" name="AutoShape 25"/>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70" name="AutoShape 26"/>
                <p:cNvSpPr>
                  <a:spLocks noChangeArrowheads="1"/>
                </p:cNvSpPr>
                <p:nvPr/>
              </p:nvSpPr>
              <p:spPr bwMode="gray">
                <a:xfrm>
                  <a:off x="3264" y="2736"/>
                  <a:ext cx="1350" cy="1168"/>
                </a:xfrm>
                <a:prstGeom prst="hexagon">
                  <a:avLst>
                    <a:gd name="adj" fmla="val 28896"/>
                    <a:gd name="vf" fmla="val 115470"/>
                  </a:avLst>
                </a:prstGeom>
                <a:gradFill rotWithShape="1">
                  <a:gsLst>
                    <a:gs pos="0">
                      <a:srgbClr val="4DC9B1">
                        <a:gamma/>
                        <a:shade val="46275"/>
                        <a:invGamma/>
                      </a:srgbClr>
                    </a:gs>
                    <a:gs pos="100000">
                      <a:srgbClr val="4DC9B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287772" name="Text Box 28"/>
              <p:cNvSpPr txBox="1">
                <a:spLocks noChangeArrowheads="1"/>
              </p:cNvSpPr>
              <p:nvPr/>
            </p:nvSpPr>
            <p:spPr bwMode="gray">
              <a:xfrm>
                <a:off x="3358" y="2618"/>
                <a:ext cx="913" cy="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d-ID" sz="2400" b="1" dirty="0" smtClean="0">
                    <a:solidFill>
                      <a:srgbClr val="FFFFFF"/>
                    </a:solidFill>
                  </a:rPr>
                  <a:t>Dewan</a:t>
                </a:r>
              </a:p>
              <a:p>
                <a:pPr algn="ctr"/>
                <a:r>
                  <a:rPr lang="id-ID" sz="2000" b="1" dirty="0" smtClean="0">
                    <a:solidFill>
                      <a:srgbClr val="FFFFFF"/>
                    </a:solidFill>
                  </a:rPr>
                  <a:t>Kehormatan</a:t>
                </a:r>
                <a:endParaRPr lang="en-US" sz="2000" b="1" dirty="0">
                  <a:solidFill>
                    <a:srgbClr val="FFFFFF"/>
                  </a:solidFill>
                </a:endParaRPr>
              </a:p>
            </p:txBody>
          </p:sp>
        </p:grpSp>
        <p:grpSp>
          <p:nvGrpSpPr>
            <p:cNvPr id="287788" name="Group 44"/>
            <p:cNvGrpSpPr>
              <a:grpSpLocks/>
            </p:cNvGrpSpPr>
            <p:nvPr/>
          </p:nvGrpSpPr>
          <p:grpSpPr bwMode="auto">
            <a:xfrm>
              <a:off x="1488" y="2400"/>
              <a:ext cx="1193" cy="959"/>
              <a:chOff x="1488" y="2400"/>
              <a:chExt cx="1193" cy="959"/>
            </a:xfrm>
          </p:grpSpPr>
          <p:grpSp>
            <p:nvGrpSpPr>
              <p:cNvPr id="287773" name="Group 29"/>
              <p:cNvGrpSpPr>
                <a:grpSpLocks/>
              </p:cNvGrpSpPr>
              <p:nvPr/>
            </p:nvGrpSpPr>
            <p:grpSpPr bwMode="auto">
              <a:xfrm>
                <a:off x="1488" y="2400"/>
                <a:ext cx="1193" cy="959"/>
                <a:chOff x="3174" y="2656"/>
                <a:chExt cx="1549" cy="1351"/>
              </a:xfrm>
            </p:grpSpPr>
            <p:sp>
              <p:nvSpPr>
                <p:cNvPr id="287774" name="AutoShape 3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75" name="AutoShape 3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76" name="AutoShape 32"/>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66CC">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287777" name="Text Box 33"/>
              <p:cNvSpPr txBox="1">
                <a:spLocks noChangeArrowheads="1"/>
              </p:cNvSpPr>
              <p:nvPr/>
            </p:nvSpPr>
            <p:spPr bwMode="gray">
              <a:xfrm>
                <a:off x="1692" y="2602"/>
                <a:ext cx="797"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d-ID" sz="2400" b="1" dirty="0" smtClean="0">
                    <a:solidFill>
                      <a:srgbClr val="FFFFFF"/>
                    </a:solidFill>
                  </a:rPr>
                  <a:t>Dewan</a:t>
                </a:r>
              </a:p>
              <a:p>
                <a:pPr algn="ctr"/>
                <a:r>
                  <a:rPr lang="id-ID" sz="2400" b="1" dirty="0" smtClean="0">
                    <a:solidFill>
                      <a:srgbClr val="FFFFFF"/>
                    </a:solidFill>
                  </a:rPr>
                  <a:t>Pembina</a:t>
                </a:r>
                <a:endParaRPr lang="en-US" sz="2400" b="1" dirty="0">
                  <a:solidFill>
                    <a:srgbClr val="FFFFFF"/>
                  </a:solidFill>
                </a:endParaRPr>
              </a:p>
            </p:txBody>
          </p:sp>
        </p:grpSp>
        <p:grpSp>
          <p:nvGrpSpPr>
            <p:cNvPr id="287787" name="Group 43"/>
            <p:cNvGrpSpPr>
              <a:grpSpLocks/>
            </p:cNvGrpSpPr>
            <p:nvPr/>
          </p:nvGrpSpPr>
          <p:grpSpPr bwMode="auto">
            <a:xfrm>
              <a:off x="2356" y="2881"/>
              <a:ext cx="1192" cy="959"/>
              <a:chOff x="2356" y="2881"/>
              <a:chExt cx="1192" cy="959"/>
            </a:xfrm>
          </p:grpSpPr>
          <p:grpSp>
            <p:nvGrpSpPr>
              <p:cNvPr id="287778" name="Group 34"/>
              <p:cNvGrpSpPr>
                <a:grpSpLocks/>
              </p:cNvGrpSpPr>
              <p:nvPr/>
            </p:nvGrpSpPr>
            <p:grpSpPr bwMode="auto">
              <a:xfrm>
                <a:off x="2356" y="2881"/>
                <a:ext cx="1192" cy="959"/>
                <a:chOff x="3174" y="2656"/>
                <a:chExt cx="1549" cy="1351"/>
              </a:xfrm>
            </p:grpSpPr>
            <p:sp>
              <p:nvSpPr>
                <p:cNvPr id="287779" name="AutoShape 3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80" name="AutoShape 3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7781" name="AutoShape 37"/>
                <p:cNvSpPr>
                  <a:spLocks noChangeArrowheads="1"/>
                </p:cNvSpPr>
                <p:nvPr/>
              </p:nvSpPr>
              <p:spPr bwMode="gray">
                <a:xfrm>
                  <a:off x="3264" y="2736"/>
                  <a:ext cx="1350" cy="1168"/>
                </a:xfrm>
                <a:prstGeom prst="hexagon">
                  <a:avLst>
                    <a:gd name="adj" fmla="val 28896"/>
                    <a:gd name="vf" fmla="val 115470"/>
                  </a:avLst>
                </a:prstGeom>
                <a:gradFill rotWithShape="1">
                  <a:gsLst>
                    <a:gs pos="0">
                      <a:srgbClr val="BFAA4F">
                        <a:gamma/>
                        <a:shade val="46275"/>
                        <a:invGamma/>
                      </a:srgbClr>
                    </a:gs>
                    <a:gs pos="100000">
                      <a:srgbClr val="BFAA4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287782" name="Text Box 38"/>
              <p:cNvSpPr txBox="1">
                <a:spLocks noChangeArrowheads="1"/>
              </p:cNvSpPr>
              <p:nvPr/>
            </p:nvSpPr>
            <p:spPr bwMode="gray">
              <a:xfrm>
                <a:off x="2636" y="3095"/>
                <a:ext cx="639"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d-ID" sz="2400" b="1" dirty="0" smtClean="0">
                    <a:solidFill>
                      <a:srgbClr val="FFFFFF"/>
                    </a:solidFill>
                  </a:rPr>
                  <a:t>Dewan</a:t>
                </a:r>
              </a:p>
              <a:p>
                <a:pPr algn="ctr"/>
                <a:r>
                  <a:rPr lang="id-ID" sz="2400" b="1" dirty="0" smtClean="0">
                    <a:solidFill>
                      <a:srgbClr val="FFFFFF"/>
                    </a:solidFill>
                  </a:rPr>
                  <a:t>Pakar</a:t>
                </a:r>
                <a:endParaRPr lang="en-US" sz="2400" b="1" dirty="0">
                  <a:solidFill>
                    <a:srgbClr val="FFFFFF"/>
                  </a:solidFill>
                </a:endParaRPr>
              </a:p>
            </p:txBody>
          </p:sp>
        </p:grpSp>
      </p:grpSp>
    </p:spTree>
    <p:extLst>
      <p:ext uri="{BB962C8B-B14F-4D97-AF65-F5344CB8AC3E}">
        <p14:creationId xmlns:p14="http://schemas.microsoft.com/office/powerpoint/2010/main" val="25296727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76200"/>
            <a:ext cx="7391400" cy="914400"/>
          </a:xfrm>
        </p:spPr>
        <p:txBody>
          <a:bodyPr/>
          <a:lstStyle/>
          <a:p>
            <a:r>
              <a:rPr lang="id-ID" sz="3200" dirty="0" smtClean="0"/>
              <a:t>Mewujudkan Apoteker Praktik</a:t>
            </a:r>
            <a:endParaRPr lang="en-US" sz="3200" dirty="0"/>
          </a:p>
        </p:txBody>
      </p:sp>
      <p:sp>
        <p:nvSpPr>
          <p:cNvPr id="5" name="AutoShape 64"/>
          <p:cNvSpPr>
            <a:spLocks noChangeArrowheads="1"/>
          </p:cNvSpPr>
          <p:nvPr/>
        </p:nvSpPr>
        <p:spPr bwMode="gray">
          <a:xfrm rot="15612223">
            <a:off x="3942981" y="2189938"/>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scene3d>
            <a:camera prst="orthographicFront">
              <a:rot lat="0" lon="0" rev="10200000"/>
            </a:camera>
            <a:lightRig rig="threePt" dir="t"/>
          </a:scene3d>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mn-lt"/>
              <a:cs typeface="Levenim MT" pitchFamily="2" charset="-79"/>
            </a:endParaRPr>
          </a:p>
        </p:txBody>
      </p:sp>
      <p:sp>
        <p:nvSpPr>
          <p:cNvPr id="6" name="AutoShape 65"/>
          <p:cNvSpPr>
            <a:spLocks noChangeArrowheads="1"/>
          </p:cNvSpPr>
          <p:nvPr/>
        </p:nvSpPr>
        <p:spPr bwMode="gray">
          <a:xfrm rot="3435654">
            <a:off x="4602199" y="4991226"/>
            <a:ext cx="792162" cy="288925"/>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a:noFill/>
          </a:ln>
          <a:effectLst/>
          <a:scene3d>
            <a:camera prst="orthographicFront">
              <a:rot lat="0" lon="0" rev="10500000"/>
            </a:camera>
            <a:lightRig rig="threePt" dir="t"/>
          </a:scene3d>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mn-lt"/>
              <a:cs typeface="Levenim MT" pitchFamily="2" charset="-79"/>
            </a:endParaRPr>
          </a:p>
        </p:txBody>
      </p:sp>
      <p:sp>
        <p:nvSpPr>
          <p:cNvPr id="7" name="AutoShape 66"/>
          <p:cNvSpPr>
            <a:spLocks noChangeArrowheads="1"/>
          </p:cNvSpPr>
          <p:nvPr/>
        </p:nvSpPr>
        <p:spPr bwMode="gray">
          <a:xfrm rot="13565264">
            <a:off x="2906814" y="2561206"/>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scene3d>
            <a:camera prst="orthographicFront">
              <a:rot lat="0" lon="0" rev="10500000"/>
            </a:camera>
            <a:lightRig rig="threePt" dir="t"/>
          </a:scene3d>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mn-lt"/>
              <a:cs typeface="Levenim MT" pitchFamily="2" charset="-79"/>
            </a:endParaRPr>
          </a:p>
        </p:txBody>
      </p:sp>
      <p:sp>
        <p:nvSpPr>
          <p:cNvPr id="8" name="AutoShape 67"/>
          <p:cNvSpPr>
            <a:spLocks noChangeArrowheads="1"/>
          </p:cNvSpPr>
          <p:nvPr/>
        </p:nvSpPr>
        <p:spPr bwMode="gray">
          <a:xfrm rot="8803590">
            <a:off x="2605125" y="4303539"/>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scene3d>
            <a:camera prst="orthographicFront">
              <a:rot lat="0" lon="0" rev="10500000"/>
            </a:camera>
            <a:lightRig rig="threePt" dir="t"/>
          </a:scene3d>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mn-lt"/>
              <a:cs typeface="Levenim MT" pitchFamily="2" charset="-79"/>
            </a:endParaRPr>
          </a:p>
        </p:txBody>
      </p:sp>
      <p:sp>
        <p:nvSpPr>
          <p:cNvPr id="11" name="AutoShape 68"/>
          <p:cNvSpPr>
            <a:spLocks noChangeArrowheads="1"/>
          </p:cNvSpPr>
          <p:nvPr/>
        </p:nvSpPr>
        <p:spPr bwMode="gray">
          <a:xfrm rot="19972755">
            <a:off x="5433932" y="3288877"/>
            <a:ext cx="792162" cy="288925"/>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a:noFill/>
          </a:ln>
          <a:effectLst/>
          <a:scene3d>
            <a:camera prst="orthographicFront">
              <a:rot lat="0" lon="0" rev="10500000"/>
            </a:camera>
            <a:lightRig rig="threePt" dir="t"/>
          </a:scene3d>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mn-lt"/>
              <a:cs typeface="Levenim MT" pitchFamily="2" charset="-79"/>
            </a:endParaRPr>
          </a:p>
        </p:txBody>
      </p:sp>
      <p:sp>
        <p:nvSpPr>
          <p:cNvPr id="12" name="AutoShape 69"/>
          <p:cNvSpPr>
            <a:spLocks noChangeArrowheads="1"/>
          </p:cNvSpPr>
          <p:nvPr/>
        </p:nvSpPr>
        <p:spPr bwMode="gray">
          <a:xfrm rot="11171287">
            <a:off x="2451457" y="3289646"/>
            <a:ext cx="863600" cy="288925"/>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a:noFill/>
          </a:ln>
          <a:effectLst/>
          <a:scene3d>
            <a:camera prst="orthographicFront">
              <a:rot lat="0" lon="0" rev="10500000"/>
            </a:camera>
            <a:lightRig rig="threePt" dir="t"/>
          </a:scene3d>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mn-lt"/>
              <a:cs typeface="Levenim MT" pitchFamily="2" charset="-79"/>
            </a:endParaRPr>
          </a:p>
        </p:txBody>
      </p:sp>
      <p:sp>
        <p:nvSpPr>
          <p:cNvPr id="13" name="Oval 70"/>
          <p:cNvSpPr>
            <a:spLocks noChangeArrowheads="1"/>
          </p:cNvSpPr>
          <p:nvPr/>
        </p:nvSpPr>
        <p:spPr bwMode="gray">
          <a:xfrm>
            <a:off x="2385163" y="1910570"/>
            <a:ext cx="3930397" cy="3786900"/>
          </a:xfrm>
          <a:prstGeom prst="ellipse">
            <a:avLst/>
          </a:prstGeom>
          <a:noFill/>
          <a:ln w="38100" algn="ctr">
            <a:solidFill>
              <a:srgbClr val="C0C0C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n-US">
              <a:latin typeface="+mn-lt"/>
              <a:cs typeface="Levenim MT" pitchFamily="2" charset="-79"/>
            </a:endParaRPr>
          </a:p>
        </p:txBody>
      </p:sp>
      <p:sp>
        <p:nvSpPr>
          <p:cNvPr id="14" name="Text Box 74"/>
          <p:cNvSpPr txBox="1">
            <a:spLocks noChangeArrowheads="1"/>
          </p:cNvSpPr>
          <p:nvPr/>
        </p:nvSpPr>
        <p:spPr bwMode="auto">
          <a:xfrm>
            <a:off x="5714214" y="1946638"/>
            <a:ext cx="24288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d-ID" sz="1600" b="1" dirty="0" smtClean="0">
                <a:solidFill>
                  <a:srgbClr val="000000"/>
                </a:solidFill>
                <a:latin typeface="+mn-lt"/>
                <a:cs typeface="Levenim MT" pitchFamily="2" charset="-79"/>
              </a:rPr>
              <a:t>Kementrian DIKBUD RI</a:t>
            </a:r>
            <a:endParaRPr lang="en-US" sz="1600" b="1" dirty="0">
              <a:solidFill>
                <a:srgbClr val="000000"/>
              </a:solidFill>
              <a:latin typeface="+mn-lt"/>
              <a:cs typeface="Levenim MT" pitchFamily="2" charset="-79"/>
            </a:endParaRPr>
          </a:p>
        </p:txBody>
      </p:sp>
      <p:sp>
        <p:nvSpPr>
          <p:cNvPr id="15" name="Text Box 75"/>
          <p:cNvSpPr txBox="1">
            <a:spLocks noChangeArrowheads="1"/>
          </p:cNvSpPr>
          <p:nvPr/>
        </p:nvSpPr>
        <p:spPr bwMode="auto">
          <a:xfrm>
            <a:off x="2971800" y="1261646"/>
            <a:ext cx="26949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d-ID" sz="1600" b="1" dirty="0" smtClean="0">
                <a:solidFill>
                  <a:srgbClr val="000000"/>
                </a:solidFill>
                <a:latin typeface="+mn-lt"/>
                <a:cs typeface="Levenim MT" pitchFamily="2" charset="-79"/>
              </a:rPr>
              <a:t>Kementrian Kesehatan RI</a:t>
            </a:r>
            <a:endParaRPr lang="en-US" sz="1600" b="1" dirty="0">
              <a:solidFill>
                <a:srgbClr val="000000"/>
              </a:solidFill>
              <a:latin typeface="+mn-lt"/>
              <a:cs typeface="Levenim MT" pitchFamily="2" charset="-79"/>
            </a:endParaRPr>
          </a:p>
        </p:txBody>
      </p:sp>
      <p:sp>
        <p:nvSpPr>
          <p:cNvPr id="16" name="Text Box 76"/>
          <p:cNvSpPr txBox="1">
            <a:spLocks noChangeArrowheads="1"/>
          </p:cNvSpPr>
          <p:nvPr/>
        </p:nvSpPr>
        <p:spPr bwMode="auto">
          <a:xfrm>
            <a:off x="6395253" y="3079751"/>
            <a:ext cx="26372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d-ID" sz="1600" b="1" dirty="0" smtClean="0">
                <a:solidFill>
                  <a:srgbClr val="000000"/>
                </a:solidFill>
                <a:latin typeface="+mn-lt"/>
                <a:cs typeface="Levenim MT" pitchFamily="2" charset="-79"/>
              </a:rPr>
              <a:t>Komite Farmasi Nasional</a:t>
            </a:r>
            <a:endParaRPr lang="en-US" sz="1600" b="1" dirty="0">
              <a:solidFill>
                <a:srgbClr val="000000"/>
              </a:solidFill>
              <a:latin typeface="+mn-lt"/>
              <a:cs typeface="Levenim MT" pitchFamily="2" charset="-79"/>
            </a:endParaRPr>
          </a:p>
        </p:txBody>
      </p:sp>
      <p:sp>
        <p:nvSpPr>
          <p:cNvPr id="17" name="Text Box 77"/>
          <p:cNvSpPr txBox="1">
            <a:spLocks noChangeArrowheads="1"/>
          </p:cNvSpPr>
          <p:nvPr/>
        </p:nvSpPr>
        <p:spPr bwMode="auto">
          <a:xfrm>
            <a:off x="6249245" y="4389553"/>
            <a:ext cx="27905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id-ID" sz="1600" b="1" dirty="0" smtClean="0">
                <a:solidFill>
                  <a:srgbClr val="000000"/>
                </a:solidFill>
                <a:latin typeface="+mn-lt"/>
                <a:cs typeface="Levenim MT" pitchFamily="2" charset="-79"/>
              </a:rPr>
              <a:t>Dinas Kesehatan Kab/Kota</a:t>
            </a:r>
            <a:endParaRPr lang="en-US" sz="1600" b="1" dirty="0">
              <a:solidFill>
                <a:srgbClr val="000000"/>
              </a:solidFill>
              <a:latin typeface="+mn-lt"/>
              <a:cs typeface="Levenim MT" pitchFamily="2" charset="-79"/>
            </a:endParaRPr>
          </a:p>
        </p:txBody>
      </p:sp>
      <p:sp>
        <p:nvSpPr>
          <p:cNvPr id="18" name="Text Box 78"/>
          <p:cNvSpPr txBox="1">
            <a:spLocks noChangeArrowheads="1"/>
          </p:cNvSpPr>
          <p:nvPr/>
        </p:nvSpPr>
        <p:spPr bwMode="auto">
          <a:xfrm>
            <a:off x="241972" y="2895600"/>
            <a:ext cx="19145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id-ID" sz="1600" b="1" dirty="0" smtClean="0">
                <a:solidFill>
                  <a:srgbClr val="000000"/>
                </a:solidFill>
                <a:latin typeface="+mn-lt"/>
                <a:cs typeface="Levenim MT" pitchFamily="2" charset="-79"/>
              </a:rPr>
              <a:t>Ikatan Apoteker Indonesia</a:t>
            </a:r>
            <a:endParaRPr lang="en-US" sz="1600" b="1" dirty="0">
              <a:solidFill>
                <a:srgbClr val="000000"/>
              </a:solidFill>
              <a:latin typeface="+mn-lt"/>
              <a:cs typeface="Levenim MT" pitchFamily="2" charset="-79"/>
            </a:endParaRPr>
          </a:p>
        </p:txBody>
      </p:sp>
      <p:sp>
        <p:nvSpPr>
          <p:cNvPr id="19" name="Text Box 79"/>
          <p:cNvSpPr txBox="1">
            <a:spLocks noChangeArrowheads="1"/>
          </p:cNvSpPr>
          <p:nvPr/>
        </p:nvSpPr>
        <p:spPr bwMode="auto">
          <a:xfrm>
            <a:off x="241972" y="1860725"/>
            <a:ext cx="25241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id-ID" sz="1600" b="1" dirty="0" smtClean="0">
                <a:solidFill>
                  <a:srgbClr val="000000"/>
                </a:solidFill>
                <a:latin typeface="+mn-lt"/>
                <a:cs typeface="Levenim MT" pitchFamily="2" charset="-79"/>
              </a:rPr>
              <a:t>BADAN POM RI</a:t>
            </a:r>
            <a:endParaRPr lang="en-US" sz="1600" b="1" dirty="0">
              <a:solidFill>
                <a:srgbClr val="000000"/>
              </a:solidFill>
              <a:latin typeface="+mn-lt"/>
              <a:cs typeface="Levenim MT" pitchFamily="2" charset="-79"/>
            </a:endParaRPr>
          </a:p>
        </p:txBody>
      </p:sp>
      <p:sp>
        <p:nvSpPr>
          <p:cNvPr id="20" name="Oval 81"/>
          <p:cNvSpPr>
            <a:spLocks noChangeArrowheads="1"/>
          </p:cNvSpPr>
          <p:nvPr/>
        </p:nvSpPr>
        <p:spPr bwMode="gray">
          <a:xfrm>
            <a:off x="5934958" y="4419455"/>
            <a:ext cx="360362" cy="360363"/>
          </a:xfrm>
          <a:prstGeom prst="ellipse">
            <a:avLst/>
          </a:prstGeom>
          <a:gradFill rotWithShape="1">
            <a:gsLst>
              <a:gs pos="0">
                <a:srgbClr val="CB90EC"/>
              </a:gs>
              <a:gs pos="100000">
                <a:srgbClr val="CB90EC">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latin typeface="+mn-lt"/>
              <a:cs typeface="Levenim MT" pitchFamily="2" charset="-79"/>
            </a:endParaRPr>
          </a:p>
        </p:txBody>
      </p:sp>
      <p:sp>
        <p:nvSpPr>
          <p:cNvPr id="21" name="Oval 84"/>
          <p:cNvSpPr>
            <a:spLocks noChangeArrowheads="1"/>
          </p:cNvSpPr>
          <p:nvPr/>
        </p:nvSpPr>
        <p:spPr bwMode="gray">
          <a:xfrm>
            <a:off x="6053745" y="3121585"/>
            <a:ext cx="360362" cy="360363"/>
          </a:xfrm>
          <a:prstGeom prst="ellipse">
            <a:avLst/>
          </a:prstGeom>
          <a:gradFill rotWithShape="1">
            <a:gsLst>
              <a:gs pos="0">
                <a:srgbClr val="6699FF"/>
              </a:gs>
              <a:gs pos="100000">
                <a:srgbClr val="6699FF">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latin typeface="+mn-lt"/>
              <a:cs typeface="Levenim MT" pitchFamily="2" charset="-79"/>
            </a:endParaRPr>
          </a:p>
        </p:txBody>
      </p:sp>
      <p:sp>
        <p:nvSpPr>
          <p:cNvPr id="22" name="Oval 87"/>
          <p:cNvSpPr>
            <a:spLocks noChangeArrowheads="1"/>
          </p:cNvSpPr>
          <p:nvPr/>
        </p:nvSpPr>
        <p:spPr bwMode="gray">
          <a:xfrm>
            <a:off x="5411200" y="2148938"/>
            <a:ext cx="360362" cy="360363"/>
          </a:xfrm>
          <a:prstGeom prst="ellipse">
            <a:avLst/>
          </a:prstGeom>
          <a:gradFill rotWithShape="1">
            <a:gsLst>
              <a:gs pos="0">
                <a:srgbClr val="FF9900"/>
              </a:gs>
              <a:gs pos="100000">
                <a:srgbClr val="FF9900">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latin typeface="+mn-lt"/>
              <a:cs typeface="Levenim MT" pitchFamily="2" charset="-79"/>
            </a:endParaRPr>
          </a:p>
        </p:txBody>
      </p:sp>
      <p:sp>
        <p:nvSpPr>
          <p:cNvPr id="23" name="Oval 90"/>
          <p:cNvSpPr>
            <a:spLocks noChangeArrowheads="1"/>
          </p:cNvSpPr>
          <p:nvPr/>
        </p:nvSpPr>
        <p:spPr bwMode="gray">
          <a:xfrm>
            <a:off x="2844095" y="2200418"/>
            <a:ext cx="360362" cy="360363"/>
          </a:xfrm>
          <a:prstGeom prst="ellipse">
            <a:avLst/>
          </a:prstGeom>
          <a:gradFill rotWithShape="1">
            <a:gsLst>
              <a:gs pos="0">
                <a:srgbClr val="EDD947"/>
              </a:gs>
              <a:gs pos="100000">
                <a:srgbClr val="EDD947">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solidFill>
                <a:srgbClr val="000000"/>
              </a:solidFill>
              <a:latin typeface="+mn-lt"/>
              <a:cs typeface="Levenim MT" pitchFamily="2" charset="-79"/>
            </a:endParaRPr>
          </a:p>
        </p:txBody>
      </p:sp>
      <p:sp>
        <p:nvSpPr>
          <p:cNvPr id="24" name="Oval 93"/>
          <p:cNvSpPr>
            <a:spLocks noChangeArrowheads="1"/>
          </p:cNvSpPr>
          <p:nvPr/>
        </p:nvSpPr>
        <p:spPr bwMode="gray">
          <a:xfrm>
            <a:off x="3269261" y="5308826"/>
            <a:ext cx="360362" cy="360363"/>
          </a:xfrm>
          <a:prstGeom prst="ellipse">
            <a:avLst/>
          </a:prstGeom>
          <a:gradFill rotWithShape="1">
            <a:gsLst>
              <a:gs pos="0">
                <a:srgbClr val="82B820"/>
              </a:gs>
              <a:gs pos="100000">
                <a:srgbClr val="82B820">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latin typeface="+mn-lt"/>
              <a:cs typeface="Levenim MT" pitchFamily="2" charset="-79"/>
            </a:endParaRPr>
          </a:p>
        </p:txBody>
      </p:sp>
      <p:sp>
        <p:nvSpPr>
          <p:cNvPr id="26" name="Oval 96"/>
          <p:cNvSpPr>
            <a:spLocks noChangeArrowheads="1"/>
          </p:cNvSpPr>
          <p:nvPr/>
        </p:nvSpPr>
        <p:spPr bwMode="gray">
          <a:xfrm>
            <a:off x="4247453" y="3217631"/>
            <a:ext cx="260350" cy="519112"/>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latin typeface="+mn-lt"/>
              <a:cs typeface="Levenim MT" pitchFamily="2" charset="-79"/>
            </a:endParaRPr>
          </a:p>
        </p:txBody>
      </p:sp>
      <p:grpSp>
        <p:nvGrpSpPr>
          <p:cNvPr id="3" name="Group 2"/>
          <p:cNvGrpSpPr>
            <a:grpSpLocks noChangeAspect="1"/>
          </p:cNvGrpSpPr>
          <p:nvPr/>
        </p:nvGrpSpPr>
        <p:grpSpPr>
          <a:xfrm>
            <a:off x="3241250" y="2743200"/>
            <a:ext cx="2253614" cy="2249804"/>
            <a:chOff x="3477777" y="3232804"/>
            <a:chExt cx="1878013" cy="1874837"/>
          </a:xfrm>
        </p:grpSpPr>
        <p:sp>
          <p:nvSpPr>
            <p:cNvPr id="28" name="Oval 98"/>
            <p:cNvSpPr>
              <a:spLocks noChangeArrowheads="1"/>
            </p:cNvSpPr>
            <p:nvPr/>
          </p:nvSpPr>
          <p:spPr bwMode="gray">
            <a:xfrm>
              <a:off x="3477777" y="3232804"/>
              <a:ext cx="1878013" cy="1874837"/>
            </a:xfrm>
            <a:prstGeom prst="ellipse">
              <a:avLst/>
            </a:prstGeom>
            <a:gradFill rotWithShape="1">
              <a:gsLst>
                <a:gs pos="0">
                  <a:srgbClr val="0099CC">
                    <a:gamma/>
                    <a:shade val="63529"/>
                    <a:invGamma/>
                  </a:srgbClr>
                </a:gs>
                <a:gs pos="100000">
                  <a:srgbClr val="0099CC">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latin typeface="+mn-lt"/>
                <a:cs typeface="Levenim MT" pitchFamily="2" charset="-79"/>
              </a:endParaRPr>
            </a:p>
          </p:txBody>
        </p:sp>
        <p:sp>
          <p:nvSpPr>
            <p:cNvPr id="29" name="Oval 99"/>
            <p:cNvSpPr>
              <a:spLocks noChangeArrowheads="1"/>
            </p:cNvSpPr>
            <p:nvPr/>
          </p:nvSpPr>
          <p:spPr bwMode="gray">
            <a:xfrm>
              <a:off x="3539428" y="3308765"/>
              <a:ext cx="1737360" cy="173736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latin typeface="+mn-lt"/>
                <a:cs typeface="Levenim MT" pitchFamily="2" charset="-79"/>
              </a:endParaRPr>
            </a:p>
          </p:txBody>
        </p:sp>
        <p:grpSp>
          <p:nvGrpSpPr>
            <p:cNvPr id="30" name="Group 100"/>
            <p:cNvGrpSpPr>
              <a:grpSpLocks/>
            </p:cNvGrpSpPr>
            <p:nvPr/>
          </p:nvGrpSpPr>
          <p:grpSpPr bwMode="auto">
            <a:xfrm>
              <a:off x="3589001" y="3353552"/>
              <a:ext cx="1636713" cy="1636712"/>
              <a:chOff x="4166" y="1706"/>
              <a:chExt cx="1252" cy="1252"/>
            </a:xfrm>
          </p:grpSpPr>
          <p:sp>
            <p:nvSpPr>
              <p:cNvPr id="32" name="Oval 101"/>
              <p:cNvSpPr>
                <a:spLocks noChangeArrowheads="1"/>
              </p:cNvSpPr>
              <p:nvPr/>
            </p:nvSpPr>
            <p:spPr bwMode="auto">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mn-lt"/>
                  <a:cs typeface="Levenim MT" pitchFamily="2" charset="-79"/>
                </a:endParaRPr>
              </a:p>
            </p:txBody>
          </p:sp>
          <p:sp>
            <p:nvSpPr>
              <p:cNvPr id="33" name="Oval 102"/>
              <p:cNvSpPr>
                <a:spLocks noChangeArrowheads="1"/>
              </p:cNvSpPr>
              <p:nvPr/>
            </p:nvSpPr>
            <p:spPr bwMode="auto">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mn-lt"/>
                  <a:cs typeface="Levenim MT" pitchFamily="2" charset="-79"/>
                </a:endParaRPr>
              </a:p>
            </p:txBody>
          </p:sp>
          <p:sp>
            <p:nvSpPr>
              <p:cNvPr id="34" name="Oval 103"/>
              <p:cNvSpPr>
                <a:spLocks noChangeArrowheads="1"/>
              </p:cNvSpPr>
              <p:nvPr/>
            </p:nvSpPr>
            <p:spPr bwMode="auto">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mn-lt"/>
                  <a:cs typeface="Levenim MT" pitchFamily="2" charset="-79"/>
                </a:endParaRPr>
              </a:p>
            </p:txBody>
          </p:sp>
          <p:sp>
            <p:nvSpPr>
              <p:cNvPr id="35" name="Oval 104"/>
              <p:cNvSpPr>
                <a:spLocks noChangeArrowheads="1"/>
              </p:cNvSpPr>
              <p:nvPr/>
            </p:nvSpPr>
            <p:spPr bwMode="auto">
              <a:xfrm>
                <a:off x="4263" y="1869"/>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mn-lt"/>
                  <a:cs typeface="Levenim MT" pitchFamily="2" charset="-79"/>
                </a:endParaRPr>
              </a:p>
            </p:txBody>
          </p:sp>
        </p:grpSp>
        <p:sp>
          <p:nvSpPr>
            <p:cNvPr id="31" name="Text Box 105"/>
            <p:cNvSpPr txBox="1">
              <a:spLocks noChangeArrowheads="1"/>
            </p:cNvSpPr>
            <p:nvPr/>
          </p:nvSpPr>
          <p:spPr bwMode="auto">
            <a:xfrm>
              <a:off x="3543602" y="3566638"/>
              <a:ext cx="1752511" cy="105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d-ID" sz="1900" b="1" dirty="0" smtClean="0">
                  <a:solidFill>
                    <a:srgbClr val="000000"/>
                  </a:solidFill>
                  <a:latin typeface="+mn-lt"/>
                  <a:cs typeface="Levenim MT" pitchFamily="2" charset="-79"/>
                </a:rPr>
                <a:t>APOTEKER</a:t>
              </a:r>
            </a:p>
            <a:p>
              <a:pPr algn="ctr"/>
              <a:r>
                <a:rPr lang="id-ID" sz="1900" b="1" dirty="0" smtClean="0">
                  <a:solidFill>
                    <a:srgbClr val="000000"/>
                  </a:solidFill>
                  <a:latin typeface="+mn-lt"/>
                  <a:cs typeface="Levenim MT" pitchFamily="2" charset="-79"/>
                </a:rPr>
                <a:t>PRAKTIK</a:t>
              </a:r>
            </a:p>
            <a:p>
              <a:pPr algn="ctr"/>
              <a:r>
                <a:rPr lang="id-ID" sz="1900" b="1" smtClean="0">
                  <a:solidFill>
                    <a:srgbClr val="000000"/>
                  </a:solidFill>
                  <a:latin typeface="+mn-lt"/>
                  <a:cs typeface="Levenim MT" pitchFamily="2" charset="-79"/>
                </a:rPr>
                <a:t>BERTANGGUNG</a:t>
              </a:r>
            </a:p>
            <a:p>
              <a:pPr algn="ctr"/>
              <a:r>
                <a:rPr lang="id-ID" sz="1900" b="1" smtClean="0">
                  <a:solidFill>
                    <a:srgbClr val="000000"/>
                  </a:solidFill>
                  <a:latin typeface="+mn-lt"/>
                  <a:cs typeface="Levenim MT" pitchFamily="2" charset="-79"/>
                </a:rPr>
                <a:t>JAWAB</a:t>
              </a:r>
              <a:endParaRPr lang="en-US" sz="1900" b="1" dirty="0">
                <a:solidFill>
                  <a:srgbClr val="000000"/>
                </a:solidFill>
                <a:latin typeface="+mn-lt"/>
                <a:cs typeface="Levenim MT" pitchFamily="2" charset="-79"/>
              </a:endParaRPr>
            </a:p>
          </p:txBody>
        </p:sp>
      </p:grpSp>
      <p:sp>
        <p:nvSpPr>
          <p:cNvPr id="36" name="Oval 90"/>
          <p:cNvSpPr>
            <a:spLocks noChangeArrowheads="1"/>
          </p:cNvSpPr>
          <p:nvPr/>
        </p:nvSpPr>
        <p:spPr bwMode="gray">
          <a:xfrm>
            <a:off x="4158554" y="1766498"/>
            <a:ext cx="360362" cy="360363"/>
          </a:xfrm>
          <a:prstGeom prst="ellipse">
            <a:avLst/>
          </a:prstGeom>
          <a:gradFill rotWithShape="1">
            <a:gsLst>
              <a:gs pos="0">
                <a:srgbClr val="EDD947"/>
              </a:gs>
              <a:gs pos="100000">
                <a:srgbClr val="EDD947">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solidFill>
                <a:srgbClr val="000000"/>
              </a:solidFill>
              <a:latin typeface="+mn-lt"/>
              <a:cs typeface="Levenim MT" pitchFamily="2" charset="-79"/>
            </a:endParaRPr>
          </a:p>
        </p:txBody>
      </p:sp>
      <p:sp>
        <p:nvSpPr>
          <p:cNvPr id="37" name="Oval 72"/>
          <p:cNvSpPr>
            <a:spLocks noChangeArrowheads="1"/>
          </p:cNvSpPr>
          <p:nvPr/>
        </p:nvSpPr>
        <p:spPr bwMode="gray">
          <a:xfrm>
            <a:off x="5045533" y="5342975"/>
            <a:ext cx="360363" cy="360362"/>
          </a:xfrm>
          <a:prstGeom prst="ellipse">
            <a:avLst/>
          </a:prstGeom>
          <a:gradFill rotWithShape="1">
            <a:gsLst>
              <a:gs pos="0">
                <a:srgbClr val="4DC9B1"/>
              </a:gs>
              <a:gs pos="100000">
                <a:srgbClr val="4DC9B1">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latin typeface="+mn-lt"/>
              <a:cs typeface="Levenim MT" pitchFamily="2" charset="-79"/>
            </a:endParaRPr>
          </a:p>
        </p:txBody>
      </p:sp>
      <p:sp>
        <p:nvSpPr>
          <p:cNvPr id="38" name="Text Box 79"/>
          <p:cNvSpPr txBox="1">
            <a:spLocks noChangeArrowheads="1"/>
          </p:cNvSpPr>
          <p:nvPr/>
        </p:nvSpPr>
        <p:spPr bwMode="auto">
          <a:xfrm>
            <a:off x="1393438" y="5754475"/>
            <a:ext cx="36067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id-ID" sz="1600" b="1" dirty="0" smtClean="0">
                <a:solidFill>
                  <a:srgbClr val="000000"/>
                </a:solidFill>
                <a:latin typeface="+mn-lt"/>
                <a:cs typeface="Levenim MT" pitchFamily="2" charset="-79"/>
              </a:rPr>
              <a:t>Masyarakat Pasien / Pharmacy Patient Watch</a:t>
            </a:r>
            <a:endParaRPr lang="es-ES" sz="1600" b="1" dirty="0">
              <a:solidFill>
                <a:srgbClr val="000000"/>
              </a:solidFill>
              <a:latin typeface="+mn-lt"/>
              <a:cs typeface="Levenim MT" pitchFamily="2" charset="-79"/>
            </a:endParaRPr>
          </a:p>
        </p:txBody>
      </p:sp>
      <p:sp>
        <p:nvSpPr>
          <p:cNvPr id="39" name="Text Box 79"/>
          <p:cNvSpPr txBox="1">
            <a:spLocks noChangeArrowheads="1"/>
          </p:cNvSpPr>
          <p:nvPr/>
        </p:nvSpPr>
        <p:spPr bwMode="auto">
          <a:xfrm>
            <a:off x="5334000" y="5631365"/>
            <a:ext cx="25895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1600" b="1" dirty="0"/>
              <a:t> ASOSIASI P</a:t>
            </a:r>
            <a:r>
              <a:rPr lang="id-ID" sz="1600" b="1" dirty="0" smtClean="0"/>
              <a:t>ERGURUAN</a:t>
            </a:r>
          </a:p>
          <a:p>
            <a:pPr algn="ctr">
              <a:defRPr/>
            </a:pPr>
            <a:r>
              <a:rPr lang="en-US" sz="1600" b="1" dirty="0" smtClean="0"/>
              <a:t>T</a:t>
            </a:r>
            <a:r>
              <a:rPr lang="id-ID" sz="1600" b="1" dirty="0" smtClean="0"/>
              <a:t>INGGI </a:t>
            </a:r>
            <a:r>
              <a:rPr lang="en-US" sz="1600" b="1" dirty="0" smtClean="0"/>
              <a:t>FARMASI</a:t>
            </a:r>
            <a:endParaRPr lang="en-US" sz="1600" b="1" dirty="0"/>
          </a:p>
        </p:txBody>
      </p:sp>
      <p:sp>
        <p:nvSpPr>
          <p:cNvPr id="40" name="Oval 81"/>
          <p:cNvSpPr>
            <a:spLocks noChangeArrowheads="1"/>
          </p:cNvSpPr>
          <p:nvPr/>
        </p:nvSpPr>
        <p:spPr bwMode="gray">
          <a:xfrm>
            <a:off x="2423789" y="4480069"/>
            <a:ext cx="360362" cy="360363"/>
          </a:xfrm>
          <a:prstGeom prst="ellipse">
            <a:avLst/>
          </a:prstGeom>
          <a:gradFill rotWithShape="1">
            <a:gsLst>
              <a:gs pos="0">
                <a:srgbClr val="CB90EC"/>
              </a:gs>
              <a:gs pos="100000">
                <a:srgbClr val="CB90EC">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latin typeface="+mn-lt"/>
              <a:cs typeface="Levenim MT" pitchFamily="2" charset="-79"/>
            </a:endParaRPr>
          </a:p>
        </p:txBody>
      </p:sp>
      <p:sp>
        <p:nvSpPr>
          <p:cNvPr id="41" name="Oval 87"/>
          <p:cNvSpPr>
            <a:spLocks noChangeArrowheads="1"/>
          </p:cNvSpPr>
          <p:nvPr/>
        </p:nvSpPr>
        <p:spPr bwMode="gray">
          <a:xfrm>
            <a:off x="2278766" y="3140439"/>
            <a:ext cx="360362" cy="360363"/>
          </a:xfrm>
          <a:prstGeom prst="ellipse">
            <a:avLst/>
          </a:prstGeom>
          <a:gradFill rotWithShape="1">
            <a:gsLst>
              <a:gs pos="0">
                <a:srgbClr val="FF9900"/>
              </a:gs>
              <a:gs pos="100000">
                <a:srgbClr val="FF9900">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latin typeface="+mn-lt"/>
              <a:cs typeface="Levenim MT" pitchFamily="2" charset="-79"/>
            </a:endParaRPr>
          </a:p>
        </p:txBody>
      </p:sp>
      <p:sp>
        <p:nvSpPr>
          <p:cNvPr id="42" name="AutoShape 67"/>
          <p:cNvSpPr>
            <a:spLocks noChangeArrowheads="1"/>
          </p:cNvSpPr>
          <p:nvPr/>
        </p:nvSpPr>
        <p:spPr bwMode="gray">
          <a:xfrm rot="12107008" flipH="1">
            <a:off x="5278509" y="4298804"/>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scene3d>
            <a:camera prst="orthographicFront">
              <a:rot lat="0" lon="0" rev="10500000"/>
            </a:camera>
            <a:lightRig rig="threePt" dir="t"/>
          </a:scene3d>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mn-lt"/>
              <a:cs typeface="Levenim MT" pitchFamily="2" charset="-79"/>
            </a:endParaRPr>
          </a:p>
        </p:txBody>
      </p:sp>
      <p:sp>
        <p:nvSpPr>
          <p:cNvPr id="43" name="AutoShape 66"/>
          <p:cNvSpPr>
            <a:spLocks noChangeArrowheads="1"/>
          </p:cNvSpPr>
          <p:nvPr/>
        </p:nvSpPr>
        <p:spPr bwMode="gray">
          <a:xfrm rot="7661402" flipH="1">
            <a:off x="4900754" y="2467092"/>
            <a:ext cx="792163"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scene3d>
            <a:camera prst="orthographicFront">
              <a:rot lat="0" lon="0" rev="10500000"/>
            </a:camera>
            <a:lightRig rig="threePt" dir="t"/>
          </a:scene3d>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mn-lt"/>
              <a:cs typeface="Levenim MT" pitchFamily="2" charset="-79"/>
            </a:endParaRPr>
          </a:p>
        </p:txBody>
      </p:sp>
      <p:sp>
        <p:nvSpPr>
          <p:cNvPr id="44" name="Text Box 79"/>
          <p:cNvSpPr txBox="1">
            <a:spLocks noChangeArrowheads="1"/>
          </p:cNvSpPr>
          <p:nvPr/>
        </p:nvSpPr>
        <p:spPr bwMode="auto">
          <a:xfrm>
            <a:off x="34249" y="4660250"/>
            <a:ext cx="24041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id-ID" sz="1600" b="1" dirty="0" smtClean="0">
                <a:solidFill>
                  <a:srgbClr val="000000"/>
                </a:solidFill>
                <a:latin typeface="+mn-lt"/>
                <a:cs typeface="Levenim MT" pitchFamily="2" charset="-79"/>
              </a:rPr>
              <a:t>Lingkungan RS/Apotek/Industri  OT/Kosmetik/ Farmasi</a:t>
            </a:r>
            <a:endParaRPr lang="en-US" sz="1600" b="1" dirty="0">
              <a:solidFill>
                <a:srgbClr val="000000"/>
              </a:solidFill>
              <a:latin typeface="+mn-lt"/>
              <a:cs typeface="Levenim MT" pitchFamily="2" charset="-79"/>
            </a:endParaRPr>
          </a:p>
        </p:txBody>
      </p:sp>
      <p:sp>
        <p:nvSpPr>
          <p:cNvPr id="45" name="AutoShape 65"/>
          <p:cNvSpPr>
            <a:spLocks noChangeArrowheads="1"/>
          </p:cNvSpPr>
          <p:nvPr/>
        </p:nvSpPr>
        <p:spPr bwMode="gray">
          <a:xfrm rot="17567279" flipH="1">
            <a:off x="3319517" y="4997019"/>
            <a:ext cx="792162" cy="288925"/>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a:noFill/>
          </a:ln>
          <a:effectLst/>
          <a:scene3d>
            <a:camera prst="orthographicFront">
              <a:rot lat="0" lon="0" rev="10500000"/>
            </a:camera>
            <a:lightRig rig="threePt" dir="t"/>
          </a:scene3d>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mn-lt"/>
              <a:cs typeface="Levenim MT" pitchFamily="2" charset="-79"/>
            </a:endParaRPr>
          </a:p>
        </p:txBody>
      </p:sp>
    </p:spTree>
    <p:extLst>
      <p:ext uri="{BB962C8B-B14F-4D97-AF65-F5344CB8AC3E}">
        <p14:creationId xmlns:p14="http://schemas.microsoft.com/office/powerpoint/2010/main" val="11774479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Meroket...wuuuzz....</a:t>
            </a:r>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066800"/>
            <a:ext cx="4343400" cy="5483400"/>
          </a:xfrm>
        </p:spPr>
      </p:pic>
    </p:spTree>
    <p:extLst>
      <p:ext uri="{BB962C8B-B14F-4D97-AF65-F5344CB8AC3E}">
        <p14:creationId xmlns:p14="http://schemas.microsoft.com/office/powerpoint/2010/main" val="31540837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971550" y="115888"/>
            <a:ext cx="6934200" cy="1560512"/>
          </a:xfrm>
        </p:spPr>
        <p:txBody>
          <a:bodyPr/>
          <a:lstStyle/>
          <a:p>
            <a:pPr algn="ctr"/>
            <a:r>
              <a:rPr lang="id-ID" altLang="en-US" smtClean="0"/>
              <a:t>Apoteker cap KKNI</a:t>
            </a:r>
            <a:br>
              <a:rPr lang="id-ID" altLang="en-US" smtClean="0"/>
            </a:br>
            <a:r>
              <a:rPr lang="id-ID" altLang="en-US" smtClean="0"/>
              <a:t>level 7</a:t>
            </a:r>
            <a:endParaRPr lang="en-US" altLang="en-US" dirty="0" smtClean="0"/>
          </a:p>
        </p:txBody>
      </p:sp>
      <p:sp>
        <p:nvSpPr>
          <p:cNvPr id="78851" name="Content Placeholder 2"/>
          <p:cNvSpPr>
            <a:spLocks noGrp="1"/>
          </p:cNvSpPr>
          <p:nvPr>
            <p:ph idx="1"/>
          </p:nvPr>
        </p:nvSpPr>
        <p:spPr/>
        <p:txBody>
          <a:bodyPr/>
          <a:lstStyle/>
          <a:p>
            <a:endParaRPr lang="id-ID" altLang="en-US" smtClean="0"/>
          </a:p>
          <a:p>
            <a:endParaRPr lang="en-US" altLang="en-US" smtClean="0"/>
          </a:p>
        </p:txBody>
      </p:sp>
      <p:pic>
        <p:nvPicPr>
          <p:cNvPr id="788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50292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5538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95400"/>
            <a:ext cx="7391400" cy="4623844"/>
          </a:xfrm>
        </p:spPr>
      </p:pic>
    </p:spTree>
    <p:extLst>
      <p:ext uri="{BB962C8B-B14F-4D97-AF65-F5344CB8AC3E}">
        <p14:creationId xmlns:p14="http://schemas.microsoft.com/office/powerpoint/2010/main" val="114902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6934200" cy="1295400"/>
          </a:xfrm>
        </p:spPr>
        <p:txBody>
          <a:bodyPr/>
          <a:lstStyle/>
          <a:p>
            <a:r>
              <a:rPr lang="id-ID" dirty="0" smtClean="0"/>
              <a:t>Tugas dan Fungsi Dewan Pengawas </a:t>
            </a:r>
            <a:endParaRPr lang="id-ID" dirty="0"/>
          </a:p>
        </p:txBody>
      </p:sp>
      <p:sp>
        <p:nvSpPr>
          <p:cNvPr id="3" name="Content Placeholder 2"/>
          <p:cNvSpPr>
            <a:spLocks noGrp="1"/>
          </p:cNvSpPr>
          <p:nvPr>
            <p:ph idx="1"/>
          </p:nvPr>
        </p:nvSpPr>
        <p:spPr/>
        <p:txBody>
          <a:bodyPr/>
          <a:lstStyle/>
          <a:p>
            <a:r>
              <a:rPr lang="id-ID" dirty="0" smtClean="0"/>
              <a:t>AD IAI Pasal 30 ayat 4 &amp; 5</a:t>
            </a:r>
          </a:p>
          <a:p>
            <a:pPr marL="514350" indent="-514350">
              <a:buFont typeface="+mj-lt"/>
              <a:buAutoNum type="arabicParenR" startAt="4"/>
            </a:pPr>
            <a:r>
              <a:rPr lang="id-ID" dirty="0" smtClean="0"/>
              <a:t>Dewan </a:t>
            </a:r>
            <a:r>
              <a:rPr lang="id-ID" dirty="0"/>
              <a:t>Pengawas bertugas </a:t>
            </a:r>
            <a:r>
              <a:rPr lang="id-ID" b="1" dirty="0"/>
              <a:t>melakukan pengawasan program guna mencapai tujuan</a:t>
            </a:r>
            <a:r>
              <a:rPr lang="id-ID" dirty="0"/>
              <a:t> Ikatan sesuai </a:t>
            </a:r>
            <a:r>
              <a:rPr lang="id-ID" dirty="0" smtClean="0"/>
              <a:t>tingkatannya</a:t>
            </a:r>
            <a:endParaRPr lang="id-ID" dirty="0"/>
          </a:p>
          <a:p>
            <a:pPr marL="514350" indent="-514350">
              <a:buFont typeface="+mj-lt"/>
              <a:buAutoNum type="arabicParenR" startAt="4"/>
            </a:pPr>
            <a:r>
              <a:rPr lang="id-ID" dirty="0" smtClean="0"/>
              <a:t>Dewan </a:t>
            </a:r>
            <a:r>
              <a:rPr lang="id-ID" dirty="0"/>
              <a:t>Pengawas berfungsi memberikan masukan berupa </a:t>
            </a:r>
            <a:r>
              <a:rPr lang="id-ID" b="1" dirty="0"/>
              <a:t>nasihat, kritik dan saran </a:t>
            </a:r>
            <a:r>
              <a:rPr lang="id-ID" dirty="0"/>
              <a:t>atas pelaksanaan program Ikatan sesuai tingkatannya</a:t>
            </a:r>
          </a:p>
          <a:p>
            <a:endParaRPr lang="id-ID" dirty="0"/>
          </a:p>
        </p:txBody>
      </p:sp>
    </p:spTree>
    <p:extLst>
      <p:ext uri="{BB962C8B-B14F-4D97-AF65-F5344CB8AC3E}">
        <p14:creationId xmlns:p14="http://schemas.microsoft.com/office/powerpoint/2010/main" val="2333854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running_people_02.jpg"/>
          <p:cNvPicPr>
            <a:picLocks noChangeAspect="1"/>
          </p:cNvPicPr>
          <p:nvPr/>
        </p:nvPicPr>
        <p:blipFill>
          <a:blip r:embed="rId2" cstate="print"/>
          <a:stretch>
            <a:fillRect/>
          </a:stretch>
        </p:blipFill>
        <p:spPr bwMode="gray">
          <a:xfrm>
            <a:off x="1187624" y="1484784"/>
            <a:ext cx="6480720" cy="356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6995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dirty="0" smtClean="0"/>
              <a:t>Event Apoteker Internasional</a:t>
            </a:r>
            <a:endParaRPr lang="id-ID"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47800"/>
            <a:ext cx="3573624"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689" y="2057400"/>
            <a:ext cx="5099911" cy="2286000"/>
          </a:xfrm>
          <a:prstGeom prst="rect">
            <a:avLst/>
          </a:prstGeom>
        </p:spPr>
      </p:pic>
    </p:spTree>
    <p:extLst>
      <p:ext uri="{BB962C8B-B14F-4D97-AF65-F5344CB8AC3E}">
        <p14:creationId xmlns:p14="http://schemas.microsoft.com/office/powerpoint/2010/main" val="5542288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r>
              <a:rPr lang="en-US" sz="6000" dirty="0" err="1" smtClean="0"/>
              <a:t>Terima</a:t>
            </a:r>
            <a:r>
              <a:rPr lang="en-US" sz="6000" dirty="0" smtClean="0"/>
              <a:t> </a:t>
            </a:r>
            <a:r>
              <a:rPr lang="en-US" sz="6000" dirty="0" err="1" smtClean="0"/>
              <a:t>kasih</a:t>
            </a:r>
            <a:endParaRPr lang="en-US" sz="6000" dirty="0"/>
          </a:p>
        </p:txBody>
      </p:sp>
      <p:sp>
        <p:nvSpPr>
          <p:cNvPr id="10243" name="Rectangle 3"/>
          <p:cNvSpPr>
            <a:spLocks noGrp="1" noChangeArrowheads="1"/>
          </p:cNvSpPr>
          <p:nvPr>
            <p:ph type="subTitle" idx="1"/>
          </p:nvPr>
        </p:nvSpPr>
        <p:spPr/>
        <p:txBody>
          <a:bodyPr/>
          <a:lstStyle/>
          <a:p>
            <a:r>
              <a:rPr lang="en-US" dirty="0" smtClean="0"/>
              <a:t>www.ikatanapotekerindonesia.net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AD IAI Pasal 32 (Himpunan)</a:t>
            </a:r>
            <a:endParaRPr lang="id-ID" sz="3200" dirty="0"/>
          </a:p>
        </p:txBody>
      </p:sp>
      <p:sp>
        <p:nvSpPr>
          <p:cNvPr id="3" name="Content Placeholder 2"/>
          <p:cNvSpPr>
            <a:spLocks noGrp="1"/>
          </p:cNvSpPr>
          <p:nvPr>
            <p:ph idx="1"/>
          </p:nvPr>
        </p:nvSpPr>
        <p:spPr/>
        <p:txBody>
          <a:bodyPr/>
          <a:lstStyle/>
          <a:p>
            <a:pPr marL="514350" indent="-514350">
              <a:buFont typeface="+mj-lt"/>
              <a:buAutoNum type="arabicParenR"/>
            </a:pPr>
            <a:r>
              <a:rPr lang="id-ID" sz="2400" dirty="0"/>
              <a:t>Himpunan adalah kelompok seminat apoteker berdasarkan praktik.</a:t>
            </a:r>
          </a:p>
          <a:p>
            <a:pPr marL="514350" indent="-514350">
              <a:buFont typeface="+mj-lt"/>
              <a:buAutoNum type="arabicParenR"/>
            </a:pPr>
            <a:r>
              <a:rPr lang="id-ID" sz="2400" dirty="0"/>
              <a:t>Himpunan dapat dibentuk sesuai dengan kebutuhan di tingkat pusat dan daerah.</a:t>
            </a:r>
          </a:p>
          <a:p>
            <a:pPr marL="514350" indent="-514350">
              <a:buFont typeface="+mj-lt"/>
              <a:buAutoNum type="arabicParenR"/>
            </a:pPr>
            <a:r>
              <a:rPr lang="id-ID" sz="2400" dirty="0"/>
              <a:t>Himpunan di tingkat daerah berkolaborasi secara nasional.</a:t>
            </a:r>
          </a:p>
          <a:p>
            <a:pPr marL="514350" indent="-514350">
              <a:buFont typeface="+mj-lt"/>
              <a:buAutoNum type="arabicParenR"/>
            </a:pPr>
            <a:r>
              <a:rPr lang="id-ID" sz="2400" b="1" dirty="0"/>
              <a:t>Himpunan nasional sebagaimana dimaksud pada ayat (3) merupakan kelengkapan Pengurus Pusat</a:t>
            </a:r>
            <a:r>
              <a:rPr lang="id-ID" sz="2400" dirty="0"/>
              <a:t>.</a:t>
            </a:r>
          </a:p>
          <a:p>
            <a:pPr marL="514350" indent="-514350">
              <a:buFont typeface="+mj-lt"/>
              <a:buAutoNum type="arabicParenR"/>
            </a:pPr>
            <a:r>
              <a:rPr lang="id-ID" sz="2400" dirty="0"/>
              <a:t>Ketentuan mengenai Himpunan diatur lebih lanjut dalam Anggaran Rumah Tangga</a:t>
            </a:r>
            <a:r>
              <a:rPr lang="id-ID" sz="2400" dirty="0" smtClean="0"/>
              <a:t>.</a:t>
            </a:r>
            <a:endParaRPr lang="id-ID" sz="2400" dirty="0"/>
          </a:p>
        </p:txBody>
      </p:sp>
    </p:spTree>
    <p:extLst>
      <p:ext uri="{BB962C8B-B14F-4D97-AF65-F5344CB8AC3E}">
        <p14:creationId xmlns:p14="http://schemas.microsoft.com/office/powerpoint/2010/main" val="951949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AD IAI Pasal 35</a:t>
            </a:r>
            <a:endParaRPr lang="id-ID" dirty="0"/>
          </a:p>
        </p:txBody>
      </p:sp>
      <p:sp>
        <p:nvSpPr>
          <p:cNvPr id="3" name="Content Placeholder 2"/>
          <p:cNvSpPr>
            <a:spLocks noGrp="1"/>
          </p:cNvSpPr>
          <p:nvPr>
            <p:ph idx="1"/>
          </p:nvPr>
        </p:nvSpPr>
        <p:spPr/>
        <p:txBody>
          <a:bodyPr/>
          <a:lstStyle/>
          <a:p>
            <a:pPr marL="0" indent="0">
              <a:buNone/>
            </a:pPr>
            <a:r>
              <a:rPr lang="id-ID" sz="4000" b="1" dirty="0" smtClean="0"/>
              <a:t>Ikatan </a:t>
            </a:r>
            <a:r>
              <a:rPr lang="id-ID" sz="4000" b="1" dirty="0"/>
              <a:t>memiliki asosiasi yang menghimpun apotik</a:t>
            </a:r>
          </a:p>
        </p:txBody>
      </p:sp>
    </p:spTree>
    <p:extLst>
      <p:ext uri="{BB962C8B-B14F-4D97-AF65-F5344CB8AC3E}">
        <p14:creationId xmlns:p14="http://schemas.microsoft.com/office/powerpoint/2010/main" val="4147066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IAI">
  <a:themeElements>
    <a:clrScheme name="Default Design 1">
      <a:dk1>
        <a:srgbClr val="000000"/>
      </a:dk1>
      <a:lt1>
        <a:srgbClr val="FFFFD9"/>
      </a:lt1>
      <a:dk2>
        <a:srgbClr val="000000"/>
      </a:dk2>
      <a:lt2>
        <a:srgbClr val="FFFFFF"/>
      </a:lt2>
      <a:accent1>
        <a:srgbClr val="6CD69C"/>
      </a:accent1>
      <a:accent2>
        <a:srgbClr val="33CCCC"/>
      </a:accent2>
      <a:accent3>
        <a:srgbClr val="FFFFE9"/>
      </a:accent3>
      <a:accent4>
        <a:srgbClr val="000000"/>
      </a:accent4>
      <a:accent5>
        <a:srgbClr val="BAE8CB"/>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D9"/>
        </a:lt1>
        <a:dk2>
          <a:srgbClr val="000000"/>
        </a:dk2>
        <a:lt2>
          <a:srgbClr val="FFFFFF"/>
        </a:lt2>
        <a:accent1>
          <a:srgbClr val="6CD69C"/>
        </a:accent1>
        <a:accent2>
          <a:srgbClr val="33CCCC"/>
        </a:accent2>
        <a:accent3>
          <a:srgbClr val="FFFFE9"/>
        </a:accent3>
        <a:accent4>
          <a:srgbClr val="000000"/>
        </a:accent4>
        <a:accent5>
          <a:srgbClr val="BAE8CB"/>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DCFCDE"/>
        </a:lt1>
        <a:dk2>
          <a:srgbClr val="000000"/>
        </a:dk2>
        <a:lt2>
          <a:srgbClr val="FFFFFF"/>
        </a:lt2>
        <a:accent1>
          <a:srgbClr val="AD6DD5"/>
        </a:accent1>
        <a:accent2>
          <a:srgbClr val="4AD828"/>
        </a:accent2>
        <a:accent3>
          <a:srgbClr val="EBFDEC"/>
        </a:accent3>
        <a:accent4>
          <a:srgbClr val="000000"/>
        </a:accent4>
        <a:accent5>
          <a:srgbClr val="D3BAE7"/>
        </a:accent5>
        <a:accent6>
          <a:srgbClr val="42C423"/>
        </a:accent6>
        <a:hlink>
          <a:srgbClr val="F8A858"/>
        </a:hlink>
        <a:folHlink>
          <a:srgbClr val="5FB5E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CDCE7"/>
        </a:lt1>
        <a:dk2>
          <a:srgbClr val="000000"/>
        </a:dk2>
        <a:lt2>
          <a:srgbClr val="FFFFFF"/>
        </a:lt2>
        <a:accent1>
          <a:srgbClr val="65DADD"/>
        </a:accent1>
        <a:accent2>
          <a:srgbClr val="EB9F15"/>
        </a:accent2>
        <a:accent3>
          <a:srgbClr val="FDEBF1"/>
        </a:accent3>
        <a:accent4>
          <a:srgbClr val="000000"/>
        </a:accent4>
        <a:accent5>
          <a:srgbClr val="B8EAEB"/>
        </a:accent5>
        <a:accent6>
          <a:srgbClr val="D59012"/>
        </a:accent6>
        <a:hlink>
          <a:srgbClr val="B4D977"/>
        </a:hlink>
        <a:folHlink>
          <a:srgbClr val="F973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IAI">
  <a:themeElements>
    <a:clrScheme name="Default Design 1">
      <a:dk1>
        <a:srgbClr val="000000"/>
      </a:dk1>
      <a:lt1>
        <a:srgbClr val="FFFFD9"/>
      </a:lt1>
      <a:dk2>
        <a:srgbClr val="000000"/>
      </a:dk2>
      <a:lt2>
        <a:srgbClr val="FFFFFF"/>
      </a:lt2>
      <a:accent1>
        <a:srgbClr val="6CD69C"/>
      </a:accent1>
      <a:accent2>
        <a:srgbClr val="33CCCC"/>
      </a:accent2>
      <a:accent3>
        <a:srgbClr val="FFFFE9"/>
      </a:accent3>
      <a:accent4>
        <a:srgbClr val="000000"/>
      </a:accent4>
      <a:accent5>
        <a:srgbClr val="BAE8CB"/>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D9"/>
        </a:lt1>
        <a:dk2>
          <a:srgbClr val="000000"/>
        </a:dk2>
        <a:lt2>
          <a:srgbClr val="FFFFFF"/>
        </a:lt2>
        <a:accent1>
          <a:srgbClr val="6CD69C"/>
        </a:accent1>
        <a:accent2>
          <a:srgbClr val="33CCCC"/>
        </a:accent2>
        <a:accent3>
          <a:srgbClr val="FFFFE9"/>
        </a:accent3>
        <a:accent4>
          <a:srgbClr val="000000"/>
        </a:accent4>
        <a:accent5>
          <a:srgbClr val="BAE8CB"/>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DCFCDE"/>
        </a:lt1>
        <a:dk2>
          <a:srgbClr val="000000"/>
        </a:dk2>
        <a:lt2>
          <a:srgbClr val="FFFFFF"/>
        </a:lt2>
        <a:accent1>
          <a:srgbClr val="AD6DD5"/>
        </a:accent1>
        <a:accent2>
          <a:srgbClr val="4AD828"/>
        </a:accent2>
        <a:accent3>
          <a:srgbClr val="EBFDEC"/>
        </a:accent3>
        <a:accent4>
          <a:srgbClr val="000000"/>
        </a:accent4>
        <a:accent5>
          <a:srgbClr val="D3BAE7"/>
        </a:accent5>
        <a:accent6>
          <a:srgbClr val="42C423"/>
        </a:accent6>
        <a:hlink>
          <a:srgbClr val="F8A858"/>
        </a:hlink>
        <a:folHlink>
          <a:srgbClr val="5FB5E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CDCE7"/>
        </a:lt1>
        <a:dk2>
          <a:srgbClr val="000000"/>
        </a:dk2>
        <a:lt2>
          <a:srgbClr val="FFFFFF"/>
        </a:lt2>
        <a:accent1>
          <a:srgbClr val="65DADD"/>
        </a:accent1>
        <a:accent2>
          <a:srgbClr val="EB9F15"/>
        </a:accent2>
        <a:accent3>
          <a:srgbClr val="FDEBF1"/>
        </a:accent3>
        <a:accent4>
          <a:srgbClr val="000000"/>
        </a:accent4>
        <a:accent5>
          <a:srgbClr val="B8EAEB"/>
        </a:accent5>
        <a:accent6>
          <a:srgbClr val="D59012"/>
        </a:accent6>
        <a:hlink>
          <a:srgbClr val="B4D977"/>
        </a:hlink>
        <a:folHlink>
          <a:srgbClr val="F973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IAI</Template>
  <TotalTime>1880</TotalTime>
  <Words>2098</Words>
  <Application>Microsoft Office PowerPoint</Application>
  <PresentationFormat>On-screen Show (4:3)</PresentationFormat>
  <Paragraphs>605</Paragraphs>
  <Slides>72</Slides>
  <Notes>3</Notes>
  <HiddenSlides>0</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TEMPLATE IAI</vt:lpstr>
      <vt:lpstr>1_TEMPLATE IAI</vt:lpstr>
      <vt:lpstr>SOSIALISASI PROGRAM NASIONAL</vt:lpstr>
      <vt:lpstr>Outline</vt:lpstr>
      <vt:lpstr>AD / ART IAI</vt:lpstr>
      <vt:lpstr>AD IAI BAB IV MAKSUD DAN TUJUAN</vt:lpstr>
      <vt:lpstr>AD IAI BAB V TUGAS POKOK DAN FUNGSI</vt:lpstr>
      <vt:lpstr>AD IAI BAB V TUGAS POKOK DAN FUNGSI</vt:lpstr>
      <vt:lpstr>Tugas dan Fungsi Dewan Pengawas </vt:lpstr>
      <vt:lpstr>AD IAI Pasal 32 (Himpunan)</vt:lpstr>
      <vt:lpstr>AD IAI Pasal 35</vt:lpstr>
      <vt:lpstr>Perundang-undangan</vt:lpstr>
      <vt:lpstr>Praktik Kefarmasian</vt:lpstr>
      <vt:lpstr>Coverage Pekerjaan Kefarmasian</vt:lpstr>
      <vt:lpstr>IMPLIKASI UU 36/09 DAN PP 51/09</vt:lpstr>
      <vt:lpstr>organisasi</vt:lpstr>
      <vt:lpstr>STRUKTUR ORGANISASI </vt:lpstr>
      <vt:lpstr>5 Pilar Strategis</vt:lpstr>
      <vt:lpstr>Apoteker Praktik Bertanggungjawab</vt:lpstr>
      <vt:lpstr>Kualitas Organisasi</vt:lpstr>
      <vt:lpstr>Branding Apoteker</vt:lpstr>
      <vt:lpstr>Pendidikan Calon Apoteker</vt:lpstr>
      <vt:lpstr>Kualitas Perundang-undangan, Pelaksanaan dan Penegakkan</vt:lpstr>
      <vt:lpstr>Dewan Pengawas</vt:lpstr>
      <vt:lpstr>Dewan Kehormatan</vt:lpstr>
      <vt:lpstr>Dewan Pakar</vt:lpstr>
      <vt:lpstr>Dewan Pakar</vt:lpstr>
      <vt:lpstr>Fungsi Dewan Pakar</vt:lpstr>
      <vt:lpstr>Kajian Kepakaran dalam waktu dekat</vt:lpstr>
      <vt:lpstr>Bidang-Bidang</vt:lpstr>
      <vt:lpstr>Bidang-bidang</vt:lpstr>
      <vt:lpstr>Bidang-bidang</vt:lpstr>
      <vt:lpstr>Bidang-bidang</vt:lpstr>
      <vt:lpstr>Bidang-bidang</vt:lpstr>
      <vt:lpstr>Bidang-bidang</vt:lpstr>
      <vt:lpstr>Bidang-bidang</vt:lpstr>
      <vt:lpstr>Koordinator Wilayah</vt:lpstr>
      <vt:lpstr>Badan-badan</vt:lpstr>
      <vt:lpstr>Badan-badan</vt:lpstr>
      <vt:lpstr>Badan-badan</vt:lpstr>
      <vt:lpstr>Himpunan Seminat</vt:lpstr>
      <vt:lpstr>PowerPoint Presentation</vt:lpstr>
      <vt:lpstr>PowerPoint Presentation</vt:lpstr>
      <vt:lpstr>PowerPoint Presentation</vt:lpstr>
      <vt:lpstr>PowerPoint Presentation</vt:lpstr>
      <vt:lpstr>Program kerja</vt:lpstr>
      <vt:lpstr>Program Kerja</vt:lpstr>
      <vt:lpstr>Program Kerja</vt:lpstr>
      <vt:lpstr>Program Kerja</vt:lpstr>
      <vt:lpstr>Organisasi</vt:lpstr>
      <vt:lpstr>JKN</vt:lpstr>
      <vt:lpstr>Surat Edaran Menkes No.31/2014</vt:lpstr>
      <vt:lpstr>Usulan Faktor Pelayanan Obat</vt:lpstr>
      <vt:lpstr>Regulasi</vt:lpstr>
      <vt:lpstr>Pendidikan dan Uji Kompetensi Apoteker</vt:lpstr>
      <vt:lpstr>Pendidikan dan Uji Kompetensi Apoteker</vt:lpstr>
      <vt:lpstr>Jenis &amp; Jenjang Pendidikan Farmasi </vt:lpstr>
      <vt:lpstr>Learning Environment</vt:lpstr>
      <vt:lpstr>Realisasi Program Kerja</vt:lpstr>
      <vt:lpstr>Rencana Aksi</vt:lpstr>
      <vt:lpstr>Rencana Pengembangan 2 Tahunan</vt:lpstr>
      <vt:lpstr>Ukuran Keberhasilan</vt:lpstr>
      <vt:lpstr>Lampiran : SK PO. 005/ PP.IAI/1418/VII/2014 PO ttng PAPAN NAMA PRAKTIK APOTEKER</vt:lpstr>
      <vt:lpstr>Contoh Papan Praktik Apoteker</vt:lpstr>
      <vt:lpstr>Dewan Pembina</vt:lpstr>
      <vt:lpstr>Dewan Pembina .....</vt:lpstr>
      <vt:lpstr>Sinergi Kepengurusan</vt:lpstr>
      <vt:lpstr>Mewujudkan Apoteker Praktik</vt:lpstr>
      <vt:lpstr>Meroket...wuuuzz....</vt:lpstr>
      <vt:lpstr>Apoteker cap KKNI level 7</vt:lpstr>
      <vt:lpstr>PowerPoint Presentation</vt:lpstr>
      <vt:lpstr>PowerPoint Presentation</vt:lpstr>
      <vt:lpstr>Event Apoteker Internasional</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PERAN APOTEKER Dalam Pelaksanaan JKN Sesuai PP 51/2009</dc:title>
  <dc:creator>IAI_2</dc:creator>
  <cp:lastModifiedBy>Nurul Falah Eddy P</cp:lastModifiedBy>
  <cp:revision>126</cp:revision>
  <dcterms:created xsi:type="dcterms:W3CDTF">2014-05-19T08:48:25Z</dcterms:created>
  <dcterms:modified xsi:type="dcterms:W3CDTF">2014-08-20T23:18:04Z</dcterms:modified>
</cp:coreProperties>
</file>