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2"/>
  </p:sldMasterIdLst>
  <p:notesMasterIdLst>
    <p:notesMasterId r:id="rId40"/>
  </p:notesMasterIdLst>
  <p:sldIdLst>
    <p:sldId id="287" r:id="rId3"/>
    <p:sldId id="307" r:id="rId4"/>
    <p:sldId id="306" r:id="rId5"/>
    <p:sldId id="278" r:id="rId6"/>
    <p:sldId id="257" r:id="rId7"/>
    <p:sldId id="296" r:id="rId8"/>
    <p:sldId id="263" r:id="rId9"/>
    <p:sldId id="264" r:id="rId10"/>
    <p:sldId id="300" r:id="rId11"/>
    <p:sldId id="301" r:id="rId12"/>
    <p:sldId id="266" r:id="rId13"/>
    <p:sldId id="279" r:id="rId14"/>
    <p:sldId id="299" r:id="rId15"/>
    <p:sldId id="258" r:id="rId16"/>
    <p:sldId id="259" r:id="rId17"/>
    <p:sldId id="290" r:id="rId18"/>
    <p:sldId id="277" r:id="rId19"/>
    <p:sldId id="260" r:id="rId20"/>
    <p:sldId id="261" r:id="rId21"/>
    <p:sldId id="291" r:id="rId22"/>
    <p:sldId id="294" r:id="rId23"/>
    <p:sldId id="295" r:id="rId24"/>
    <p:sldId id="265" r:id="rId25"/>
    <p:sldId id="267" r:id="rId26"/>
    <p:sldId id="293" r:id="rId27"/>
    <p:sldId id="282" r:id="rId28"/>
    <p:sldId id="283" r:id="rId29"/>
    <p:sldId id="284" r:id="rId30"/>
    <p:sldId id="281" r:id="rId31"/>
    <p:sldId id="275" r:id="rId32"/>
    <p:sldId id="285" r:id="rId33"/>
    <p:sldId id="302" r:id="rId34"/>
    <p:sldId id="303" r:id="rId35"/>
    <p:sldId id="304" r:id="rId36"/>
    <p:sldId id="271" r:id="rId37"/>
    <p:sldId id="286" r:id="rId38"/>
    <p:sldId id="305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8743" autoAdjust="0"/>
  </p:normalViewPr>
  <p:slideViewPr>
    <p:cSldViewPr>
      <p:cViewPr>
        <p:scale>
          <a:sx n="60" d="100"/>
          <a:sy n="6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E9F3C2-A94C-465C-A2D7-4D6681411FAC}" type="doc">
      <dgm:prSet loTypeId="urn:microsoft.com/office/officeart/2005/8/layout/default#1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6F4D46-D85E-4CAD-96BC-4852745393D0}">
      <dgm:prSet phldrT="[Text]" custT="1"/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LTBI</a:t>
          </a:r>
        </a:p>
        <a:p>
          <a:r>
            <a:rPr lang="en-US" sz="2400" dirty="0" smtClean="0">
              <a:latin typeface="Arial" pitchFamily="34" charset="0"/>
              <a:cs typeface="Arial" pitchFamily="34" charset="0"/>
            </a:rPr>
            <a:t>INH-B6 9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bulan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2AC01E3E-86B0-4226-AA83-B8D0330C6ADF}" type="parTrans" cxnId="{A8239EC6-66DD-4E71-944D-7F234ACF29B4}">
      <dgm:prSet/>
      <dgm:spPr/>
      <dgm:t>
        <a:bodyPr/>
        <a:lstStyle/>
        <a:p>
          <a:endParaRPr lang="en-US"/>
        </a:p>
      </dgm:t>
    </dgm:pt>
    <dgm:pt modelId="{57016447-8D60-43D5-81D5-924C68134FE8}" type="sibTrans" cxnId="{A8239EC6-66DD-4E71-944D-7F234ACF29B4}">
      <dgm:prSet/>
      <dgm:spPr/>
      <dgm:t>
        <a:bodyPr/>
        <a:lstStyle/>
        <a:p>
          <a:endParaRPr lang="en-US"/>
        </a:p>
      </dgm:t>
    </dgm:pt>
    <dgm:pt modelId="{A6817E30-F931-45CE-9058-49DDC195B3E9}">
      <dgm:prSet phldrT="[Text]" custT="1"/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TB Active</a:t>
          </a:r>
        </a:p>
        <a:p>
          <a:r>
            <a:rPr lang="en-US" sz="2400" dirty="0" smtClean="0">
              <a:latin typeface="Arial" pitchFamily="34" charset="0"/>
              <a:cs typeface="Arial" pitchFamily="34" charset="0"/>
            </a:rPr>
            <a:t>H/R/E 2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bulan</a:t>
          </a:r>
          <a:endParaRPr lang="en-US" sz="2400" dirty="0" smtClean="0">
            <a:latin typeface="Arial" pitchFamily="34" charset="0"/>
            <a:cs typeface="Arial" pitchFamily="34" charset="0"/>
          </a:endParaRPr>
        </a:p>
        <a:p>
          <a:r>
            <a:rPr lang="en-US" sz="2400" dirty="0" smtClean="0">
              <a:latin typeface="Arial" pitchFamily="34" charset="0"/>
              <a:cs typeface="Arial" pitchFamily="34" charset="0"/>
            </a:rPr>
            <a:t>H/R 2xminggu, 7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bulan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95538449-FEEF-4653-B844-4CA75757FAA1}" type="parTrans" cxnId="{C53829C2-6EAB-4783-B185-A275F6D1F8BB}">
      <dgm:prSet/>
      <dgm:spPr/>
      <dgm:t>
        <a:bodyPr/>
        <a:lstStyle/>
        <a:p>
          <a:endParaRPr lang="en-US"/>
        </a:p>
      </dgm:t>
    </dgm:pt>
    <dgm:pt modelId="{04F37698-C00A-41F6-B859-CB166042F07A}" type="sibTrans" cxnId="{C53829C2-6EAB-4783-B185-A275F6D1F8BB}">
      <dgm:prSet/>
      <dgm:spPr/>
      <dgm:t>
        <a:bodyPr/>
        <a:lstStyle/>
        <a:p>
          <a:endParaRPr lang="en-US"/>
        </a:p>
      </dgm:t>
    </dgm:pt>
    <dgm:pt modelId="{04840414-742C-434C-B019-88D1BDFFE084}" type="pres">
      <dgm:prSet presAssocID="{E3E9F3C2-A94C-465C-A2D7-4D6681411FA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6F6B81EA-D0F1-4839-9DD1-1AA863E8F8E7}" type="pres">
      <dgm:prSet presAssocID="{906F4D46-D85E-4CAD-96BC-4852745393D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7992F85-B56F-4710-8EB5-D6A4AB2E8D04}" type="pres">
      <dgm:prSet presAssocID="{57016447-8D60-43D5-81D5-924C68134FE8}" presName="sibTrans" presStyleCnt="0"/>
      <dgm:spPr/>
    </dgm:pt>
    <dgm:pt modelId="{46E25866-9064-4B1D-BA4A-D1976B3CB207}" type="pres">
      <dgm:prSet presAssocID="{A6817E30-F931-45CE-9058-49DDC195B3E9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185F1E-87F0-4EBD-8330-65B5F078DD06}" type="presOf" srcId="{E3E9F3C2-A94C-465C-A2D7-4D6681411FAC}" destId="{04840414-742C-434C-B019-88D1BDFFE084}" srcOrd="0" destOrd="0" presId="urn:microsoft.com/office/officeart/2005/8/layout/default#1"/>
    <dgm:cxn modelId="{C53829C2-6EAB-4783-B185-A275F6D1F8BB}" srcId="{E3E9F3C2-A94C-465C-A2D7-4D6681411FAC}" destId="{A6817E30-F931-45CE-9058-49DDC195B3E9}" srcOrd="1" destOrd="0" parTransId="{95538449-FEEF-4653-B844-4CA75757FAA1}" sibTransId="{04F37698-C00A-41F6-B859-CB166042F07A}"/>
    <dgm:cxn modelId="{A8239EC6-66DD-4E71-944D-7F234ACF29B4}" srcId="{E3E9F3C2-A94C-465C-A2D7-4D6681411FAC}" destId="{906F4D46-D85E-4CAD-96BC-4852745393D0}" srcOrd="0" destOrd="0" parTransId="{2AC01E3E-86B0-4226-AA83-B8D0330C6ADF}" sibTransId="{57016447-8D60-43D5-81D5-924C68134FE8}"/>
    <dgm:cxn modelId="{AD458422-C41F-4247-A34F-3188F1790540}" type="presOf" srcId="{906F4D46-D85E-4CAD-96BC-4852745393D0}" destId="{6F6B81EA-D0F1-4839-9DD1-1AA863E8F8E7}" srcOrd="0" destOrd="0" presId="urn:microsoft.com/office/officeart/2005/8/layout/default#1"/>
    <dgm:cxn modelId="{B6517A5B-DA54-4518-8942-7AF0F6C2E00B}" type="presOf" srcId="{A6817E30-F931-45CE-9058-49DDC195B3E9}" destId="{46E25866-9064-4B1D-BA4A-D1976B3CB207}" srcOrd="0" destOrd="0" presId="urn:microsoft.com/office/officeart/2005/8/layout/default#1"/>
    <dgm:cxn modelId="{3B9FAB75-D30A-4728-A4D7-B87DFD704DE7}" type="presParOf" srcId="{04840414-742C-434C-B019-88D1BDFFE084}" destId="{6F6B81EA-D0F1-4839-9DD1-1AA863E8F8E7}" srcOrd="0" destOrd="0" presId="urn:microsoft.com/office/officeart/2005/8/layout/default#1"/>
    <dgm:cxn modelId="{0E48FDBE-849E-4DE1-8E56-271FD3BFF514}" type="presParOf" srcId="{04840414-742C-434C-B019-88D1BDFFE084}" destId="{87992F85-B56F-4710-8EB5-D6A4AB2E8D04}" srcOrd="1" destOrd="0" presId="urn:microsoft.com/office/officeart/2005/8/layout/default#1"/>
    <dgm:cxn modelId="{42C83F97-22EB-43FE-825F-02D0A88FF891}" type="presParOf" srcId="{04840414-742C-434C-B019-88D1BDFFE084}" destId="{46E25866-9064-4B1D-BA4A-D1976B3CB207}" srcOrd="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D96E41-6F0E-4094-A15D-5FC7D6DAF6D2}" type="doc">
      <dgm:prSet loTypeId="urn:microsoft.com/office/officeart/2005/8/layout/default#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565FD4-E1DF-4C42-B24C-02D0BA66E968}">
      <dgm:prSet phldrT="[Text]" custT="1"/>
      <dgm:spPr/>
      <dgm:t>
        <a:bodyPr/>
        <a:lstStyle/>
        <a:p>
          <a:r>
            <a:rPr lang="en-US" sz="2800" dirty="0" smtClean="0">
              <a:latin typeface="Arial" pitchFamily="34" charset="0"/>
              <a:cs typeface="Arial" pitchFamily="34" charset="0"/>
            </a:rPr>
            <a:t>LTBI</a:t>
          </a:r>
        </a:p>
        <a:p>
          <a:r>
            <a:rPr lang="en-US" sz="2800" dirty="0" smtClean="0">
              <a:latin typeface="Arial" pitchFamily="34" charset="0"/>
              <a:cs typeface="Arial" pitchFamily="34" charset="0"/>
            </a:rPr>
            <a:t>INH-B6 9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bulan</a:t>
          </a:r>
          <a:endParaRPr lang="en-US" sz="2800" dirty="0">
            <a:latin typeface="Arial" pitchFamily="34" charset="0"/>
            <a:cs typeface="Arial" pitchFamily="34" charset="0"/>
          </a:endParaRPr>
        </a:p>
      </dgm:t>
    </dgm:pt>
    <dgm:pt modelId="{EEE1D70D-FE99-49C0-AC75-2EAACD67A7B2}" type="parTrans" cxnId="{F5E0BD87-E055-4A89-807F-EE88C03E19D5}">
      <dgm:prSet/>
      <dgm:spPr/>
      <dgm:t>
        <a:bodyPr/>
        <a:lstStyle/>
        <a:p>
          <a:endParaRPr lang="en-US"/>
        </a:p>
      </dgm:t>
    </dgm:pt>
    <dgm:pt modelId="{7AD9228B-C812-4533-A8A2-57AF0EB4DE50}" type="sibTrans" cxnId="{F5E0BD87-E055-4A89-807F-EE88C03E19D5}">
      <dgm:prSet/>
      <dgm:spPr/>
      <dgm:t>
        <a:bodyPr/>
        <a:lstStyle/>
        <a:p>
          <a:endParaRPr lang="en-US"/>
        </a:p>
      </dgm:t>
    </dgm:pt>
    <dgm:pt modelId="{7FBD442B-3E13-40A4-AB28-44060CB6C20C}">
      <dgm:prSet phldrT="[Text]" custT="1"/>
      <dgm:spPr/>
      <dgm:t>
        <a:bodyPr/>
        <a:lstStyle/>
        <a:p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</a:p>
        <a:p>
          <a:endParaRPr lang="en-US" sz="2800" dirty="0" smtClean="0">
            <a:latin typeface="Arial" pitchFamily="34" charset="0"/>
            <a:cs typeface="Arial" pitchFamily="34" charset="0"/>
          </a:endParaRPr>
        </a:p>
        <a:p>
          <a:endParaRPr lang="en-US" sz="2800" dirty="0" smtClean="0">
            <a:latin typeface="Arial" pitchFamily="34" charset="0"/>
            <a:cs typeface="Arial" pitchFamily="34" charset="0"/>
          </a:endParaRPr>
        </a:p>
        <a:p>
          <a:r>
            <a:rPr lang="en-US" sz="2800" dirty="0" smtClean="0">
              <a:latin typeface="Arial" pitchFamily="34" charset="0"/>
              <a:cs typeface="Arial" pitchFamily="34" charset="0"/>
            </a:rPr>
            <a:t>TB Active</a:t>
          </a:r>
        </a:p>
        <a:p>
          <a:r>
            <a:rPr lang="en-US" sz="2800" dirty="0" smtClean="0">
              <a:latin typeface="Arial" pitchFamily="34" charset="0"/>
              <a:cs typeface="Arial" pitchFamily="34" charset="0"/>
            </a:rPr>
            <a:t>H:10 mg/kg MD300 mg/day</a:t>
          </a:r>
        </a:p>
        <a:p>
          <a:r>
            <a:rPr lang="en-US" sz="2800" dirty="0" smtClean="0">
              <a:latin typeface="Arial" pitchFamily="34" charset="0"/>
              <a:cs typeface="Arial" pitchFamily="34" charset="0"/>
            </a:rPr>
            <a:t>R: 15 mg/kg MD600 mg/day</a:t>
          </a:r>
        </a:p>
        <a:p>
          <a:r>
            <a:rPr lang="en-US" sz="2800" dirty="0" smtClean="0">
              <a:latin typeface="Arial" pitchFamily="34" charset="0"/>
              <a:cs typeface="Arial" pitchFamily="34" charset="0"/>
            </a:rPr>
            <a:t>Z:35 mg/kg</a:t>
          </a:r>
        </a:p>
        <a:p>
          <a:r>
            <a:rPr lang="en-US" sz="2800" dirty="0" smtClean="0">
              <a:latin typeface="Arial" pitchFamily="34" charset="0"/>
              <a:cs typeface="Arial" pitchFamily="34" charset="0"/>
            </a:rPr>
            <a:t>E: 20 mg/kg</a:t>
          </a:r>
        </a:p>
        <a:p>
          <a:endParaRPr lang="en-US" sz="2800" dirty="0" smtClean="0">
            <a:latin typeface="Arial" pitchFamily="34" charset="0"/>
            <a:cs typeface="Arial" pitchFamily="34" charset="0"/>
          </a:endParaRPr>
        </a:p>
        <a:p>
          <a:r>
            <a:rPr lang="en-US" sz="6500" dirty="0" smtClean="0"/>
            <a:t> </a:t>
          </a:r>
          <a:endParaRPr lang="en-US" sz="6500" dirty="0"/>
        </a:p>
      </dgm:t>
    </dgm:pt>
    <dgm:pt modelId="{AA32DF7F-8840-44C2-9F12-7305101C883E}" type="parTrans" cxnId="{69F370A2-B46C-47FE-A5BA-59E856CE9AB3}">
      <dgm:prSet/>
      <dgm:spPr/>
      <dgm:t>
        <a:bodyPr/>
        <a:lstStyle/>
        <a:p>
          <a:endParaRPr lang="en-US"/>
        </a:p>
      </dgm:t>
    </dgm:pt>
    <dgm:pt modelId="{D41163FA-754F-46E1-99DE-856AEC6EFE35}" type="sibTrans" cxnId="{69F370A2-B46C-47FE-A5BA-59E856CE9AB3}">
      <dgm:prSet/>
      <dgm:spPr/>
      <dgm:t>
        <a:bodyPr/>
        <a:lstStyle/>
        <a:p>
          <a:endParaRPr lang="en-US"/>
        </a:p>
      </dgm:t>
    </dgm:pt>
    <dgm:pt modelId="{0FC6279A-C0D3-4B8A-9113-F8B84A7FD7A6}">
      <dgm:prSet phldrT="[Text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Meningitis</a:t>
          </a:r>
        </a:p>
        <a:p>
          <a:r>
            <a:rPr lang="en-US" dirty="0" smtClean="0">
              <a:latin typeface="Arial" pitchFamily="34" charset="0"/>
              <a:cs typeface="Arial" pitchFamily="34" charset="0"/>
            </a:rPr>
            <a:t>HRZE 2 </a:t>
          </a:r>
          <a:r>
            <a:rPr lang="en-US" dirty="0" err="1" smtClean="0">
              <a:latin typeface="Arial" pitchFamily="34" charset="0"/>
              <a:cs typeface="Arial" pitchFamily="34" charset="0"/>
            </a:rPr>
            <a:t>bulan</a:t>
          </a:r>
          <a:endParaRPr lang="en-US" dirty="0" smtClean="0">
            <a:latin typeface="Arial" pitchFamily="34" charset="0"/>
            <a:cs typeface="Arial" pitchFamily="34" charset="0"/>
          </a:endParaRPr>
        </a:p>
        <a:p>
          <a:r>
            <a:rPr lang="en-US" dirty="0" smtClean="0">
              <a:latin typeface="Arial" pitchFamily="34" charset="0"/>
              <a:cs typeface="Arial" pitchFamily="34" charset="0"/>
            </a:rPr>
            <a:t>HR 10 </a:t>
          </a:r>
          <a:r>
            <a:rPr lang="en-US" dirty="0" err="1" smtClean="0">
              <a:latin typeface="Arial" pitchFamily="34" charset="0"/>
              <a:cs typeface="Arial" pitchFamily="34" charset="0"/>
            </a:rPr>
            <a:t>bulan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01C3A5AB-114C-4F53-BC81-1D8F86B8C3A4}" type="parTrans" cxnId="{3CFE71EE-D7F2-45BA-8B61-CD6C8921446D}">
      <dgm:prSet/>
      <dgm:spPr/>
      <dgm:t>
        <a:bodyPr/>
        <a:lstStyle/>
        <a:p>
          <a:endParaRPr lang="en-US"/>
        </a:p>
      </dgm:t>
    </dgm:pt>
    <dgm:pt modelId="{51ED57D1-050E-4A82-8F3B-66BA7EE2CCD1}" type="sibTrans" cxnId="{3CFE71EE-D7F2-45BA-8B61-CD6C8921446D}">
      <dgm:prSet/>
      <dgm:spPr/>
      <dgm:t>
        <a:bodyPr/>
        <a:lstStyle/>
        <a:p>
          <a:endParaRPr lang="en-US"/>
        </a:p>
      </dgm:t>
    </dgm:pt>
    <dgm:pt modelId="{CD33620A-0A2E-4766-A5E3-D7F36B58241B}" type="pres">
      <dgm:prSet presAssocID="{F9D96E41-6F0E-4094-A15D-5FC7D6DAF6D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8CD2F689-40AB-4A78-92E9-9444A8D47271}" type="pres">
      <dgm:prSet presAssocID="{D6565FD4-E1DF-4C42-B24C-02D0BA66E968}" presName="node" presStyleLbl="node1" presStyleIdx="0" presStyleCnt="3" custScaleX="168187" custScaleY="187154" custLinFactNeighborX="-24698" custLinFactNeighborY="-45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EA89A-3AAE-4828-98CC-B624448882F9}" type="pres">
      <dgm:prSet presAssocID="{7AD9228B-C812-4533-A8A2-57AF0EB4DE50}" presName="sibTrans" presStyleCnt="0"/>
      <dgm:spPr/>
    </dgm:pt>
    <dgm:pt modelId="{7794A680-34C4-413F-9EB9-4E6B9DBF09DF}" type="pres">
      <dgm:prSet presAssocID="{7FBD442B-3E13-40A4-AB28-44060CB6C20C}" presName="node" presStyleLbl="node1" presStyleIdx="1" presStyleCnt="3" custScaleX="244797" custScaleY="4494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016C6C-7759-4D6E-A4B1-03DE881ED58E}" type="pres">
      <dgm:prSet presAssocID="{D41163FA-754F-46E1-99DE-856AEC6EFE35}" presName="sibTrans" presStyleCnt="0"/>
      <dgm:spPr/>
    </dgm:pt>
    <dgm:pt modelId="{D0F58DB6-D484-4C9D-A000-2A74EC4E2B75}" type="pres">
      <dgm:prSet presAssocID="{0FC6279A-C0D3-4B8A-9113-F8B84A7FD7A6}" presName="node" presStyleLbl="node1" presStyleIdx="2" presStyleCnt="3" custScaleX="168187" custScaleY="187154" custLinFactNeighborX="-3512" custLinFactNeighborY="-353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FE71EE-D7F2-45BA-8B61-CD6C8921446D}" srcId="{F9D96E41-6F0E-4094-A15D-5FC7D6DAF6D2}" destId="{0FC6279A-C0D3-4B8A-9113-F8B84A7FD7A6}" srcOrd="2" destOrd="0" parTransId="{01C3A5AB-114C-4F53-BC81-1D8F86B8C3A4}" sibTransId="{51ED57D1-050E-4A82-8F3B-66BA7EE2CCD1}"/>
    <dgm:cxn modelId="{F5E0BD87-E055-4A89-807F-EE88C03E19D5}" srcId="{F9D96E41-6F0E-4094-A15D-5FC7D6DAF6D2}" destId="{D6565FD4-E1DF-4C42-B24C-02D0BA66E968}" srcOrd="0" destOrd="0" parTransId="{EEE1D70D-FE99-49C0-AC75-2EAACD67A7B2}" sibTransId="{7AD9228B-C812-4533-A8A2-57AF0EB4DE50}"/>
    <dgm:cxn modelId="{FDFA9D24-581E-40A1-873F-83A5CA18A7BA}" type="presOf" srcId="{F9D96E41-6F0E-4094-A15D-5FC7D6DAF6D2}" destId="{CD33620A-0A2E-4766-A5E3-D7F36B58241B}" srcOrd="0" destOrd="0" presId="urn:microsoft.com/office/officeart/2005/8/layout/default#2"/>
    <dgm:cxn modelId="{69F370A2-B46C-47FE-A5BA-59E856CE9AB3}" srcId="{F9D96E41-6F0E-4094-A15D-5FC7D6DAF6D2}" destId="{7FBD442B-3E13-40A4-AB28-44060CB6C20C}" srcOrd="1" destOrd="0" parTransId="{AA32DF7F-8840-44C2-9F12-7305101C883E}" sibTransId="{D41163FA-754F-46E1-99DE-856AEC6EFE35}"/>
    <dgm:cxn modelId="{404B6570-D5BF-4D16-AA8B-DD6FCC500C3C}" type="presOf" srcId="{D6565FD4-E1DF-4C42-B24C-02D0BA66E968}" destId="{8CD2F689-40AB-4A78-92E9-9444A8D47271}" srcOrd="0" destOrd="0" presId="urn:microsoft.com/office/officeart/2005/8/layout/default#2"/>
    <dgm:cxn modelId="{ACEF482F-8680-410F-8588-EA4D1485AC5C}" type="presOf" srcId="{0FC6279A-C0D3-4B8A-9113-F8B84A7FD7A6}" destId="{D0F58DB6-D484-4C9D-A000-2A74EC4E2B75}" srcOrd="0" destOrd="0" presId="urn:microsoft.com/office/officeart/2005/8/layout/default#2"/>
    <dgm:cxn modelId="{0A0DEE54-98A3-4806-AEF1-FA1EF4E77217}" type="presOf" srcId="{7FBD442B-3E13-40A4-AB28-44060CB6C20C}" destId="{7794A680-34C4-413F-9EB9-4E6B9DBF09DF}" srcOrd="0" destOrd="0" presId="urn:microsoft.com/office/officeart/2005/8/layout/default#2"/>
    <dgm:cxn modelId="{2FBB7F8D-89A6-4B8D-8543-22A6FAE171A0}" type="presParOf" srcId="{CD33620A-0A2E-4766-A5E3-D7F36B58241B}" destId="{8CD2F689-40AB-4A78-92E9-9444A8D47271}" srcOrd="0" destOrd="0" presId="urn:microsoft.com/office/officeart/2005/8/layout/default#2"/>
    <dgm:cxn modelId="{1202D492-6371-405C-895E-B90A3ED528AC}" type="presParOf" srcId="{CD33620A-0A2E-4766-A5E3-D7F36B58241B}" destId="{21BEA89A-3AAE-4828-98CC-B624448882F9}" srcOrd="1" destOrd="0" presId="urn:microsoft.com/office/officeart/2005/8/layout/default#2"/>
    <dgm:cxn modelId="{4A6AF38C-5856-4D72-9F38-728C4EFE0A92}" type="presParOf" srcId="{CD33620A-0A2E-4766-A5E3-D7F36B58241B}" destId="{7794A680-34C4-413F-9EB9-4E6B9DBF09DF}" srcOrd="2" destOrd="0" presId="urn:microsoft.com/office/officeart/2005/8/layout/default#2"/>
    <dgm:cxn modelId="{FEEEB1B5-7CD6-4DD1-A6F8-2A5DB93C0B6D}" type="presParOf" srcId="{CD33620A-0A2E-4766-A5E3-D7F36B58241B}" destId="{48016C6C-7759-4D6E-A4B1-03DE881ED58E}" srcOrd="3" destOrd="0" presId="urn:microsoft.com/office/officeart/2005/8/layout/default#2"/>
    <dgm:cxn modelId="{F2312C70-A4ED-44B2-A7AA-249E34AFF64F}" type="presParOf" srcId="{CD33620A-0A2E-4766-A5E3-D7F36B58241B}" destId="{D0F58DB6-D484-4C9D-A000-2A74EC4E2B75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6B81EA-D0F1-4839-9DD1-1AA863E8F8E7}">
      <dsp:nvSpPr>
        <dsp:cNvPr id="0" name=""/>
        <dsp:cNvSpPr/>
      </dsp:nvSpPr>
      <dsp:spPr>
        <a:xfrm>
          <a:off x="1485304" y="496"/>
          <a:ext cx="3125390" cy="1875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LTBI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INH-B6 9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bulan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>
        <a:off x="1485304" y="496"/>
        <a:ext cx="3125390" cy="1875234"/>
      </dsp:txXfrm>
    </dsp:sp>
    <dsp:sp modelId="{46E25866-9064-4B1D-BA4A-D1976B3CB207}">
      <dsp:nvSpPr>
        <dsp:cNvPr id="0" name=""/>
        <dsp:cNvSpPr/>
      </dsp:nvSpPr>
      <dsp:spPr>
        <a:xfrm>
          <a:off x="1485304" y="2188269"/>
          <a:ext cx="3125390" cy="1875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TB Active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H/R/E 2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bulan</a:t>
          </a:r>
          <a:endParaRPr lang="en-US" sz="2400" kern="1200" dirty="0" smtClean="0">
            <a:latin typeface="Arial" pitchFamily="34" charset="0"/>
            <a:cs typeface="Arial" pitchFamily="34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H/R 2xminggu, 7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bulan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>
        <a:off x="1485304" y="2188269"/>
        <a:ext cx="3125390" cy="18752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2F689-40AB-4A78-92E9-9444A8D47271}">
      <dsp:nvSpPr>
        <dsp:cNvPr id="0" name=""/>
        <dsp:cNvSpPr/>
      </dsp:nvSpPr>
      <dsp:spPr>
        <a:xfrm>
          <a:off x="0" y="1059402"/>
          <a:ext cx="2237298" cy="14937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LTBI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INH-B6 9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bulan</a:t>
          </a:r>
          <a:endParaRPr lang="en-US" sz="2800" kern="1200" dirty="0">
            <a:latin typeface="Arial" pitchFamily="34" charset="0"/>
            <a:cs typeface="Arial" pitchFamily="34" charset="0"/>
          </a:endParaRPr>
        </a:p>
      </dsp:txBody>
      <dsp:txXfrm>
        <a:off x="0" y="1059402"/>
        <a:ext cx="2237298" cy="1493763"/>
      </dsp:txXfrm>
    </dsp:sp>
    <dsp:sp modelId="{7794A680-34C4-413F-9EB9-4E6B9DBF09DF}">
      <dsp:nvSpPr>
        <dsp:cNvPr id="0" name=""/>
        <dsp:cNvSpPr/>
      </dsp:nvSpPr>
      <dsp:spPr>
        <a:xfrm>
          <a:off x="2372300" y="378092"/>
          <a:ext cx="3256398" cy="35872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 smtClean="0">
            <a:latin typeface="Arial" pitchFamily="34" charset="0"/>
            <a:cs typeface="Arial" pitchFamily="34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 smtClean="0">
            <a:latin typeface="Arial" pitchFamily="34" charset="0"/>
            <a:cs typeface="Arial" pitchFamily="34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TB Active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H:10 mg/kg MD300 mg/day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R: 15 mg/kg MD600 mg/day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Z:35 mg/kg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E: 20 mg/kg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 smtClean="0">
            <a:latin typeface="Arial" pitchFamily="34" charset="0"/>
            <a:cs typeface="Arial" pitchFamily="34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2372300" y="378092"/>
        <a:ext cx="3256398" cy="3587214"/>
      </dsp:txXfrm>
    </dsp:sp>
    <dsp:sp modelId="{D0F58DB6-D484-4C9D-A000-2A74EC4E2B75}">
      <dsp:nvSpPr>
        <dsp:cNvPr id="0" name=""/>
        <dsp:cNvSpPr/>
      </dsp:nvSpPr>
      <dsp:spPr>
        <a:xfrm>
          <a:off x="5715005" y="1143000"/>
          <a:ext cx="2237298" cy="14937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Arial" pitchFamily="34" charset="0"/>
              <a:cs typeface="Arial" pitchFamily="34" charset="0"/>
            </a:rPr>
            <a:t>Meningitis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Arial" pitchFamily="34" charset="0"/>
              <a:cs typeface="Arial" pitchFamily="34" charset="0"/>
            </a:rPr>
            <a:t>HRZE 2 </a:t>
          </a:r>
          <a:r>
            <a:rPr lang="en-US" sz="2500" kern="1200" dirty="0" err="1" smtClean="0">
              <a:latin typeface="Arial" pitchFamily="34" charset="0"/>
              <a:cs typeface="Arial" pitchFamily="34" charset="0"/>
            </a:rPr>
            <a:t>bulan</a:t>
          </a:r>
          <a:endParaRPr lang="en-US" sz="2500" kern="1200" dirty="0" smtClean="0">
            <a:latin typeface="Arial" pitchFamily="34" charset="0"/>
            <a:cs typeface="Arial" pitchFamily="34" charset="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Arial" pitchFamily="34" charset="0"/>
              <a:cs typeface="Arial" pitchFamily="34" charset="0"/>
            </a:rPr>
            <a:t>HR 10 </a:t>
          </a:r>
          <a:r>
            <a:rPr lang="en-US" sz="2500" kern="1200" dirty="0" err="1" smtClean="0">
              <a:latin typeface="Arial" pitchFamily="34" charset="0"/>
              <a:cs typeface="Arial" pitchFamily="34" charset="0"/>
            </a:rPr>
            <a:t>bulan</a:t>
          </a:r>
          <a:endParaRPr lang="en-US" sz="2500" kern="1200" dirty="0">
            <a:latin typeface="Arial" pitchFamily="34" charset="0"/>
            <a:cs typeface="Arial" pitchFamily="34" charset="0"/>
          </a:endParaRPr>
        </a:p>
      </dsp:txBody>
      <dsp:txXfrm>
        <a:off x="5715005" y="1143000"/>
        <a:ext cx="2237298" cy="1493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0C4AB8-25BE-445F-8073-7AAC05BD37FF}" type="datetimeFigureOut">
              <a:rPr lang="en-US" smtClean="0"/>
              <a:pPr/>
              <a:t>8/9/2014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66074-CEC2-4EBF-B1F3-E97A96BEB2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0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566074-CEC2-4EBF-B1F3-E97A96BEB2E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2 </a:t>
            </a:r>
            <a:r>
              <a:rPr lang="en-US" dirty="0" err="1" smtClean="0"/>
              <a:t>bulan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566074-CEC2-4EBF-B1F3-E97A96BEB2E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600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767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99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67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08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15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414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160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7073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9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22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65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fp.org/afp/2005/1101/p1761.html#afp20051101p1761-b8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fp.org/afp/2005/1101/p1761.html#afp20051101p1761-b1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0"/>
            <a:ext cx="8991600" cy="16764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>KONSEP TERKINI PELAYANAN KEFARMASIAN PADA TUBERKULOSIS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152400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Widyati</a:t>
            </a:r>
            <a:r>
              <a:rPr lang="en-US" dirty="0" smtClean="0"/>
              <a:t>, </a:t>
            </a:r>
            <a:r>
              <a:rPr lang="en-US" dirty="0" err="1" smtClean="0"/>
              <a:t>MClin</a:t>
            </a:r>
            <a:r>
              <a:rPr lang="en-US" dirty="0" smtClean="0"/>
              <a:t> </a:t>
            </a:r>
            <a:r>
              <a:rPr lang="en-US" dirty="0" err="1" smtClean="0"/>
              <a:t>Pharm</a:t>
            </a:r>
            <a:r>
              <a:rPr lang="en-US" dirty="0" smtClean="0"/>
              <a:t>, Apt</a:t>
            </a:r>
            <a:endParaRPr lang="en-US" dirty="0"/>
          </a:p>
        </p:txBody>
      </p:sp>
      <p:pic>
        <p:nvPicPr>
          <p:cNvPr id="4" name="Picture 2" descr="http://upload.wikimedia.org/wikipedia/commons/thumb/9/9c/Tuberculosis-x-ray-1.jpg/230px-Tuberculosis-x-ray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4800"/>
            <a:ext cx="2990217" cy="2743200"/>
          </a:xfrm>
          <a:prstGeom prst="rect">
            <a:avLst/>
          </a:prstGeom>
          <a:noFill/>
        </p:spPr>
      </p:pic>
      <p:pic>
        <p:nvPicPr>
          <p:cNvPr id="6" name="Picture 2" descr="http://upload.wikimedia.org/wikipedia/commons/thumb/9/9c/Tuberculosis-x-ray-1.jpg/230px-Tuberculosis-x-ray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9034"/>
            <a:ext cx="2990217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Tuberculous Meningitis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Meningitis results from intense inflammation following rupture of a </a:t>
            </a:r>
            <a:r>
              <a:rPr lang="en-US" dirty="0" err="1"/>
              <a:t>subependymal</a:t>
            </a:r>
            <a:r>
              <a:rPr lang="en-US" dirty="0"/>
              <a:t> tubercle into the subarachnoid space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/>
              <a:t>Cerebral edema causes impairment of consciousness, seizures, and raised intracranial pressure, whereas </a:t>
            </a:r>
            <a:r>
              <a:rPr lang="en-US" dirty="0" err="1"/>
              <a:t>tuberculomas</a:t>
            </a:r>
            <a:r>
              <a:rPr lang="en-US" dirty="0"/>
              <a:t> can manifest as space-occupying lesions.</a:t>
            </a:r>
            <a:endParaRPr lang="id-ID" dirty="0" smtClean="0"/>
          </a:p>
          <a:p>
            <a:r>
              <a:rPr lang="id-ID" dirty="0" smtClean="0"/>
              <a:t>R/H </a:t>
            </a:r>
            <a:r>
              <a:rPr lang="en-US" dirty="0" smtClean="0"/>
              <a:t>therapy </a:t>
            </a:r>
            <a:r>
              <a:rPr lang="id-ID" dirty="0" smtClean="0"/>
              <a:t>selama 9-12 bulan</a:t>
            </a:r>
            <a:r>
              <a:rPr lang="en-US" dirty="0" smtClean="0"/>
              <a:t>.</a:t>
            </a:r>
            <a:r>
              <a:rPr lang="en-US" dirty="0" smtClean="0">
                <a:hlinkClick r:id="rId2"/>
              </a:rPr>
              <a:t>8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en-US" dirty="0" smtClean="0"/>
              <a:t>Adjunctive </a:t>
            </a:r>
            <a:r>
              <a:rPr lang="en-US" dirty="0"/>
              <a:t>corticosteroid therapy with dexamethasone </a:t>
            </a:r>
            <a:r>
              <a:rPr lang="en-US" dirty="0" smtClean="0"/>
              <a:t>for </a:t>
            </a:r>
            <a:r>
              <a:rPr lang="en-US" dirty="0"/>
              <a:t>the initial </a:t>
            </a:r>
            <a:r>
              <a:rPr lang="id-ID" dirty="0" smtClean="0"/>
              <a:t>6-8</a:t>
            </a:r>
            <a:r>
              <a:rPr lang="en-US" dirty="0" smtClean="0"/>
              <a:t>weeks </a:t>
            </a:r>
            <a:r>
              <a:rPr lang="en-US" dirty="0"/>
              <a:t>in patients with </a:t>
            </a:r>
            <a:r>
              <a:rPr lang="en-US" dirty="0" err="1"/>
              <a:t>tuberculous</a:t>
            </a:r>
            <a:r>
              <a:rPr lang="en-US" dirty="0"/>
              <a:t> meningitis has been associated with reduced mortality and fewer neurologic </a:t>
            </a:r>
            <a:r>
              <a:rPr lang="en-US" dirty="0" err="1"/>
              <a:t>sequelae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id-ID" dirty="0" smtClean="0"/>
              <a:t>E</a:t>
            </a:r>
            <a:r>
              <a:rPr lang="en-US" dirty="0" err="1" smtClean="0"/>
              <a:t>arly</a:t>
            </a:r>
            <a:r>
              <a:rPr lang="en-US" dirty="0" smtClean="0"/>
              <a:t> </a:t>
            </a:r>
            <a:r>
              <a:rPr lang="en-US" dirty="0"/>
              <a:t>initiation of </a:t>
            </a:r>
            <a:r>
              <a:rPr lang="id-ID" dirty="0" smtClean="0"/>
              <a:t>ARV</a:t>
            </a:r>
            <a:r>
              <a:rPr lang="en-US" dirty="0" smtClean="0"/>
              <a:t> </a:t>
            </a:r>
            <a:r>
              <a:rPr lang="en-US" dirty="0"/>
              <a:t>therapy </a:t>
            </a:r>
            <a:r>
              <a:rPr lang="id-ID" dirty="0" smtClean="0"/>
              <a:t> in coinfected with HIV </a:t>
            </a:r>
            <a:r>
              <a:rPr lang="en-US" dirty="0" smtClean="0"/>
              <a:t>does </a:t>
            </a:r>
            <a:r>
              <a:rPr lang="en-US" dirty="0"/>
              <a:t>not improve outcomes and </a:t>
            </a:r>
            <a:r>
              <a:rPr lang="en-US" dirty="0" smtClean="0"/>
              <a:t>re</a:t>
            </a:r>
            <a:r>
              <a:rPr lang="id-ID" dirty="0" smtClean="0"/>
              <a:t>s</a:t>
            </a:r>
            <a:r>
              <a:rPr lang="en-US" dirty="0" err="1" smtClean="0"/>
              <a:t>ults</a:t>
            </a:r>
            <a:r>
              <a:rPr lang="en-US" dirty="0" smtClean="0"/>
              <a:t> </a:t>
            </a:r>
            <a:r>
              <a:rPr lang="en-US" dirty="0"/>
              <a:t>in an increased risk of adverse </a:t>
            </a:r>
            <a:r>
              <a:rPr lang="en-US" dirty="0" smtClean="0"/>
              <a:t>events</a:t>
            </a:r>
            <a:r>
              <a:rPr lang="id-ID" dirty="0" smtClean="0"/>
              <a:t> (WHO, 2012)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77024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TB in HIV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terinfeksi</a:t>
            </a:r>
            <a:r>
              <a:rPr lang="en-US" dirty="0" smtClean="0"/>
              <a:t> MDR-TB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 </a:t>
            </a:r>
            <a:r>
              <a:rPr lang="en-US" dirty="0" err="1" smtClean="0"/>
              <a:t>pasien</a:t>
            </a:r>
            <a:r>
              <a:rPr lang="en-US" dirty="0" smtClean="0"/>
              <a:t> dg </a:t>
            </a:r>
            <a:r>
              <a:rPr lang="en-US" dirty="0" err="1" smtClean="0"/>
              <a:t>immunocompetent</a:t>
            </a:r>
            <a:r>
              <a:rPr lang="id-ID" dirty="0" smtClean="0"/>
              <a:t>. Sebaiknya ditest TB setiap tahun</a:t>
            </a:r>
          </a:p>
          <a:p>
            <a:r>
              <a:rPr lang="id-ID" dirty="0" smtClean="0"/>
              <a:t>Seringkali undiagnosed karena asimtomatik, presentasi atipikal</a:t>
            </a:r>
            <a:endParaRPr lang="en-US" dirty="0" smtClean="0"/>
          </a:p>
          <a:p>
            <a:r>
              <a:rPr lang="en-US" dirty="0" err="1" smtClean="0"/>
              <a:t>Infeksi</a:t>
            </a:r>
            <a:r>
              <a:rPr lang="en-US" dirty="0" smtClean="0"/>
              <a:t> </a:t>
            </a:r>
            <a:r>
              <a:rPr lang="en-US" dirty="0" err="1" smtClean="0"/>
              <a:t>laten</a:t>
            </a:r>
            <a:r>
              <a:rPr lang="en-US" dirty="0" smtClean="0"/>
              <a:t>:  </a:t>
            </a:r>
            <a:r>
              <a:rPr lang="id-ID" dirty="0" smtClean="0"/>
              <a:t>INH 1x300/hari or 2x900mg/minggu selama 9 bulan =Vit B6 50mg </a:t>
            </a:r>
            <a:r>
              <a:rPr lang="id-ID" sz="1800" dirty="0" smtClean="0"/>
              <a:t>(</a:t>
            </a:r>
            <a:r>
              <a:rPr lang="nb-NO" sz="1800" dirty="0"/>
              <a:t>Kaplan JE, Benson C, Holmes KK, et </a:t>
            </a:r>
            <a:r>
              <a:rPr lang="nb-NO" sz="1800" dirty="0" smtClean="0"/>
              <a:t>al</a:t>
            </a:r>
            <a:r>
              <a:rPr lang="id-ID" sz="1800" dirty="0" smtClean="0"/>
              <a:t>, 2009)</a:t>
            </a:r>
            <a:endParaRPr lang="id-ID" sz="1800" dirty="0" smtClean="0"/>
          </a:p>
          <a:p>
            <a:r>
              <a:rPr lang="en-US" dirty="0" err="1" smtClean="0"/>
              <a:t>Manifestasi</a:t>
            </a:r>
            <a:r>
              <a:rPr lang="en-US" dirty="0" smtClean="0"/>
              <a:t> </a:t>
            </a:r>
            <a:r>
              <a:rPr lang="en-US" dirty="0" err="1" smtClean="0"/>
              <a:t>extrapulmonal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endParaRPr lang="en-US" dirty="0" smtClean="0"/>
          </a:p>
          <a:p>
            <a:r>
              <a:rPr lang="id-ID" dirty="0" smtClean="0"/>
              <a:t>Infeksi aktif: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H/R/Z/E </a:t>
            </a:r>
            <a:r>
              <a:rPr lang="en-US" dirty="0" err="1" smtClean="0"/>
              <a:t>selama</a:t>
            </a:r>
            <a:r>
              <a:rPr lang="en-US" dirty="0" smtClean="0"/>
              <a:t> 2 </a:t>
            </a:r>
            <a:r>
              <a:rPr lang="en-US" dirty="0" err="1" smtClean="0"/>
              <a:t>bulan</a:t>
            </a:r>
            <a:r>
              <a:rPr lang="en-US" dirty="0" smtClean="0"/>
              <a:t>, </a:t>
            </a:r>
            <a:r>
              <a:rPr lang="en-US" dirty="0" err="1" smtClean="0"/>
              <a:t>dilanjutkan</a:t>
            </a:r>
            <a:r>
              <a:rPr lang="en-US" dirty="0" smtClean="0"/>
              <a:t> H/R 4 </a:t>
            </a:r>
            <a:r>
              <a:rPr lang="en-US" dirty="0" err="1" smtClean="0"/>
              <a:t>bulan</a:t>
            </a:r>
            <a:r>
              <a:rPr lang="id-ID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TB in HIV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Pasien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 CD4</a:t>
            </a:r>
            <a:r>
              <a:rPr lang="en-US" baseline="30000" dirty="0" smtClean="0"/>
              <a:t>+</a:t>
            </a:r>
            <a:r>
              <a:rPr lang="en-US" dirty="0" smtClean="0"/>
              <a:t> &lt;100/µl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Rejimen</a:t>
            </a:r>
            <a:r>
              <a:rPr lang="en-US" dirty="0" smtClean="0"/>
              <a:t> 1/1A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Rejimen</a:t>
            </a:r>
            <a:r>
              <a:rPr lang="en-US" dirty="0" smtClean="0"/>
              <a:t> 3/3A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3x </a:t>
            </a:r>
            <a:r>
              <a:rPr lang="en-US" dirty="0" err="1" smtClean="0"/>
              <a:t>seminggu</a:t>
            </a:r>
            <a:endParaRPr lang="en-US" dirty="0" smtClean="0"/>
          </a:p>
          <a:p>
            <a:r>
              <a:rPr lang="en-US" dirty="0" smtClean="0"/>
              <a:t>CD4 counts ≥ 100/µl </a:t>
            </a:r>
            <a:r>
              <a:rPr lang="en-US" dirty="0" err="1" smtClean="0"/>
              <a:t>terapi</a:t>
            </a:r>
            <a:r>
              <a:rPr lang="en-US" dirty="0" smtClean="0"/>
              <a:t> 2x </a:t>
            </a:r>
            <a:r>
              <a:rPr lang="en-US" dirty="0" err="1" smtClean="0"/>
              <a:t>seminggu</a:t>
            </a:r>
            <a:endParaRPr lang="en-US" dirty="0" smtClean="0"/>
          </a:p>
          <a:p>
            <a:r>
              <a:rPr lang="en-US" dirty="0" smtClean="0"/>
              <a:t>Lama </a:t>
            </a:r>
            <a:r>
              <a:rPr lang="en-US" dirty="0" err="1" smtClean="0"/>
              <a:t>terapi</a:t>
            </a:r>
            <a:r>
              <a:rPr lang="en-US" dirty="0" smtClean="0"/>
              <a:t> minimum 6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culture-negative TB. </a:t>
            </a:r>
          </a:p>
          <a:p>
            <a:r>
              <a:rPr lang="en-US" dirty="0" err="1" smtClean="0"/>
              <a:t>Perpanjang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 9 </a:t>
            </a:r>
            <a:r>
              <a:rPr lang="en-US" dirty="0" err="1" smtClean="0"/>
              <a:t>bulan</a:t>
            </a:r>
            <a:r>
              <a:rPr lang="en-US" dirty="0" smtClean="0"/>
              <a:t> (extend continuation phase to 7 months)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i="1" dirty="0" smtClean="0"/>
              <a:t>delayed response</a:t>
            </a:r>
            <a:r>
              <a:rPr lang="en-US" dirty="0" smtClean="0"/>
              <a:t> (culture positive </a:t>
            </a:r>
            <a:r>
              <a:rPr lang="en-US" dirty="0" err="1" smtClean="0"/>
              <a:t>setelah</a:t>
            </a:r>
            <a:r>
              <a:rPr lang="en-US" dirty="0" smtClean="0"/>
              <a:t> 2 </a:t>
            </a:r>
            <a:r>
              <a:rPr lang="en-US" dirty="0" err="1" smtClean="0"/>
              <a:t>bulan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TB in HIV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83163"/>
          </a:xfrm>
        </p:spPr>
        <p:txBody>
          <a:bodyPr>
            <a:normAutofit fontScale="85000" lnSpcReduction="10000"/>
          </a:bodyPr>
          <a:lstStyle/>
          <a:p>
            <a:r>
              <a:rPr lang="id-ID" dirty="0" smtClean="0"/>
              <a:t>Pada HIV dengan CD-4 &lt; 50 sel/mm</a:t>
            </a:r>
            <a:r>
              <a:rPr lang="id-ID" sz="2800" dirty="0" smtClean="0"/>
              <a:t>3</a:t>
            </a:r>
            <a:r>
              <a:rPr lang="id-ID" dirty="0" smtClean="0"/>
              <a:t>  ARV dimulai setelah OAT 2 minggu pada pasien ARV- naive (STRIDE trial, CAMELIA study, SAPiT Trial)</a:t>
            </a:r>
          </a:p>
          <a:p>
            <a:r>
              <a:rPr lang="id-ID" dirty="0" smtClean="0"/>
              <a:t>HIV dengan CD-4 &gt;50 </a:t>
            </a:r>
            <a:r>
              <a:rPr lang="id-ID" dirty="0"/>
              <a:t>sel/mm</a:t>
            </a:r>
            <a:r>
              <a:rPr lang="id-ID" sz="2800" dirty="0"/>
              <a:t>3</a:t>
            </a:r>
            <a:r>
              <a:rPr lang="id-ID" dirty="0"/>
              <a:t> </a:t>
            </a:r>
            <a:r>
              <a:rPr lang="id-ID" dirty="0" smtClean="0"/>
              <a:t> ARV ditunda setelah OAT 8-12 minggu</a:t>
            </a:r>
          </a:p>
          <a:p>
            <a:r>
              <a:rPr lang="id-ID" dirty="0" smtClean="0"/>
              <a:t>HIV yang sedang mendapat ARV terinfeksi TB perlu mengbuah rejimen TB atau menghentikan ARV.</a:t>
            </a:r>
          </a:p>
          <a:p>
            <a:r>
              <a:rPr lang="en-US" dirty="0" smtClean="0"/>
              <a:t>RIF </a:t>
            </a:r>
            <a:r>
              <a:rPr lang="en-US" dirty="0"/>
              <a:t>is also the most potent inducer of the CYP3A4 </a:t>
            </a:r>
            <a:r>
              <a:rPr lang="en-US" dirty="0" smtClean="0"/>
              <a:t>enzyme</a:t>
            </a:r>
            <a:r>
              <a:rPr lang="id-ID" dirty="0" smtClean="0"/>
              <a:t> yang akan mengurangi efektivitas PI </a:t>
            </a:r>
            <a:r>
              <a:rPr lang="en-US" dirty="0" smtClean="0"/>
              <a:t>and </a:t>
            </a:r>
            <a:r>
              <a:rPr lang="en-US" dirty="0"/>
              <a:t>NNRTIs </a:t>
            </a:r>
            <a:r>
              <a:rPr lang="id-ID" dirty="0" smtClean="0"/>
              <a:t> sehingga OAT yang mengandung R tidak</a:t>
            </a:r>
            <a:r>
              <a:rPr lang="en-US" dirty="0" smtClean="0"/>
              <a:t> </a:t>
            </a:r>
            <a:r>
              <a:rPr lang="id-ID" dirty="0" smtClean="0"/>
              <a:t>boleh digunakan pada HIV yg mendapat </a:t>
            </a:r>
            <a:r>
              <a:rPr lang="en-US" dirty="0" smtClean="0"/>
              <a:t>PI </a:t>
            </a:r>
            <a:r>
              <a:rPr lang="en-US" dirty="0"/>
              <a:t>and/or NNRTI therapy.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45084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TB IN SPECIAL POPULATION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TB IN PREGNANCY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initial treatment regimen should consist of INH, RIF, and EMB. </a:t>
            </a:r>
          </a:p>
          <a:p>
            <a:r>
              <a:rPr lang="en-US" dirty="0" err="1" smtClean="0"/>
              <a:t>Hindari</a:t>
            </a:r>
            <a:r>
              <a:rPr lang="en-US" dirty="0" smtClean="0"/>
              <a:t> Streptomycin </a:t>
            </a:r>
            <a:r>
              <a:rPr lang="en-US" dirty="0" err="1" smtClean="0"/>
              <a:t>karena</a:t>
            </a:r>
            <a:r>
              <a:rPr lang="en-US" dirty="0" smtClean="0"/>
              <a:t> congenital deafness </a:t>
            </a:r>
          </a:p>
          <a:p>
            <a:r>
              <a:rPr lang="en-US" dirty="0" smtClean="0"/>
              <a:t>PZA  safely during pregnancy and is recommended by WHO </a:t>
            </a:r>
          </a:p>
          <a:p>
            <a:r>
              <a:rPr lang="en-US" dirty="0" err="1" smtClean="0"/>
              <a:t>Bila</a:t>
            </a:r>
            <a:r>
              <a:rPr lang="en-US" dirty="0" smtClean="0"/>
              <a:t>  PZA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rejimen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lama </a:t>
            </a:r>
            <a:r>
              <a:rPr lang="en-US" dirty="0" err="1" smtClean="0"/>
              <a:t>terapi</a:t>
            </a:r>
            <a:r>
              <a:rPr lang="en-US" dirty="0" smtClean="0"/>
              <a:t> 9 </a:t>
            </a:r>
            <a:r>
              <a:rPr lang="en-US" dirty="0" err="1" smtClean="0"/>
              <a:t>bulan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TB in BREASTFEEDING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Teruskan</a:t>
            </a:r>
            <a:r>
              <a:rPr lang="en-US" dirty="0" smtClean="0"/>
              <a:t> </a:t>
            </a:r>
            <a:r>
              <a:rPr lang="en-US" dirty="0" err="1" smtClean="0"/>
              <a:t>menyusui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ASI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toksisitas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-US" dirty="0" smtClean="0"/>
              <a:t>.</a:t>
            </a:r>
          </a:p>
          <a:p>
            <a:r>
              <a:rPr lang="en-US" dirty="0" smtClean="0"/>
              <a:t>Kadar </a:t>
            </a:r>
            <a:r>
              <a:rPr lang="en-US" dirty="0" err="1" smtClean="0"/>
              <a:t>obat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ASI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 </a:t>
            </a:r>
            <a:r>
              <a:rPr lang="en-US" dirty="0" err="1" smtClean="0"/>
              <a:t>infeksi</a:t>
            </a:r>
            <a:r>
              <a:rPr lang="en-US" dirty="0" smtClean="0"/>
              <a:t> </a:t>
            </a:r>
            <a:r>
              <a:rPr lang="en-US" dirty="0" err="1" smtClean="0"/>
              <a:t>laten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Suplementasi</a:t>
            </a:r>
            <a:r>
              <a:rPr lang="en-US" dirty="0" smtClean="0"/>
              <a:t> Pyridoxine 25 mg/day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yang </a:t>
            </a:r>
            <a:r>
              <a:rPr lang="en-US" dirty="0" err="1" smtClean="0"/>
              <a:t>mendapat</a:t>
            </a:r>
            <a:r>
              <a:rPr lang="en-US" dirty="0" smtClean="0"/>
              <a:t> INH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TB IN ELDERLY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Infeksi</a:t>
            </a:r>
            <a:r>
              <a:rPr lang="en-US" dirty="0" smtClean="0"/>
              <a:t> </a:t>
            </a:r>
            <a:r>
              <a:rPr lang="en-US" dirty="0" err="1" smtClean="0"/>
              <a:t>laten</a:t>
            </a:r>
            <a:r>
              <a:rPr lang="en-US" dirty="0" smtClean="0"/>
              <a:t>:  INH 300mg </a:t>
            </a:r>
            <a:r>
              <a:rPr lang="en-US" dirty="0" err="1" smtClean="0"/>
              <a:t>selama</a:t>
            </a:r>
            <a:r>
              <a:rPr lang="en-US" dirty="0" smtClean="0"/>
              <a:t> 6-9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 RIF 4 </a:t>
            </a:r>
            <a:r>
              <a:rPr lang="en-US" dirty="0" err="1" smtClean="0"/>
              <a:t>bulan</a:t>
            </a:r>
            <a:endParaRPr lang="en-US" dirty="0" smtClean="0"/>
          </a:p>
          <a:p>
            <a:r>
              <a:rPr lang="en-US" dirty="0" err="1" smtClean="0"/>
              <a:t>Infeksi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: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rejimen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INH+RIF+PZA+EMB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2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2x </a:t>
            </a:r>
            <a:r>
              <a:rPr lang="en-US" dirty="0" err="1" smtClean="0"/>
              <a:t>seminggu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6 </a:t>
            </a:r>
            <a:r>
              <a:rPr lang="en-US" dirty="0" err="1" smtClean="0"/>
              <a:t>minggu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INH+RIF  2x </a:t>
            </a:r>
            <a:r>
              <a:rPr lang="en-US" dirty="0" err="1" smtClean="0"/>
              <a:t>seminggu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16 </a:t>
            </a:r>
            <a:r>
              <a:rPr lang="en-US" dirty="0" err="1" smtClean="0"/>
              <a:t>minggu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TB IN PEDIATRICS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rejimen</a:t>
            </a:r>
            <a:r>
              <a:rPr lang="en-US" dirty="0" smtClean="0"/>
              <a:t>= </a:t>
            </a:r>
            <a:r>
              <a:rPr lang="en-US" dirty="0" err="1" smtClean="0"/>
              <a:t>rejimen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kecuali</a:t>
            </a:r>
            <a:r>
              <a:rPr lang="en-US" dirty="0" smtClean="0"/>
              <a:t> EMB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 smtClean="0"/>
              <a:t>dijumpai</a:t>
            </a:r>
            <a:r>
              <a:rPr lang="en-US" dirty="0" smtClean="0"/>
              <a:t> </a:t>
            </a:r>
            <a:r>
              <a:rPr lang="en-US" dirty="0" err="1" smtClean="0"/>
              <a:t>resistensi</a:t>
            </a:r>
            <a:endParaRPr lang="en-US" dirty="0" smtClean="0"/>
          </a:p>
          <a:p>
            <a:r>
              <a:rPr lang="en-US" dirty="0" smtClean="0"/>
              <a:t>EMB can be used safely at a dose of 15--20 mg/kg per day. </a:t>
            </a:r>
          </a:p>
          <a:p>
            <a:r>
              <a:rPr lang="en-US" dirty="0" smtClean="0"/>
              <a:t>Streptomycin, </a:t>
            </a:r>
            <a:r>
              <a:rPr lang="en-US" dirty="0" err="1" smtClean="0"/>
              <a:t>kanamycin</a:t>
            </a:r>
            <a:r>
              <a:rPr lang="en-US" dirty="0" smtClean="0"/>
              <a:t>, or </a:t>
            </a:r>
            <a:r>
              <a:rPr lang="en-US" dirty="0" err="1" smtClean="0"/>
              <a:t>amikacin</a:t>
            </a:r>
            <a:r>
              <a:rPr lang="en-US" dirty="0" smtClean="0"/>
              <a:t> also can be used as the fourth drug, when necessary.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Epidemiologi</a:t>
            </a:r>
          </a:p>
          <a:p>
            <a:r>
              <a:rPr lang="id-ID" dirty="0" smtClean="0"/>
              <a:t>Farmakoterapi pada berbagai situasi</a:t>
            </a:r>
          </a:p>
          <a:p>
            <a:r>
              <a:rPr lang="id-ID" dirty="0" smtClean="0"/>
              <a:t>Farmakoterapi pada berbagai populasi</a:t>
            </a:r>
          </a:p>
          <a:p>
            <a:r>
              <a:rPr lang="id-ID" dirty="0" smtClean="0"/>
              <a:t>Pharmaceutical care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684556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TB in Pediatrics</a:t>
            </a:r>
            <a:endParaRPr lang="en-US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685800" y="1295400"/>
          <a:ext cx="80010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TB in CKD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sz="3400" dirty="0" smtClean="0"/>
              <a:t>LTBI: INH 6 </a:t>
            </a:r>
            <a:r>
              <a:rPr lang="en-US" sz="3400" dirty="0" err="1" smtClean="0"/>
              <a:t>bulan</a:t>
            </a:r>
            <a:r>
              <a:rPr lang="en-US" sz="3400" dirty="0" smtClean="0"/>
              <a:t> or HR 3bulan or R 4-6bulan</a:t>
            </a:r>
          </a:p>
          <a:p>
            <a:r>
              <a:rPr lang="en-US" sz="3400" dirty="0" smtClean="0"/>
              <a:t>Active TB: </a:t>
            </a:r>
            <a:r>
              <a:rPr lang="id-ID" sz="3400" dirty="0" smtClean="0"/>
              <a:t>lihat tabel berikut</a:t>
            </a:r>
          </a:p>
          <a:p>
            <a:r>
              <a:rPr lang="en-US" sz="3400" dirty="0"/>
              <a:t>In general, isoniazid and rifampicin can be used in normal doses in renal impairment, during dialysis and following </a:t>
            </a:r>
            <a:r>
              <a:rPr lang="en-US" sz="3400" dirty="0" smtClean="0"/>
              <a:t>transplantation</a:t>
            </a:r>
            <a:endParaRPr lang="id-ID" sz="3400" dirty="0" smtClean="0"/>
          </a:p>
          <a:p>
            <a:r>
              <a:rPr lang="id-ID" sz="3400" dirty="0" smtClean="0"/>
              <a:t>CKD S</a:t>
            </a:r>
            <a:r>
              <a:rPr lang="en-US" sz="3400" dirty="0" err="1" smtClean="0"/>
              <a:t>tages</a:t>
            </a:r>
            <a:r>
              <a:rPr lang="en-US" sz="3400" dirty="0" smtClean="0"/>
              <a:t> </a:t>
            </a:r>
            <a:r>
              <a:rPr lang="en-US" sz="3400" dirty="0"/>
              <a:t>4 and </a:t>
            </a:r>
            <a:r>
              <a:rPr lang="en-US" sz="3400" dirty="0" smtClean="0"/>
              <a:t>5, </a:t>
            </a:r>
            <a:r>
              <a:rPr lang="en-US" sz="3400" i="1" dirty="0"/>
              <a:t>dosing intervals</a:t>
            </a:r>
            <a:r>
              <a:rPr lang="en-US" sz="3400" dirty="0"/>
              <a:t> </a:t>
            </a:r>
            <a:r>
              <a:rPr lang="en-US" sz="3400" dirty="0" err="1" smtClean="0"/>
              <a:t>ethambutol</a:t>
            </a:r>
            <a:r>
              <a:rPr lang="en-US" sz="3400" dirty="0"/>
              <a:t>, </a:t>
            </a:r>
            <a:r>
              <a:rPr lang="en-US" sz="3400" dirty="0" err="1" smtClean="0"/>
              <a:t>pyrazinamid</a:t>
            </a:r>
            <a:r>
              <a:rPr lang="id-ID" sz="3400" dirty="0" smtClean="0"/>
              <a:t>a</a:t>
            </a:r>
            <a:r>
              <a:rPr lang="en-US" sz="3400" dirty="0" smtClean="0"/>
              <a:t> </a:t>
            </a:r>
            <a:r>
              <a:rPr lang="id-ID" sz="3400" dirty="0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aminogl</a:t>
            </a:r>
            <a:r>
              <a:rPr lang="id-ID" sz="3400" dirty="0" smtClean="0"/>
              <a:t>ik</a:t>
            </a:r>
            <a:r>
              <a:rPr lang="en-US" sz="3400" dirty="0" err="1" smtClean="0"/>
              <a:t>osid</a:t>
            </a:r>
            <a:r>
              <a:rPr lang="id-ID" sz="3400" dirty="0" smtClean="0"/>
              <a:t>a menjadi 3x seminggu</a:t>
            </a:r>
          </a:p>
          <a:p>
            <a:r>
              <a:rPr lang="id-ID" sz="3400" dirty="0" smtClean="0"/>
              <a:t>Ke</a:t>
            </a:r>
            <a:r>
              <a:rPr lang="en-US" sz="3400" dirty="0" err="1" smtClean="0"/>
              <a:t>mopro</a:t>
            </a:r>
            <a:r>
              <a:rPr lang="id-ID" sz="3400" dirty="0" smtClean="0"/>
              <a:t>fi</a:t>
            </a:r>
            <a:r>
              <a:rPr lang="en-US" sz="3400" dirty="0" smtClean="0"/>
              <a:t>la</a:t>
            </a:r>
            <a:r>
              <a:rPr lang="id-ID" sz="3400" dirty="0" smtClean="0"/>
              <a:t>ks</a:t>
            </a:r>
            <a:r>
              <a:rPr lang="en-US" sz="3400" dirty="0" smtClean="0"/>
              <a:t>is s</a:t>
            </a:r>
            <a:r>
              <a:rPr lang="id-ID" sz="3400" dirty="0" smtClean="0"/>
              <a:t>ebelum atau sesudah transplantasi dengan H </a:t>
            </a:r>
            <a:r>
              <a:rPr lang="id-ID" sz="3400" dirty="0"/>
              <a:t>300 </a:t>
            </a:r>
            <a:r>
              <a:rPr lang="id-ID" sz="3400" dirty="0" smtClean="0"/>
              <a:t>mg/hari selama 6 bulan +Vit B6 10-25 mg/hari atau H+R+VitB6 selama </a:t>
            </a:r>
            <a:r>
              <a:rPr lang="id-ID" sz="3400" dirty="0"/>
              <a:t>3 </a:t>
            </a:r>
            <a:r>
              <a:rPr lang="id-ID" sz="3400" dirty="0" smtClean="0"/>
              <a:t>bulan atau R 4-6 bulan</a:t>
            </a:r>
            <a:r>
              <a:rPr lang="en-US" sz="3400" dirty="0" smtClean="0"/>
              <a:t>.</a:t>
            </a:r>
            <a:endParaRPr lang="en-US" sz="34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Active TB in CKD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1752600"/>
          <a:ext cx="8839200" cy="4609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8820"/>
                <a:gridCol w="2430780"/>
                <a:gridCol w="2209800"/>
                <a:gridCol w="2209800"/>
              </a:tblGrid>
              <a:tr h="4499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Stage 1-3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Stage 4-5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Renal Transplant</a:t>
                      </a:r>
                      <a:endParaRPr lang="en-US" dirty="0"/>
                    </a:p>
                  </a:txBody>
                  <a:tcPr/>
                </a:tc>
              </a:tr>
              <a:tr h="449916"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 mg 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 mg daily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 15 mg/kg max 900 mg 33/week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 mg daily</a:t>
                      </a:r>
                      <a:endParaRPr lang="en-US" dirty="0"/>
                    </a:p>
                  </a:txBody>
                  <a:tcPr/>
                </a:tc>
              </a:tr>
              <a:tr h="776568"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&lt;50 kg: 450 mg daily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≥50 kg: 600 mg 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&lt;50 kg: 450 mg daily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≥50 kg: 600 mg daily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&lt;50 kg: 450 mg daily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≥50 kg: 600 mg daily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776568">
                <a:tc>
                  <a:txBody>
                    <a:bodyPr/>
                    <a:lstStyle/>
                    <a:p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&lt;50 kg: 1.5 g daily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≥50 kg: 2 g 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25-30 mg/kg 3x/week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&lt;50 kg: 1.5 g daily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≥50 kg: 2 g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</a:t>
                      </a:r>
                      <a:endParaRPr lang="en-US" dirty="0"/>
                    </a:p>
                  </a:txBody>
                  <a:tcPr/>
                </a:tc>
              </a:tr>
              <a:tr h="449916"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 mg/kg 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15-25 mg/kg 3X/week (max 2.5 g)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 mg/kg daily</a:t>
                      </a:r>
                      <a:endParaRPr lang="en-US" dirty="0"/>
                    </a:p>
                  </a:txBody>
                  <a:tcPr/>
                </a:tc>
              </a:tr>
              <a:tr h="44991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Moxifloxacin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400 mg 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 suitable for 3X weekly regimen 400 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400 mg daily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END-STAGE RENAL DISEASE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H</a:t>
            </a:r>
            <a:r>
              <a:rPr lang="en-US" dirty="0" err="1"/>
              <a:t>emodial</a:t>
            </a:r>
            <a:r>
              <a:rPr lang="id-ID" dirty="0"/>
              <a:t>i</a:t>
            </a:r>
            <a:r>
              <a:rPr lang="en-US" dirty="0"/>
              <a:t>sis, </a:t>
            </a:r>
            <a:r>
              <a:rPr lang="en-US" i="1" dirty="0"/>
              <a:t>dosing intervals</a:t>
            </a:r>
            <a:r>
              <a:rPr lang="en-US" dirty="0"/>
              <a:t> </a:t>
            </a:r>
            <a:r>
              <a:rPr lang="id-ID" dirty="0" smtClean="0"/>
              <a:t>ditingkatkan menjadi 3x seminggu untuk mengurangi risiko akumulasi obat dan toksisitas</a:t>
            </a:r>
            <a:r>
              <a:rPr lang="en-US" dirty="0" smtClean="0"/>
              <a:t>y</a:t>
            </a:r>
            <a:r>
              <a:rPr lang="id-ID" dirty="0"/>
              <a:t>. Obat diberikan setelah dialisis atau 4-6 jam sebelum </a:t>
            </a:r>
            <a:r>
              <a:rPr lang="id-ID" dirty="0" smtClean="0"/>
              <a:t>dialisis</a:t>
            </a:r>
            <a:endParaRPr lang="en-US" dirty="0" smtClean="0"/>
          </a:p>
          <a:p>
            <a:r>
              <a:rPr lang="en-US" dirty="0" smtClean="0"/>
              <a:t>There is little information concerning the effects of peritoneal dialysis on clearance of </a:t>
            </a:r>
            <a:r>
              <a:rPr lang="en-US" dirty="0" err="1" smtClean="0"/>
              <a:t>antituberculosis</a:t>
            </a:r>
            <a:r>
              <a:rPr lang="en-US" dirty="0" smtClean="0"/>
              <a:t> drugs.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r>
              <a:rPr lang="en-US" b="1" i="1" dirty="0" smtClean="0"/>
              <a:t>TB in Liver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INH, RIF, and PZA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hepatitis yang </a:t>
            </a:r>
            <a:r>
              <a:rPr lang="en-US" dirty="0" err="1" smtClean="0"/>
              <a:t>memperparah</a:t>
            </a:r>
            <a:r>
              <a:rPr lang="en-US" dirty="0" smtClean="0"/>
              <a:t>  preexisting liver disease.</a:t>
            </a:r>
          </a:p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efektivitas</a:t>
            </a:r>
            <a:r>
              <a:rPr lang="en-US" dirty="0" smtClean="0"/>
              <a:t>  </a:t>
            </a:r>
            <a:r>
              <a:rPr lang="en-US" dirty="0" err="1" smtClean="0"/>
              <a:t>ketiga</a:t>
            </a:r>
            <a:r>
              <a:rPr lang="en-US" dirty="0" smtClean="0"/>
              <a:t> OAT  </a:t>
            </a:r>
            <a:r>
              <a:rPr lang="en-US" dirty="0" err="1" smtClean="0"/>
              <a:t>tersebut</a:t>
            </a:r>
            <a:r>
              <a:rPr lang="en-US" dirty="0" smtClean="0"/>
              <a:t> 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Bila</a:t>
            </a:r>
            <a:r>
              <a:rPr lang="en-US" dirty="0" smtClean="0"/>
              <a:t> SGOT &gt; 3x: R/E/Z  6  </a:t>
            </a:r>
            <a:r>
              <a:rPr lang="en-US" dirty="0" err="1" smtClean="0"/>
              <a:t>bulan</a:t>
            </a:r>
            <a:r>
              <a:rPr lang="en-US" dirty="0" smtClean="0"/>
              <a:t>  </a:t>
            </a:r>
            <a:r>
              <a:rPr lang="en-US" dirty="0" err="1" smtClean="0"/>
              <a:t>hindari</a:t>
            </a:r>
            <a:r>
              <a:rPr lang="en-US" dirty="0" smtClean="0"/>
              <a:t> INH  </a:t>
            </a:r>
            <a:r>
              <a:rPr lang="en-US" dirty="0" err="1" smtClean="0"/>
              <a:t>atau</a:t>
            </a:r>
            <a:r>
              <a:rPr lang="en-US" dirty="0" smtClean="0"/>
              <a:t> H/ R 9 </a:t>
            </a:r>
            <a:r>
              <a:rPr lang="en-US" dirty="0" err="1" smtClean="0"/>
              <a:t>bulan</a:t>
            </a:r>
            <a:r>
              <a:rPr lang="en-US" dirty="0" smtClean="0"/>
              <a:t> + E </a:t>
            </a:r>
            <a:r>
              <a:rPr lang="en-US" dirty="0" err="1" smtClean="0"/>
              <a:t>sampai</a:t>
            </a:r>
            <a:r>
              <a:rPr lang="en-US" dirty="0" smtClean="0"/>
              <a:t> H/R susceptibility are demonstrated, thereby avoiding PZA.</a:t>
            </a:r>
          </a:p>
          <a:p>
            <a:r>
              <a:rPr lang="en-US" dirty="0" smtClean="0"/>
              <a:t>For severe liver disease : R/E   12 </a:t>
            </a:r>
            <a:r>
              <a:rPr lang="en-US" dirty="0" err="1" smtClean="0"/>
              <a:t>bulan</a:t>
            </a:r>
            <a:r>
              <a:rPr lang="en-US" dirty="0" smtClean="0"/>
              <a:t>, + </a:t>
            </a:r>
            <a:r>
              <a:rPr lang="en-US" dirty="0" err="1" smtClean="0"/>
              <a:t>fluoroquinolone</a:t>
            </a:r>
            <a:r>
              <a:rPr lang="en-US" dirty="0" smtClean="0"/>
              <a:t>, for the first 2 months; however, there are no data to support this recommendation. 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0"/>
            <a:ext cx="7772400" cy="1362075"/>
          </a:xfrm>
        </p:spPr>
        <p:txBody>
          <a:bodyPr/>
          <a:lstStyle/>
          <a:p>
            <a:r>
              <a:rPr lang="en-US" dirty="0" smtClean="0"/>
              <a:t>POTENTIAL ADVERSE DRUG REACTION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Neuropati</a:t>
            </a:r>
            <a:r>
              <a:rPr lang="en-US" dirty="0" smtClean="0"/>
              <a:t> </a:t>
            </a:r>
            <a:r>
              <a:rPr lang="en-US" dirty="0" err="1" smtClean="0"/>
              <a:t>Perifer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Dijumpai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INH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metabolisme</a:t>
            </a:r>
            <a:r>
              <a:rPr lang="en-US" dirty="0" smtClean="0"/>
              <a:t> </a:t>
            </a:r>
            <a:r>
              <a:rPr lang="en-US" dirty="0" err="1" smtClean="0"/>
              <a:t>pyridoxin</a:t>
            </a:r>
            <a:endParaRPr lang="en-US" dirty="0" smtClean="0"/>
          </a:p>
          <a:p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dosis</a:t>
            </a:r>
            <a:r>
              <a:rPr lang="en-US" dirty="0" smtClean="0"/>
              <a:t>&gt;6mg/kg/</a:t>
            </a:r>
            <a:r>
              <a:rPr lang="en-US" dirty="0" err="1" smtClean="0"/>
              <a:t>hari</a:t>
            </a:r>
            <a:endParaRPr lang="en-US" dirty="0" smtClean="0"/>
          </a:p>
          <a:p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underlying DM, HIV, </a:t>
            </a:r>
            <a:r>
              <a:rPr lang="en-US" dirty="0" err="1" smtClean="0"/>
              <a:t>malnutrisi</a:t>
            </a:r>
            <a:r>
              <a:rPr lang="en-US" dirty="0" smtClean="0"/>
              <a:t>,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ginjal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pyridoxin</a:t>
            </a:r>
            <a:endParaRPr lang="en-US" dirty="0" smtClean="0"/>
          </a:p>
          <a:p>
            <a:r>
              <a:rPr lang="en-US" dirty="0" smtClean="0"/>
              <a:t>Pregnancy and Lactation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pyridoxin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Thrombocytopenia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RIF yang </a:t>
            </a:r>
            <a:r>
              <a:rPr lang="en-US" dirty="0" err="1" smtClean="0"/>
              <a:t>terputus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intermitten</a:t>
            </a:r>
            <a:endParaRPr lang="en-US" dirty="0" smtClean="0"/>
          </a:p>
          <a:p>
            <a:r>
              <a:rPr lang="en-US" dirty="0" err="1" smtClean="0"/>
              <a:t>Mekanisme</a:t>
            </a:r>
            <a:r>
              <a:rPr lang="en-US" dirty="0" smtClean="0"/>
              <a:t>: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IgG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Ig</a:t>
            </a:r>
            <a:r>
              <a:rPr lang="en-US" dirty="0" smtClean="0"/>
              <a:t> M antibody </a:t>
            </a:r>
            <a:r>
              <a:rPr lang="en-US" dirty="0" err="1" smtClean="0"/>
              <a:t>terhadap</a:t>
            </a:r>
            <a:r>
              <a:rPr lang="en-US" dirty="0" smtClean="0"/>
              <a:t> RIF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platelet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destruksi</a:t>
            </a:r>
            <a:r>
              <a:rPr lang="en-US" dirty="0" smtClean="0"/>
              <a:t> platelet</a:t>
            </a:r>
          </a:p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thrombocytopenia </a:t>
            </a:r>
            <a:r>
              <a:rPr lang="en-US" dirty="0" err="1" smtClean="0"/>
              <a:t>hentikan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ganti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rejimen</a:t>
            </a:r>
            <a:r>
              <a:rPr lang="en-US" dirty="0" smtClean="0"/>
              <a:t> lain</a:t>
            </a:r>
          </a:p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thrombocytopenia </a:t>
            </a:r>
            <a:r>
              <a:rPr lang="en-US" dirty="0" err="1" smtClean="0"/>
              <a:t>berulang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Reaksi</a:t>
            </a:r>
            <a:r>
              <a:rPr lang="en-US" dirty="0" smtClean="0"/>
              <a:t> Lain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Alergi</a:t>
            </a:r>
            <a:r>
              <a:rPr lang="en-US" dirty="0" smtClean="0"/>
              <a:t> </a:t>
            </a:r>
            <a:r>
              <a:rPr lang="en-US" dirty="0" err="1" smtClean="0"/>
              <a:t>dijumpai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INH dg </a:t>
            </a:r>
            <a:r>
              <a:rPr lang="en-US" dirty="0" err="1" smtClean="0"/>
              <a:t>manifestasi</a:t>
            </a:r>
            <a:r>
              <a:rPr lang="en-US" dirty="0" smtClean="0"/>
              <a:t>: rash, </a:t>
            </a:r>
            <a:r>
              <a:rPr lang="en-US" dirty="0" err="1" smtClean="0"/>
              <a:t>pembengkakan</a:t>
            </a:r>
            <a:r>
              <a:rPr lang="en-US" dirty="0" smtClean="0"/>
              <a:t> </a:t>
            </a:r>
            <a:r>
              <a:rPr lang="en-US" dirty="0" err="1" smtClean="0"/>
              <a:t>lidah</a:t>
            </a:r>
            <a:r>
              <a:rPr lang="en-US" dirty="0" smtClean="0"/>
              <a:t>, </a:t>
            </a:r>
            <a:r>
              <a:rPr lang="en-US" dirty="0" err="1" smtClean="0"/>
              <a:t>demam</a:t>
            </a:r>
            <a:r>
              <a:rPr lang="en-US" dirty="0" smtClean="0"/>
              <a:t>, arthritis.</a:t>
            </a:r>
          </a:p>
          <a:p>
            <a:r>
              <a:rPr lang="en-US" dirty="0" err="1" smtClean="0"/>
              <a:t>Mual</a:t>
            </a:r>
            <a:r>
              <a:rPr lang="en-US" dirty="0" smtClean="0"/>
              <a:t>, </a:t>
            </a:r>
            <a:r>
              <a:rPr lang="en-US" dirty="0" err="1" smtClean="0"/>
              <a:t>muntah</a:t>
            </a:r>
            <a:r>
              <a:rPr lang="en-US" dirty="0" smtClean="0"/>
              <a:t> , </a:t>
            </a:r>
            <a:r>
              <a:rPr lang="en-US" dirty="0" err="1" smtClean="0"/>
              <a:t>demam</a:t>
            </a:r>
            <a:r>
              <a:rPr lang="en-US" dirty="0" smtClean="0"/>
              <a:t>, rash </a:t>
            </a:r>
            <a:r>
              <a:rPr lang="en-US" dirty="0" err="1" smtClean="0"/>
              <a:t>dijumpai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RIF</a:t>
            </a:r>
          </a:p>
          <a:p>
            <a:r>
              <a:rPr lang="en-US" dirty="0" smtClean="0"/>
              <a:t>Acute Kidney Injury (AKI) </a:t>
            </a:r>
            <a:r>
              <a:rPr lang="en-US" dirty="0" err="1" smtClean="0"/>
              <a:t>akibat</a:t>
            </a:r>
            <a:r>
              <a:rPr lang="en-US" dirty="0" smtClean="0"/>
              <a:t> RIF</a:t>
            </a:r>
          </a:p>
          <a:p>
            <a:r>
              <a:rPr lang="en-US" dirty="0" smtClean="0"/>
              <a:t>Optic Neuritis </a:t>
            </a:r>
            <a:r>
              <a:rPr lang="en-US" dirty="0" err="1" smtClean="0"/>
              <a:t>akibat</a:t>
            </a:r>
            <a:r>
              <a:rPr lang="en-US" dirty="0" smtClean="0"/>
              <a:t> EMB,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dosis</a:t>
            </a:r>
            <a:r>
              <a:rPr lang="en-US" dirty="0" smtClean="0"/>
              <a:t> &gt; 15mg/kg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durasi</a:t>
            </a:r>
            <a:endParaRPr lang="en-US" dirty="0" smtClean="0"/>
          </a:p>
          <a:p>
            <a:r>
              <a:rPr lang="en-US" dirty="0" smtClean="0"/>
              <a:t>Asymptomatic </a:t>
            </a:r>
            <a:r>
              <a:rPr lang="en-US" dirty="0" err="1" smtClean="0"/>
              <a:t>hyperuricemia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PZA,EMB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Hepatitis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INH </a:t>
            </a:r>
            <a:r>
              <a:rPr lang="en-US" dirty="0" err="1" smtClean="0"/>
              <a:t>memicu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hepatotoksisitas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RIF.</a:t>
            </a:r>
          </a:p>
          <a:p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mingguan-bulanan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endParaRPr lang="en-US" dirty="0" smtClean="0"/>
          </a:p>
          <a:p>
            <a:r>
              <a:rPr lang="en-US" dirty="0" smtClean="0"/>
              <a:t>RIF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cholestasis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manifestasi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jaundice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transaminase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Insiden</a:t>
            </a:r>
            <a:r>
              <a:rPr lang="en-US" dirty="0" smtClean="0"/>
              <a:t> hepatitis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kombinasi</a:t>
            </a:r>
            <a:r>
              <a:rPr lang="en-US" dirty="0" smtClean="0"/>
              <a:t> INH-RIF </a:t>
            </a:r>
            <a:r>
              <a:rPr lang="en-US" dirty="0" err="1" smtClean="0"/>
              <a:t>daripada</a:t>
            </a:r>
            <a:r>
              <a:rPr lang="en-US" dirty="0" smtClean="0"/>
              <a:t> INH </a:t>
            </a:r>
            <a:r>
              <a:rPr lang="en-US" dirty="0" err="1" smtClean="0"/>
              <a:t>tunggal</a:t>
            </a:r>
            <a:endParaRPr lang="en-US" dirty="0" smtClean="0"/>
          </a:p>
          <a:p>
            <a:r>
              <a:rPr lang="en-US" dirty="0" smtClean="0"/>
              <a:t>High risk: </a:t>
            </a:r>
            <a:r>
              <a:rPr lang="en-US" dirty="0" err="1" smtClean="0"/>
              <a:t>manula</a:t>
            </a:r>
            <a:r>
              <a:rPr lang="en-US" dirty="0" smtClean="0"/>
              <a:t>, </a:t>
            </a:r>
            <a:r>
              <a:rPr lang="en-US" dirty="0" err="1" smtClean="0"/>
              <a:t>alkoholik</a:t>
            </a:r>
            <a:r>
              <a:rPr lang="en-US" dirty="0" smtClean="0"/>
              <a:t>, </a:t>
            </a:r>
            <a:r>
              <a:rPr lang="en-US" dirty="0" err="1" smtClean="0"/>
              <a:t>pasien</a:t>
            </a:r>
            <a:r>
              <a:rPr lang="en-US" dirty="0" smtClean="0"/>
              <a:t> yang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hepatotoxic</a:t>
            </a:r>
            <a:r>
              <a:rPr lang="en-US" dirty="0" smtClean="0"/>
              <a:t> lain, </a:t>
            </a:r>
            <a:r>
              <a:rPr lang="en-US" dirty="0" err="1" smtClean="0"/>
              <a:t>disfungsi</a:t>
            </a:r>
            <a:r>
              <a:rPr lang="en-US" dirty="0" smtClean="0"/>
              <a:t> liver  (CH, </a:t>
            </a:r>
            <a:r>
              <a:rPr lang="en-US" dirty="0" err="1" smtClean="0"/>
              <a:t>Hepatoma</a:t>
            </a:r>
            <a:r>
              <a:rPr lang="en-US" dirty="0" smtClean="0"/>
              <a:t>, PBC)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PENDAHULUAN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Tuberculosis </a:t>
            </a:r>
            <a:r>
              <a:rPr lang="id-ID" dirty="0" smtClean="0"/>
              <a:t>tetap menjadi penyebab kematian utama di seluruh dunia. </a:t>
            </a:r>
          </a:p>
          <a:p>
            <a:r>
              <a:rPr lang="en-US" dirty="0" smtClean="0"/>
              <a:t>The rise and spread of drug resistance and synergistic interaction with the HIV epidemic are posing difficult challenges and threatening global efforts at tuberculosis control.</a:t>
            </a:r>
            <a:endParaRPr lang="id-ID" dirty="0" smtClean="0"/>
          </a:p>
          <a:p>
            <a:r>
              <a:rPr lang="en-US" dirty="0"/>
              <a:t>In 2011, there were 8.7 million new cases of active tuberculosis worldwide (13% </a:t>
            </a:r>
            <a:r>
              <a:rPr lang="en-US" dirty="0" smtClean="0"/>
              <a:t>of </a:t>
            </a:r>
            <a:r>
              <a:rPr lang="en-US" dirty="0"/>
              <a:t>which involved </a:t>
            </a:r>
            <a:r>
              <a:rPr lang="en-US" dirty="0" err="1"/>
              <a:t>coinfection</a:t>
            </a:r>
            <a:r>
              <a:rPr lang="en-US" dirty="0"/>
              <a:t> with the human immunodeficiency virus [HIV]) and </a:t>
            </a:r>
            <a:r>
              <a:rPr lang="en-US" dirty="0" smtClean="0"/>
              <a:t>1.4 </a:t>
            </a:r>
            <a:r>
              <a:rPr lang="en-US" dirty="0"/>
              <a:t>million deaths, including 430,000 deaths among HIV-infected </a:t>
            </a:r>
            <a:r>
              <a:rPr lang="en-US" dirty="0" smtClean="0"/>
              <a:t>patients</a:t>
            </a:r>
            <a:r>
              <a:rPr lang="id-ID" dirty="0" smtClean="0"/>
              <a:t> (WHO, 2012)</a:t>
            </a:r>
            <a:endParaRPr lang="en-US" dirty="0"/>
          </a:p>
          <a:p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483872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/>
              <a:t>Drug Interactions</a:t>
            </a:r>
            <a:r>
              <a:rPr lang="en-US"/>
              <a:t> 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43075"/>
            <a:ext cx="8240713" cy="5343525"/>
          </a:xfrm>
        </p:spPr>
        <p:txBody>
          <a:bodyPr/>
          <a:lstStyle/>
          <a:p>
            <a:r>
              <a:rPr lang="en-US" sz="2400"/>
              <a:t>Relatively few drug interactions substantially change concentrations of antituberculosis drugs</a:t>
            </a:r>
          </a:p>
          <a:p>
            <a:r>
              <a:rPr lang="en-US" sz="2400"/>
              <a:t>Antituberculosis drugs sometimes change concentrations of other drugs</a:t>
            </a:r>
          </a:p>
          <a:p>
            <a:pPr>
              <a:buFontTx/>
              <a:buNone/>
            </a:pPr>
            <a:r>
              <a:rPr lang="en-US" sz="2400"/>
              <a:t>	-Rifamycins can decrease serum concentrations of many drugs, (e.g., most of the HIV-1 protease inhibitors), to subtherapeutic levels</a:t>
            </a:r>
          </a:p>
          <a:p>
            <a:pPr>
              <a:buFontTx/>
              <a:buNone/>
            </a:pPr>
            <a:r>
              <a:rPr lang="en-US" sz="2400"/>
              <a:t>    -Isoniazid increases concentrations of some drugs (e.g., phenytoin) to toxic levels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 </a:t>
            </a:r>
            <a:r>
              <a:rPr lang="en-US" dirty="0" err="1" smtClean="0"/>
              <a:t>menghambat</a:t>
            </a:r>
            <a:r>
              <a:rPr lang="en-US" dirty="0" smtClean="0"/>
              <a:t> CYP2C9, CYP2C19, CYP2E1</a:t>
            </a:r>
          </a:p>
          <a:p>
            <a:r>
              <a:rPr lang="en-US" dirty="0" smtClean="0"/>
              <a:t>INH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metabolisme</a:t>
            </a:r>
            <a:r>
              <a:rPr lang="en-US" dirty="0" smtClean="0"/>
              <a:t> </a:t>
            </a:r>
            <a:r>
              <a:rPr lang="en-US" dirty="0" err="1" smtClean="0"/>
              <a:t>Fenitoin</a:t>
            </a:r>
            <a:r>
              <a:rPr lang="en-US" dirty="0" smtClean="0"/>
              <a:t>, CBZ</a:t>
            </a:r>
          </a:p>
          <a:p>
            <a:r>
              <a:rPr lang="en-US" dirty="0" smtClean="0"/>
              <a:t>RIF </a:t>
            </a:r>
            <a:r>
              <a:rPr lang="en-US" dirty="0" err="1" smtClean="0"/>
              <a:t>menginduksi</a:t>
            </a:r>
            <a:r>
              <a:rPr lang="en-US" dirty="0" smtClean="0"/>
              <a:t> CYP3A4</a:t>
            </a:r>
          </a:p>
          <a:p>
            <a:r>
              <a:rPr lang="en-US" dirty="0" smtClean="0"/>
              <a:t>RIF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metabolisme</a:t>
            </a:r>
            <a:r>
              <a:rPr lang="en-US" dirty="0" smtClean="0"/>
              <a:t> ARV (Protease inhibitor, NNRTI), </a:t>
            </a:r>
            <a:r>
              <a:rPr lang="en-US" dirty="0" err="1" smtClean="0"/>
              <a:t>makrolida</a:t>
            </a:r>
            <a:r>
              <a:rPr lang="en-US" dirty="0" smtClean="0"/>
              <a:t>, </a:t>
            </a:r>
            <a:r>
              <a:rPr lang="en-US" dirty="0" err="1" smtClean="0"/>
              <a:t>antijamur</a:t>
            </a:r>
            <a:r>
              <a:rPr lang="en-US" dirty="0" smtClean="0"/>
              <a:t> </a:t>
            </a:r>
            <a:r>
              <a:rPr lang="en-US" dirty="0" err="1" smtClean="0"/>
              <a:t>Azole</a:t>
            </a:r>
            <a:r>
              <a:rPr lang="en-US" dirty="0" smtClean="0"/>
              <a:t>, </a:t>
            </a:r>
            <a:r>
              <a:rPr lang="en-US" dirty="0" err="1" smtClean="0"/>
              <a:t>kortikosteroid</a:t>
            </a:r>
            <a:r>
              <a:rPr lang="en-US" dirty="0" smtClean="0"/>
              <a:t>, </a:t>
            </a:r>
            <a:r>
              <a:rPr lang="en-US" dirty="0" err="1" smtClean="0"/>
              <a:t>warfarin,OC</a:t>
            </a:r>
            <a:r>
              <a:rPr lang="en-US" dirty="0" smtClean="0"/>
              <a:t>, </a:t>
            </a:r>
            <a:r>
              <a:rPr lang="en-US" dirty="0" err="1" smtClean="0"/>
              <a:t>teofilin</a:t>
            </a:r>
            <a:r>
              <a:rPr lang="en-US" dirty="0" smtClean="0"/>
              <a:t>, </a:t>
            </a:r>
            <a:r>
              <a:rPr lang="en-US" dirty="0" err="1" smtClean="0"/>
              <a:t>fenitoin</a:t>
            </a:r>
            <a:r>
              <a:rPr lang="en-US" dirty="0" smtClean="0"/>
              <a:t>, SU, </a:t>
            </a:r>
            <a:r>
              <a:rPr lang="en-US" dirty="0" err="1" smtClean="0"/>
              <a:t>nifedipin</a:t>
            </a:r>
            <a:r>
              <a:rPr lang="en-US" dirty="0" smtClean="0"/>
              <a:t>, </a:t>
            </a:r>
            <a:r>
              <a:rPr lang="en-US" dirty="0" err="1" smtClean="0"/>
              <a:t>verapamil</a:t>
            </a:r>
            <a:r>
              <a:rPr lang="en-US" dirty="0" smtClean="0"/>
              <a:t>, </a:t>
            </a:r>
            <a:r>
              <a:rPr lang="en-US" dirty="0" err="1" smtClean="0"/>
              <a:t>diltiazem,enalapril</a:t>
            </a:r>
            <a:r>
              <a:rPr lang="en-US" dirty="0" smtClean="0"/>
              <a:t>, </a:t>
            </a:r>
            <a:r>
              <a:rPr lang="en-US" dirty="0" err="1" smtClean="0"/>
              <a:t>simvastatin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Pelaksanaan Pharmaceutical Care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Pengumpulan Data: Subyektif, Obyektif</a:t>
            </a:r>
          </a:p>
          <a:p>
            <a:r>
              <a:rPr lang="id-ID" dirty="0" smtClean="0"/>
              <a:t>Analisis terapi obat dikaitkan dengan data suyektif, obyektif  menghasilkan DRP (Asesmen)</a:t>
            </a:r>
          </a:p>
          <a:p>
            <a:r>
              <a:rPr lang="id-ID" dirty="0" smtClean="0"/>
              <a:t>Penyusunan Rencana Pelayanan (Plan): penyusunan rekomendasi, rencana monitoring dan konseling.</a:t>
            </a:r>
          </a:p>
          <a:p>
            <a:r>
              <a:rPr lang="id-ID" dirty="0" smtClean="0"/>
              <a:t>Implementasi Rencana Pelayanan: menyampaikan/mengkomunikasikan rekomendasi, melaksanakan monitoring dan konseling.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587857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Pengumpulan </a:t>
            </a:r>
            <a:r>
              <a:rPr lang="id-ID" dirty="0" smtClean="0"/>
              <a:t>Data Subyektif</a:t>
            </a:r>
            <a:r>
              <a:rPr lang="id-ID" dirty="0"/>
              <a:t>, Obyektif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dirty="0" smtClean="0"/>
              <a:t>Fungsi ginjal, liver?</a:t>
            </a:r>
          </a:p>
          <a:p>
            <a:pPr marL="0" indent="0">
              <a:buNone/>
            </a:pPr>
            <a:r>
              <a:rPr lang="id-ID" dirty="0" smtClean="0"/>
              <a:t>Kehamilan, menyusui?</a:t>
            </a:r>
          </a:p>
          <a:p>
            <a:pPr marL="0" indent="0">
              <a:buNone/>
            </a:pPr>
            <a:r>
              <a:rPr lang="id-ID" dirty="0" smtClean="0"/>
              <a:t>HIV?</a:t>
            </a:r>
          </a:p>
          <a:p>
            <a:pPr marL="0" indent="0">
              <a:buNone/>
            </a:pPr>
            <a:r>
              <a:rPr lang="id-ID" dirty="0" smtClean="0"/>
              <a:t>Minum obat lain? </a:t>
            </a:r>
          </a:p>
          <a:p>
            <a:pPr marL="0" indent="0">
              <a:buNone/>
            </a:pPr>
            <a:r>
              <a:rPr lang="id-ID" dirty="0" smtClean="0"/>
              <a:t>Penggunaan kontrasepsi oral?</a:t>
            </a:r>
          </a:p>
          <a:p>
            <a:pPr marL="0" indent="0">
              <a:buNone/>
            </a:pPr>
            <a:r>
              <a:rPr lang="id-ID" dirty="0" smtClean="0"/>
              <a:t>Ada pengawas di rumah?</a:t>
            </a:r>
          </a:p>
          <a:p>
            <a:pPr marL="0" indent="0">
              <a:buNone/>
            </a:pPr>
            <a:r>
              <a:rPr lang="id-ID" dirty="0" smtClean="0"/>
              <a:t>Pekerjaan?</a:t>
            </a:r>
          </a:p>
          <a:p>
            <a:pPr marL="0" indent="0">
              <a:buNone/>
            </a:pPr>
            <a:r>
              <a:rPr lang="id-ID" dirty="0" smtClean="0"/>
              <a:t>Alamat?</a:t>
            </a:r>
          </a:p>
          <a:p>
            <a:pPr marL="0" indent="0">
              <a:buNone/>
            </a:pPr>
            <a:r>
              <a:rPr lang="id-ID" dirty="0" smtClean="0"/>
              <a:t>Keluhan selama minu obat pada kunjungan ulang?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679191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Asesmen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Cek adherence pada kunjungan ulang</a:t>
            </a:r>
          </a:p>
          <a:p>
            <a:r>
              <a:rPr lang="id-ID" dirty="0" smtClean="0"/>
              <a:t>Ada mual yang menetap setelah minum obat? Rujuk ke dokter untuk memastikan apakah terjadi ESO.</a:t>
            </a:r>
          </a:p>
          <a:p>
            <a:r>
              <a:rPr lang="id-ID" dirty="0" smtClean="0"/>
              <a:t>Cek ketepatan obat, dosis pada CKD dan CLD, kehamilan dan menyusui</a:t>
            </a:r>
          </a:p>
          <a:p>
            <a:r>
              <a:rPr lang="id-ID" dirty="0" smtClean="0"/>
              <a:t>Cek potensi interaksi dengan obat lain yang diminum.</a:t>
            </a:r>
          </a:p>
          <a:p>
            <a:r>
              <a:rPr lang="id-ID" dirty="0" smtClean="0"/>
              <a:t>Cek keluhan selama minum obat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225164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Monitoring</a:t>
            </a:r>
            <a:r>
              <a:rPr lang="id-ID" dirty="0" smtClean="0"/>
              <a:t> Terapi Obat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82000" cy="4800599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dirty="0" err="1" smtClean="0"/>
              <a:t>Efektivitas</a:t>
            </a:r>
            <a:r>
              <a:rPr lang="en-US" sz="2800" dirty="0" smtClean="0"/>
              <a:t> </a:t>
            </a:r>
            <a:r>
              <a:rPr lang="en-US" sz="2800" dirty="0" err="1" smtClean="0"/>
              <a:t>Terapi</a:t>
            </a:r>
            <a:r>
              <a:rPr lang="en-US" sz="28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Sputum BTA  </a:t>
            </a:r>
            <a:r>
              <a:rPr lang="en-US" sz="2800" dirty="0" err="1" smtClean="0"/>
              <a:t>setelah</a:t>
            </a:r>
            <a:r>
              <a:rPr lang="en-US" sz="2800" dirty="0" smtClean="0"/>
              <a:t> </a:t>
            </a:r>
            <a:r>
              <a:rPr lang="en-US" sz="2800" dirty="0" err="1" smtClean="0"/>
              <a:t>terapi</a:t>
            </a:r>
            <a:r>
              <a:rPr lang="en-US" sz="2800" dirty="0" smtClean="0"/>
              <a:t> </a:t>
            </a:r>
            <a:r>
              <a:rPr lang="en-US" sz="2800" dirty="0"/>
              <a:t>2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/>
              <a:t>6 </a:t>
            </a:r>
            <a:r>
              <a:rPr lang="en-US" sz="2800" dirty="0" err="1" smtClean="0"/>
              <a:t>bulan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If positive at two months, repeat at </a:t>
            </a:r>
            <a:r>
              <a:rPr lang="en-US" sz="2400" dirty="0" smtClean="0"/>
              <a:t>3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If still smear positive at 3 months, continuation phase (4HR) is still started while awaiting DST </a:t>
            </a:r>
            <a:r>
              <a:rPr lang="en-US" sz="2800" dirty="0" smtClean="0"/>
              <a:t>results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Continue drug-susceptibility tests if smear-positive after 3 months of </a:t>
            </a:r>
            <a:r>
              <a:rPr lang="en-US" sz="2800" dirty="0" smtClean="0"/>
              <a:t>treatment</a:t>
            </a:r>
            <a:endParaRPr lang="id-ID" sz="2800" dirty="0" smtClean="0"/>
          </a:p>
          <a:p>
            <a:pPr>
              <a:lnSpc>
                <a:spcPct val="90000"/>
              </a:lnSpc>
            </a:pPr>
            <a:r>
              <a:rPr lang="id-ID" sz="2800" dirty="0" smtClean="0"/>
              <a:t>C</a:t>
            </a:r>
            <a:r>
              <a:rPr lang="en-US" sz="2800" dirty="0" err="1" smtClean="0"/>
              <a:t>onsider</a:t>
            </a:r>
            <a:r>
              <a:rPr lang="en-US" sz="2800" dirty="0" smtClean="0"/>
              <a:t> </a:t>
            </a:r>
            <a:r>
              <a:rPr lang="en-US" sz="2800" dirty="0"/>
              <a:t>noncompliance, </a:t>
            </a:r>
            <a:r>
              <a:rPr lang="en-US" sz="2800" dirty="0" err="1"/>
              <a:t>malabsorption</a:t>
            </a:r>
            <a:r>
              <a:rPr lang="en-US" sz="2800" dirty="0"/>
              <a:t>, and drug resistance as possible reasons for delayed or suboptimal response to appropriate </a:t>
            </a:r>
            <a:r>
              <a:rPr lang="en-US" sz="2800" dirty="0" err="1"/>
              <a:t>therapy</a:t>
            </a:r>
            <a:r>
              <a:rPr lang="en-US" sz="2800" dirty="0" err="1" smtClean="0"/>
              <a:t>ESO</a:t>
            </a:r>
            <a:r>
              <a:rPr lang="en-US" sz="2800" dirty="0" smtClean="0"/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id-ID" sz="2800" dirty="0" smtClean="0"/>
              <a:t>ESO: </a:t>
            </a:r>
            <a:r>
              <a:rPr lang="en-US" sz="2800" dirty="0" smtClean="0"/>
              <a:t>SGOT/SGPT</a:t>
            </a:r>
            <a:r>
              <a:rPr lang="en-US" sz="2800" dirty="0" smtClean="0"/>
              <a:t>, Vision test, </a:t>
            </a:r>
            <a:r>
              <a:rPr lang="en-US" sz="2800" dirty="0" err="1" smtClean="0"/>
              <a:t>audiometri</a:t>
            </a:r>
            <a:r>
              <a:rPr lang="id-ID" sz="2800" dirty="0" smtClean="0"/>
              <a:t>, hematologi, neuropati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KONSELING OBAT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minum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malu</a:t>
            </a:r>
            <a:endParaRPr lang="en-US" dirty="0" smtClean="0"/>
          </a:p>
          <a:p>
            <a:r>
              <a:rPr lang="en-US" dirty="0" err="1" smtClean="0"/>
              <a:t>Kontinuitas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endParaRPr lang="en-US" dirty="0" smtClean="0"/>
          </a:p>
          <a:p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pengatasannya</a:t>
            </a:r>
            <a:endParaRPr lang="en-US" dirty="0" smtClean="0"/>
          </a:p>
          <a:p>
            <a:r>
              <a:rPr lang="en-US" dirty="0" smtClean="0"/>
              <a:t>Cara </a:t>
            </a:r>
            <a:r>
              <a:rPr lang="en-US" dirty="0" err="1" smtClean="0"/>
              <a:t>minum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: </a:t>
            </a:r>
            <a:r>
              <a:rPr lang="en-US" dirty="0" err="1" smtClean="0"/>
              <a:t>lambung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INH, RIF</a:t>
            </a:r>
          </a:p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ketidakpatuhan</a:t>
            </a:r>
            <a:endParaRPr lang="en-US" dirty="0" smtClean="0"/>
          </a:p>
          <a:p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hepatotoksisitas</a:t>
            </a:r>
            <a:r>
              <a:rPr lang="en-US" dirty="0" smtClean="0"/>
              <a:t>: </a:t>
            </a:r>
            <a:r>
              <a:rPr lang="en-US" dirty="0" err="1" smtClean="0"/>
              <a:t>mual</a:t>
            </a:r>
            <a:r>
              <a:rPr lang="en-US" dirty="0" smtClean="0"/>
              <a:t> </a:t>
            </a:r>
            <a:r>
              <a:rPr lang="en-US" dirty="0" err="1" smtClean="0"/>
              <a:t>menetap</a:t>
            </a:r>
            <a:r>
              <a:rPr lang="en-US" dirty="0" smtClean="0"/>
              <a:t>, urine </a:t>
            </a:r>
            <a:r>
              <a:rPr lang="en-US" dirty="0" err="1" smtClean="0"/>
              <a:t>gelap</a:t>
            </a:r>
            <a:r>
              <a:rPr lang="en-US" dirty="0" smtClean="0"/>
              <a:t>, jaundice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/</a:t>
            </a:r>
            <a:r>
              <a:rPr lang="en-US" dirty="0" err="1" smtClean="0"/>
              <a:t>mata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Pasien</a:t>
            </a:r>
            <a:r>
              <a:rPr lang="en-US" dirty="0" smtClean="0"/>
              <a:t> Lama:</a:t>
            </a:r>
          </a:p>
          <a:p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adhere </a:t>
            </a:r>
            <a:r>
              <a:rPr lang="en-US" dirty="0" err="1" smtClean="0"/>
              <a:t>thd</a:t>
            </a:r>
            <a:r>
              <a:rPr lang="en-US" dirty="0" smtClean="0"/>
              <a:t> OAT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Penutup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id-ID" dirty="0" smtClean="0"/>
              <a:t>Penyebaran dan meningkatnya TB yang resisten seiring dengan epidemi HIV mempersulit penatalaksanaan.</a:t>
            </a:r>
          </a:p>
          <a:p>
            <a:pPr>
              <a:buFont typeface="Wingdings" pitchFamily="2" charset="2"/>
              <a:buChar char="§"/>
            </a:pPr>
            <a:r>
              <a:rPr lang="id-ID" dirty="0" smtClean="0"/>
              <a:t>Farmasis dapat berperan aktif dalam penatalaksanaan TB melalui Pharm care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1978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REJIMEN OAT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38200"/>
            <a:ext cx="9144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latin typeface="Corbel" pitchFamily="34" charset="0"/>
              </a:rPr>
              <a:t>LATENT Vs ACTIVE INFECTION TREATMENT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LATENT TB INFECTION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(+) Tuberculin test,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endParaRPr lang="en-US" dirty="0" smtClean="0"/>
          </a:p>
          <a:p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infeksi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INH  5-10mg/kg </a:t>
            </a:r>
            <a:r>
              <a:rPr lang="en-US" dirty="0" err="1" smtClean="0"/>
              <a:t>selama</a:t>
            </a:r>
            <a:r>
              <a:rPr lang="en-US" dirty="0" smtClean="0"/>
              <a:t> 9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2x900mg/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9 </a:t>
            </a:r>
            <a:r>
              <a:rPr lang="en-US" dirty="0" err="1" smtClean="0"/>
              <a:t>bulan</a:t>
            </a:r>
            <a:endParaRPr lang="en-US" dirty="0" smtClean="0"/>
          </a:p>
          <a:p>
            <a:r>
              <a:rPr lang="en-US" dirty="0" err="1" smtClean="0"/>
              <a:t>Minum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lambung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 </a:t>
            </a:r>
            <a:r>
              <a:rPr lang="en-US" dirty="0" err="1" smtClean="0"/>
              <a:t>hindari</a:t>
            </a:r>
            <a:r>
              <a:rPr lang="en-US" dirty="0" smtClean="0"/>
              <a:t> </a:t>
            </a:r>
            <a:r>
              <a:rPr lang="en-US" dirty="0" err="1" smtClean="0"/>
              <a:t>antasida</a:t>
            </a:r>
            <a:r>
              <a:rPr lang="en-US" dirty="0" smtClean="0"/>
              <a:t> 2 jam</a:t>
            </a:r>
          </a:p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resisten</a:t>
            </a:r>
            <a:r>
              <a:rPr lang="en-US" dirty="0" smtClean="0"/>
              <a:t> INH, </a:t>
            </a:r>
            <a:r>
              <a:rPr lang="en-US" dirty="0" err="1" smtClean="0"/>
              <a:t>intoleransi</a:t>
            </a:r>
            <a:r>
              <a:rPr lang="en-US" dirty="0" smtClean="0"/>
              <a:t> INH: </a:t>
            </a:r>
            <a:r>
              <a:rPr lang="en-US" dirty="0" err="1" smtClean="0"/>
              <a:t>Rifampicin</a:t>
            </a:r>
            <a:r>
              <a:rPr lang="en-US" dirty="0" smtClean="0"/>
              <a:t> 600mg 4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ACTIVE  INFECTION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OAT </a:t>
            </a:r>
            <a:r>
              <a:rPr lang="en-US" dirty="0" err="1" smtClean="0"/>
              <a:t>Standar</a:t>
            </a:r>
            <a:r>
              <a:rPr lang="en-US" dirty="0" smtClean="0"/>
              <a:t>: INH, Rif, PZA, </a:t>
            </a:r>
            <a:r>
              <a:rPr lang="en-US" dirty="0" err="1" smtClean="0"/>
              <a:t>Ethambutol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6-12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berakhir</a:t>
            </a:r>
            <a:endParaRPr lang="id-ID" dirty="0" smtClean="0"/>
          </a:p>
          <a:p>
            <a:r>
              <a:rPr lang="en-US" dirty="0"/>
              <a:t>Risk </a:t>
            </a:r>
            <a:r>
              <a:rPr lang="en-US" dirty="0" smtClean="0"/>
              <a:t>factors</a:t>
            </a:r>
            <a:r>
              <a:rPr lang="id-ID" dirty="0" smtClean="0"/>
              <a:t>:</a:t>
            </a:r>
            <a:r>
              <a:rPr lang="en-US" dirty="0" smtClean="0"/>
              <a:t> </a:t>
            </a:r>
            <a:r>
              <a:rPr lang="en-US" dirty="0"/>
              <a:t>cavitation, extensive </a:t>
            </a:r>
            <a:r>
              <a:rPr lang="en-US" dirty="0" err="1" smtClean="0"/>
              <a:t>diseas</a:t>
            </a:r>
            <a:r>
              <a:rPr lang="id-ID" dirty="0"/>
              <a:t>e</a:t>
            </a:r>
            <a:r>
              <a:rPr lang="id-ID" dirty="0" smtClean="0"/>
              <a:t> </a:t>
            </a:r>
            <a:r>
              <a:rPr lang="en-US" dirty="0" smtClean="0"/>
              <a:t>immunosuppression</a:t>
            </a:r>
            <a:r>
              <a:rPr lang="en-US" dirty="0"/>
              <a:t>, and a sputum </a:t>
            </a:r>
            <a:r>
              <a:rPr lang="en-US" dirty="0" smtClean="0"/>
              <a:t>culture </a:t>
            </a:r>
            <a:r>
              <a:rPr lang="en-US" dirty="0"/>
              <a:t>that remains positive at 8 weeks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smtClean="0"/>
              <a:t>If </a:t>
            </a:r>
            <a:r>
              <a:rPr lang="en-US" dirty="0"/>
              <a:t>any of </a:t>
            </a:r>
            <a:r>
              <a:rPr lang="en-US" dirty="0" smtClean="0"/>
              <a:t>these </a:t>
            </a:r>
            <a:r>
              <a:rPr lang="en-US" dirty="0"/>
              <a:t>risk factors is present, therapy may be </a:t>
            </a:r>
            <a:r>
              <a:rPr lang="en-US" dirty="0" smtClean="0"/>
              <a:t>extended </a:t>
            </a:r>
            <a:r>
              <a:rPr lang="en-US" dirty="0"/>
              <a:t>for up to 9 months. </a:t>
            </a:r>
            <a:endParaRPr lang="en-US" dirty="0" smtClean="0"/>
          </a:p>
          <a:p>
            <a:r>
              <a:rPr lang="en-US" dirty="0" err="1" smtClean="0"/>
              <a:t>Resisten</a:t>
            </a:r>
            <a:r>
              <a:rPr lang="en-US" dirty="0" smtClean="0"/>
              <a:t>? </a:t>
            </a:r>
          </a:p>
          <a:p>
            <a:r>
              <a:rPr lang="en-US" dirty="0" smtClean="0"/>
              <a:t>Non-adherence?</a:t>
            </a:r>
          </a:p>
          <a:p>
            <a:r>
              <a:rPr lang="en-US" dirty="0" smtClean="0"/>
              <a:t>INH, RIF, and PZA plus an additional two (</a:t>
            </a:r>
            <a:r>
              <a:rPr lang="en-US" dirty="0" err="1" smtClean="0"/>
              <a:t>Fluoroquinolon</a:t>
            </a:r>
            <a:r>
              <a:rPr lang="en-US" dirty="0" smtClean="0"/>
              <a:t> + Streptomycin/</a:t>
            </a:r>
            <a:r>
              <a:rPr lang="en-US" dirty="0" err="1" smtClean="0"/>
              <a:t>Kanamycin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MDR - TB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MDR TB  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bakteri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bermutasi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2 OAT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.</a:t>
            </a:r>
          </a:p>
          <a:p>
            <a:r>
              <a:rPr lang="en-US" dirty="0" err="1" smtClean="0"/>
              <a:t>Rejimen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: minimal </a:t>
            </a:r>
            <a:r>
              <a:rPr lang="en-US" dirty="0" err="1" smtClean="0"/>
              <a:t>mengandung</a:t>
            </a:r>
            <a:r>
              <a:rPr lang="en-US" dirty="0" smtClean="0"/>
              <a:t> 4 </a:t>
            </a:r>
            <a:r>
              <a:rPr lang="en-US" dirty="0" err="1" smtClean="0"/>
              <a:t>obat</a:t>
            </a:r>
            <a:endParaRPr lang="en-US" dirty="0" smtClean="0"/>
          </a:p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resisten</a:t>
            </a:r>
            <a:r>
              <a:rPr lang="en-US" dirty="0" smtClean="0"/>
              <a:t> INH  &amp; Rif : Z , E, </a:t>
            </a:r>
            <a:r>
              <a:rPr lang="en-US" dirty="0" err="1" smtClean="0"/>
              <a:t>Fluoroquinolon</a:t>
            </a:r>
            <a:r>
              <a:rPr lang="en-US" dirty="0" smtClean="0"/>
              <a:t> (</a:t>
            </a:r>
            <a:r>
              <a:rPr lang="en-US" dirty="0" err="1" smtClean="0"/>
              <a:t>levofloxacin</a:t>
            </a:r>
            <a:r>
              <a:rPr lang="en-US" dirty="0" smtClean="0"/>
              <a:t>, ciprofloxacin, </a:t>
            </a:r>
            <a:r>
              <a:rPr lang="en-US" dirty="0" err="1" smtClean="0"/>
              <a:t>moxifloxacin</a:t>
            </a:r>
            <a:r>
              <a:rPr lang="en-US" dirty="0" smtClean="0"/>
              <a:t>) + streptomycin/</a:t>
            </a:r>
            <a:r>
              <a:rPr lang="en-US" dirty="0" err="1" smtClean="0"/>
              <a:t>amikacin</a:t>
            </a:r>
            <a:endParaRPr lang="en-US" dirty="0" smtClean="0"/>
          </a:p>
          <a:p>
            <a:r>
              <a:rPr lang="en-US" dirty="0" smtClean="0"/>
              <a:t>Lama </a:t>
            </a:r>
            <a:r>
              <a:rPr lang="en-US" dirty="0" err="1" smtClean="0"/>
              <a:t>terapi</a:t>
            </a:r>
            <a:r>
              <a:rPr lang="en-US" dirty="0" smtClean="0"/>
              <a:t> 18-24 </a:t>
            </a:r>
            <a:r>
              <a:rPr lang="en-US" dirty="0" err="1" smtClean="0"/>
              <a:t>bulan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 smtClean="0"/>
              <a:t>Extrapulmonary</a:t>
            </a:r>
            <a:r>
              <a:rPr lang="en-US" b="1" i="1" dirty="0" smtClean="0"/>
              <a:t> tuberculosis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768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TB can occur outside the lungs, which is known as </a:t>
            </a:r>
            <a:r>
              <a:rPr lang="en-US" dirty="0" err="1"/>
              <a:t>extrapulmonary</a:t>
            </a:r>
            <a:r>
              <a:rPr lang="en-US" dirty="0"/>
              <a:t> TB. 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risk of </a:t>
            </a:r>
            <a:r>
              <a:rPr lang="en-US" dirty="0" err="1"/>
              <a:t>extrapulmonary</a:t>
            </a:r>
            <a:r>
              <a:rPr lang="en-US" dirty="0"/>
              <a:t> tuberculosis and </a:t>
            </a:r>
            <a:r>
              <a:rPr lang="en-US" dirty="0" err="1"/>
              <a:t>mycobacteremia</a:t>
            </a:r>
            <a:r>
              <a:rPr lang="en-US" dirty="0"/>
              <a:t> increases with advancing </a:t>
            </a:r>
            <a:r>
              <a:rPr lang="en-US" dirty="0" smtClean="0"/>
              <a:t>immunosuppression</a:t>
            </a:r>
            <a:r>
              <a:rPr lang="id-ID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Macam:</a:t>
            </a:r>
          </a:p>
          <a:p>
            <a:r>
              <a:rPr lang="id-ID" dirty="0"/>
              <a:t>lymph nodes (lymph node TB) </a:t>
            </a:r>
          </a:p>
          <a:p>
            <a:r>
              <a:rPr lang="id-ID" dirty="0"/>
              <a:t>bones and joints (skeletal TB) </a:t>
            </a:r>
          </a:p>
          <a:p>
            <a:r>
              <a:rPr lang="id-ID" dirty="0"/>
              <a:t>the digestive system (gastrointestinal TB) </a:t>
            </a:r>
          </a:p>
          <a:p>
            <a:r>
              <a:rPr lang="id-ID" dirty="0"/>
              <a:t>the bladder and reproductive system (genitourinary TB) </a:t>
            </a:r>
          </a:p>
          <a:p>
            <a:r>
              <a:rPr lang="id-ID" dirty="0"/>
              <a:t>the nervous system (central nervous system TB) </a:t>
            </a:r>
          </a:p>
          <a:p>
            <a:pPr marL="0" indent="0">
              <a:buNone/>
            </a:pPr>
            <a:r>
              <a:rPr lang="id-ID" dirty="0" smtClean="0"/>
              <a:t>4. Perlu periksa HIV</a:t>
            </a:r>
          </a:p>
          <a:p>
            <a:pPr marL="0" indent="0">
              <a:buNone/>
            </a:pPr>
            <a:r>
              <a:rPr lang="id-ID" dirty="0" smtClean="0"/>
              <a:t>5. Chest X-ray biasanya normal, Mantoux test (+)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324" y="2819400"/>
            <a:ext cx="3248676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Limfadenitis TB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d-ID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most commonly occurring form of </a:t>
            </a:r>
            <a:r>
              <a:rPr lang="en-US" dirty="0" err="1"/>
              <a:t>extrapulmonary</a:t>
            </a:r>
            <a:r>
              <a:rPr lang="en-US" dirty="0"/>
              <a:t> tuberculosis. </a:t>
            </a:r>
            <a:endParaRPr lang="id-ID" dirty="0" smtClean="0"/>
          </a:p>
          <a:p>
            <a:r>
              <a:rPr lang="en-US" dirty="0" smtClean="0"/>
              <a:t>Cervical </a:t>
            </a:r>
            <a:r>
              <a:rPr lang="en-US" dirty="0" err="1"/>
              <a:t>adenopathy</a:t>
            </a:r>
            <a:r>
              <a:rPr lang="en-US" dirty="0"/>
              <a:t> is most common, but inguinal, axillary, mesenteric, </a:t>
            </a:r>
            <a:r>
              <a:rPr lang="en-US" dirty="0" err="1"/>
              <a:t>mediastinal</a:t>
            </a:r>
            <a:r>
              <a:rPr lang="en-US" dirty="0"/>
              <a:t>, and </a:t>
            </a:r>
            <a:r>
              <a:rPr lang="en-US" dirty="0" err="1"/>
              <a:t>intramammary</a:t>
            </a:r>
            <a:r>
              <a:rPr lang="en-US" dirty="0"/>
              <a:t> </a:t>
            </a:r>
            <a:endParaRPr lang="id-ID" dirty="0" smtClean="0"/>
          </a:p>
          <a:p>
            <a:r>
              <a:rPr lang="en-US" dirty="0"/>
              <a:t>Patients without HIV infection typically present with chronic, </a:t>
            </a:r>
            <a:r>
              <a:rPr lang="en-US" dirty="0" err="1"/>
              <a:t>nontender</a:t>
            </a:r>
            <a:r>
              <a:rPr lang="en-US" dirty="0"/>
              <a:t> </a:t>
            </a:r>
            <a:r>
              <a:rPr lang="en-US" dirty="0" smtClean="0"/>
              <a:t>lymphadenopathy.</a:t>
            </a:r>
            <a:r>
              <a:rPr lang="en-US" dirty="0" smtClean="0">
                <a:hlinkClick r:id="rId2"/>
              </a:rPr>
              <a:t>1</a:t>
            </a:r>
            <a:endParaRPr lang="id-ID" dirty="0" smtClean="0"/>
          </a:p>
          <a:p>
            <a:r>
              <a:rPr lang="id-ID" dirty="0" smtClean="0"/>
              <a:t>During therapy </a:t>
            </a:r>
            <a:r>
              <a:rPr lang="en-US" dirty="0" smtClean="0"/>
              <a:t>affected </a:t>
            </a:r>
            <a:r>
              <a:rPr lang="en-US" dirty="0"/>
              <a:t>nodes may enlarge or new nodes may appear, representing an immune response to killed mycobacteria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/>
              <a:t>A six- to nine-month regimen (two months of </a:t>
            </a:r>
            <a:r>
              <a:rPr lang="en-US" dirty="0" smtClean="0"/>
              <a:t>INH, rifampin, </a:t>
            </a:r>
            <a:r>
              <a:rPr lang="id-ID" dirty="0" smtClean="0"/>
              <a:t>PZA</a:t>
            </a:r>
            <a:r>
              <a:rPr lang="en-US" dirty="0" smtClean="0"/>
              <a:t>, </a:t>
            </a:r>
            <a:r>
              <a:rPr lang="en-US" dirty="0"/>
              <a:t>and </a:t>
            </a:r>
            <a:r>
              <a:rPr lang="en-US" dirty="0" err="1" smtClean="0"/>
              <a:t>ethambutol</a:t>
            </a:r>
            <a:r>
              <a:rPr lang="en-US" dirty="0" smtClean="0"/>
              <a:t>, </a:t>
            </a:r>
            <a:r>
              <a:rPr lang="en-US" dirty="0"/>
              <a:t>followed by </a:t>
            </a:r>
            <a:r>
              <a:rPr lang="id-ID" dirty="0" smtClean="0"/>
              <a:t>4-7</a:t>
            </a:r>
            <a:r>
              <a:rPr lang="en-US" dirty="0" smtClean="0"/>
              <a:t> </a:t>
            </a:r>
            <a:r>
              <a:rPr lang="en-US" dirty="0"/>
              <a:t>months of </a:t>
            </a:r>
            <a:r>
              <a:rPr lang="id-ID" dirty="0" smtClean="0"/>
              <a:t>INH+Rif</a:t>
            </a:r>
            <a:r>
              <a:rPr lang="en-US" dirty="0" smtClean="0"/>
              <a:t> ) </a:t>
            </a:r>
            <a:r>
              <a:rPr lang="en-US" dirty="0"/>
              <a:t>is recommended as initial therapy for all forms of </a:t>
            </a:r>
            <a:r>
              <a:rPr lang="en-US" dirty="0" err="1"/>
              <a:t>extrapulmonary</a:t>
            </a:r>
            <a:r>
              <a:rPr lang="en-US" dirty="0"/>
              <a:t> tuberculosis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00551566"/>
      </p:ext>
    </p:extLst>
  </p:cSld>
  <p:clrMapOvr>
    <a:masterClrMapping/>
  </p:clrMapOvr>
</p:sld>
</file>

<file path=ppt/theme/theme1.xml><?xml version="1.0" encoding="utf-8"?>
<a:theme xmlns:a="http://schemas.openxmlformats.org/drawingml/2006/main" name="TS10201166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0902D99-6D34-4974-BE6D-CA732313B1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TS102011662</Template>
  <TotalTime>0</TotalTime>
  <Words>1949</Words>
  <Application>Microsoft Office PowerPoint</Application>
  <PresentationFormat>On-screen Show (4:3)</PresentationFormat>
  <Paragraphs>232</Paragraphs>
  <Slides>37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TS102011662</vt:lpstr>
      <vt:lpstr> KONSEP TERKINI PELAYANAN KEFARMASIAN PADA TUBERKULOSIS</vt:lpstr>
      <vt:lpstr>Pokok Bahasan</vt:lpstr>
      <vt:lpstr>PENDAHULUAN</vt:lpstr>
      <vt:lpstr>REJIMEN OAT</vt:lpstr>
      <vt:lpstr>LATENT Vs ACTIVE INFECTION TREATMENT </vt:lpstr>
      <vt:lpstr>Relapse</vt:lpstr>
      <vt:lpstr>MDR - TB</vt:lpstr>
      <vt:lpstr>Extrapulmonary tuberculosis</vt:lpstr>
      <vt:lpstr>Limfadenitis TB</vt:lpstr>
      <vt:lpstr>Tuberculous Meningitis</vt:lpstr>
      <vt:lpstr>TB in HIV</vt:lpstr>
      <vt:lpstr>TB in HIV</vt:lpstr>
      <vt:lpstr>TB in HIV</vt:lpstr>
      <vt:lpstr>TB IN SPECIAL POPULATION</vt:lpstr>
      <vt:lpstr>TB IN PREGNANCY</vt:lpstr>
      <vt:lpstr>PowerPoint Presentation</vt:lpstr>
      <vt:lpstr>TB in BREASTFEEDING</vt:lpstr>
      <vt:lpstr>TB IN ELDERLY</vt:lpstr>
      <vt:lpstr>TB IN PEDIATRICS</vt:lpstr>
      <vt:lpstr>TB in Pediatrics</vt:lpstr>
      <vt:lpstr>TB in CKD</vt:lpstr>
      <vt:lpstr> Active TB in CKD</vt:lpstr>
      <vt:lpstr>END-STAGE RENAL DISEASE</vt:lpstr>
      <vt:lpstr>TB in Liver disease</vt:lpstr>
      <vt:lpstr>POTENTIAL ADVERSE DRUG REACTION</vt:lpstr>
      <vt:lpstr>Neuropati Perifer</vt:lpstr>
      <vt:lpstr>Thrombocytopenia</vt:lpstr>
      <vt:lpstr>Reaksi Lain</vt:lpstr>
      <vt:lpstr>Hepatitis</vt:lpstr>
      <vt:lpstr>Drug Interactions </vt:lpstr>
      <vt:lpstr>Interaksi Obat</vt:lpstr>
      <vt:lpstr>Pelaksanaan Pharmaceutical Care</vt:lpstr>
      <vt:lpstr>Pengumpulan Data Subyektif, Obyektif </vt:lpstr>
      <vt:lpstr>Asesmen</vt:lpstr>
      <vt:lpstr>Monitoring Terapi Obat </vt:lpstr>
      <vt:lpstr>KONSELING OBAT</vt:lpstr>
      <vt:lpstr>Penutup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2012-04-09T12:18:48Z</dcterms:created>
  <dcterms:modified xsi:type="dcterms:W3CDTF">2014-08-10T09:58:04Z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TC020116629991</vt:lpwstr>
  </property>
</Properties>
</file>