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32"/>
  </p:notesMasterIdLst>
  <p:sldIdLst>
    <p:sldId id="256" r:id="rId2"/>
    <p:sldId id="293" r:id="rId3"/>
    <p:sldId id="259" r:id="rId4"/>
    <p:sldId id="294" r:id="rId5"/>
    <p:sldId id="295" r:id="rId6"/>
    <p:sldId id="257" r:id="rId7"/>
    <p:sldId id="258" r:id="rId8"/>
    <p:sldId id="263" r:id="rId9"/>
    <p:sldId id="297" r:id="rId10"/>
    <p:sldId id="298" r:id="rId11"/>
    <p:sldId id="267" r:id="rId12"/>
    <p:sldId id="282" r:id="rId13"/>
    <p:sldId id="285" r:id="rId14"/>
    <p:sldId id="287" r:id="rId15"/>
    <p:sldId id="286" r:id="rId16"/>
    <p:sldId id="288" r:id="rId17"/>
    <p:sldId id="289" r:id="rId18"/>
    <p:sldId id="292" r:id="rId19"/>
    <p:sldId id="260" r:id="rId20"/>
    <p:sldId id="264" r:id="rId21"/>
    <p:sldId id="270" r:id="rId22"/>
    <p:sldId id="272" r:id="rId23"/>
    <p:sldId id="273" r:id="rId24"/>
    <p:sldId id="278" r:id="rId25"/>
    <p:sldId id="281" r:id="rId26"/>
    <p:sldId id="280" r:id="rId27"/>
    <p:sldId id="276" r:id="rId28"/>
    <p:sldId id="275" r:id="rId29"/>
    <p:sldId id="299" r:id="rId30"/>
    <p:sldId id="27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89" d="100"/>
          <a:sy n="89" d="100"/>
        </p:scale>
        <p:origin x="1472" y="7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033D3-5357-9942-A053-870C9C766618}"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92AF6BFD-F07D-AA45-8ABB-7462C27B2459}">
      <dgm:prSet phldrT="[Text]"/>
      <dgm:spPr/>
      <dgm:t>
        <a:bodyPr/>
        <a:lstStyle/>
        <a:p>
          <a:r>
            <a:rPr lang="en-US" dirty="0" smtClean="0"/>
            <a:t>KESEHATAN </a:t>
          </a:r>
          <a:endParaRPr lang="en-US" dirty="0"/>
        </a:p>
      </dgm:t>
    </dgm:pt>
    <dgm:pt modelId="{55DAA2A7-038E-7A4A-BEC9-5D7763A79092}" type="parTrans" cxnId="{0D75A1AA-17F2-1B4B-9004-B0329114142A}">
      <dgm:prSet/>
      <dgm:spPr/>
      <dgm:t>
        <a:bodyPr/>
        <a:lstStyle/>
        <a:p>
          <a:endParaRPr lang="en-US"/>
        </a:p>
      </dgm:t>
    </dgm:pt>
    <dgm:pt modelId="{3F5DF564-27D3-9144-967A-935B8B1DFB2A}" type="sibTrans" cxnId="{0D75A1AA-17F2-1B4B-9004-B0329114142A}">
      <dgm:prSet/>
      <dgm:spPr/>
      <dgm:t>
        <a:bodyPr/>
        <a:lstStyle/>
        <a:p>
          <a:endParaRPr lang="en-US"/>
        </a:p>
      </dgm:t>
    </dgm:pt>
    <dgm:pt modelId="{B7B4C57C-77E9-4F4A-9E51-B974E03E2CFE}">
      <dgm:prSet phldrT="[Text]"/>
      <dgm:spPr/>
      <dgm:t>
        <a:bodyPr/>
        <a:lstStyle/>
        <a:p>
          <a:r>
            <a:rPr lang="en-US" dirty="0" smtClean="0"/>
            <a:t>UU 36/2009 - </a:t>
          </a:r>
          <a:r>
            <a:rPr lang="en-US" dirty="0" err="1" smtClean="0"/>
            <a:t>Kesehatan</a:t>
          </a:r>
          <a:endParaRPr lang="en-US" dirty="0"/>
        </a:p>
      </dgm:t>
    </dgm:pt>
    <dgm:pt modelId="{08F7DBBF-0FB2-1C44-9D89-C6E7C16B6E3E}" type="parTrans" cxnId="{567D4A8A-4099-C14E-85E2-9E9919E1489D}">
      <dgm:prSet/>
      <dgm:spPr/>
      <dgm:t>
        <a:bodyPr/>
        <a:lstStyle/>
        <a:p>
          <a:endParaRPr lang="en-US"/>
        </a:p>
      </dgm:t>
    </dgm:pt>
    <dgm:pt modelId="{2283ACB5-EE17-CF40-8BB6-79EE9DBD30FB}" type="sibTrans" cxnId="{567D4A8A-4099-C14E-85E2-9E9919E1489D}">
      <dgm:prSet/>
      <dgm:spPr/>
      <dgm:t>
        <a:bodyPr/>
        <a:lstStyle/>
        <a:p>
          <a:endParaRPr lang="en-US"/>
        </a:p>
      </dgm:t>
    </dgm:pt>
    <dgm:pt modelId="{511BEE90-5557-594E-826B-68F41076A9E1}">
      <dgm:prSet phldrT="[Text]"/>
      <dgm:spPr/>
      <dgm:t>
        <a:bodyPr/>
        <a:lstStyle/>
        <a:p>
          <a:r>
            <a:rPr lang="en-US" dirty="0" smtClean="0"/>
            <a:t>PP 72/1998 </a:t>
          </a:r>
          <a:r>
            <a:rPr lang="mr-IN" dirty="0" smtClean="0"/>
            <a:t>–</a:t>
          </a:r>
          <a:r>
            <a:rPr lang="en-US" dirty="0" smtClean="0"/>
            <a:t> </a:t>
          </a:r>
          <a:r>
            <a:rPr lang="en-US" dirty="0" err="1" smtClean="0"/>
            <a:t>Pengamanan</a:t>
          </a:r>
          <a:r>
            <a:rPr lang="en-US" dirty="0" smtClean="0"/>
            <a:t> </a:t>
          </a:r>
          <a:r>
            <a:rPr lang="en-US" dirty="0" err="1" smtClean="0"/>
            <a:t>Sediaan</a:t>
          </a:r>
          <a:r>
            <a:rPr lang="en-US" dirty="0" smtClean="0"/>
            <a:t> </a:t>
          </a:r>
          <a:r>
            <a:rPr lang="en-US" dirty="0" err="1" smtClean="0"/>
            <a:t>Farmasi</a:t>
          </a:r>
          <a:r>
            <a:rPr lang="en-US" dirty="0" smtClean="0"/>
            <a:t> Dan </a:t>
          </a:r>
          <a:r>
            <a:rPr lang="en-US" dirty="0" err="1" smtClean="0"/>
            <a:t>Alkes</a:t>
          </a:r>
          <a:endParaRPr lang="en-US" dirty="0"/>
        </a:p>
      </dgm:t>
    </dgm:pt>
    <dgm:pt modelId="{BBF23D6A-359A-1244-A9E4-09A7AD7F373F}" type="parTrans" cxnId="{B231F34F-456B-EA44-AA30-5C4FACDD536E}">
      <dgm:prSet/>
      <dgm:spPr/>
      <dgm:t>
        <a:bodyPr/>
        <a:lstStyle/>
        <a:p>
          <a:endParaRPr lang="en-US"/>
        </a:p>
      </dgm:t>
    </dgm:pt>
    <dgm:pt modelId="{3A638EAE-BECF-D249-BB86-C9227AD86FE8}" type="sibTrans" cxnId="{B231F34F-456B-EA44-AA30-5C4FACDD536E}">
      <dgm:prSet/>
      <dgm:spPr/>
      <dgm:t>
        <a:bodyPr/>
        <a:lstStyle/>
        <a:p>
          <a:endParaRPr lang="en-US"/>
        </a:p>
      </dgm:t>
    </dgm:pt>
    <dgm:pt modelId="{06178E69-78EB-344F-80A1-9FB2D210A23F}">
      <dgm:prSet phldrT="[Text]"/>
      <dgm:spPr/>
      <dgm:t>
        <a:bodyPr/>
        <a:lstStyle/>
        <a:p>
          <a:r>
            <a:rPr lang="en-US" dirty="0" smtClean="0"/>
            <a:t>TRANSAKSI ELEKTRONIK</a:t>
          </a:r>
          <a:endParaRPr lang="en-US" dirty="0"/>
        </a:p>
      </dgm:t>
    </dgm:pt>
    <dgm:pt modelId="{BDFDB0B6-DB0A-9748-A235-82E4DE4A512B}" type="parTrans" cxnId="{1FBE36C2-D3E9-7C4D-8C77-BC5BD07132A5}">
      <dgm:prSet/>
      <dgm:spPr/>
      <dgm:t>
        <a:bodyPr/>
        <a:lstStyle/>
        <a:p>
          <a:endParaRPr lang="en-US"/>
        </a:p>
      </dgm:t>
    </dgm:pt>
    <dgm:pt modelId="{5768F78E-3DB8-D34A-A065-CB5761FC30FD}" type="sibTrans" cxnId="{1FBE36C2-D3E9-7C4D-8C77-BC5BD07132A5}">
      <dgm:prSet/>
      <dgm:spPr/>
      <dgm:t>
        <a:bodyPr/>
        <a:lstStyle/>
        <a:p>
          <a:endParaRPr lang="en-US"/>
        </a:p>
      </dgm:t>
    </dgm:pt>
    <dgm:pt modelId="{9BB36E1E-8D1D-6145-B696-4066F6E4E855}">
      <dgm:prSet phldrT="[Text]"/>
      <dgm:spPr/>
      <dgm:t>
        <a:bodyPr/>
        <a:lstStyle/>
        <a:p>
          <a:r>
            <a:rPr lang="en-US" dirty="0" smtClean="0"/>
            <a:t>UU 11/2008 jo UU 19/2016 - ITE</a:t>
          </a:r>
          <a:endParaRPr lang="en-US" dirty="0"/>
        </a:p>
      </dgm:t>
    </dgm:pt>
    <dgm:pt modelId="{A0B03F94-B507-A240-B280-B78D5A7F5449}" type="parTrans" cxnId="{30F70284-DA90-B547-8C41-03E71AA450DD}">
      <dgm:prSet/>
      <dgm:spPr/>
      <dgm:t>
        <a:bodyPr/>
        <a:lstStyle/>
        <a:p>
          <a:endParaRPr lang="en-US"/>
        </a:p>
      </dgm:t>
    </dgm:pt>
    <dgm:pt modelId="{ED552005-5011-8E43-B41E-4F721918902F}" type="sibTrans" cxnId="{30F70284-DA90-B547-8C41-03E71AA450DD}">
      <dgm:prSet/>
      <dgm:spPr/>
      <dgm:t>
        <a:bodyPr/>
        <a:lstStyle/>
        <a:p>
          <a:endParaRPr lang="en-US"/>
        </a:p>
      </dgm:t>
    </dgm:pt>
    <dgm:pt modelId="{F8C0159E-845C-464A-A2CF-C764838CBD4E}">
      <dgm:prSet phldrT="[Text]"/>
      <dgm:spPr/>
      <dgm:t>
        <a:bodyPr/>
        <a:lstStyle/>
        <a:p>
          <a:r>
            <a:rPr lang="en-US" dirty="0" smtClean="0"/>
            <a:t>UU 14/2008 </a:t>
          </a:r>
          <a:r>
            <a:rPr lang="en-US" dirty="0" err="1" smtClean="0"/>
            <a:t>Keterbukaan</a:t>
          </a:r>
          <a:r>
            <a:rPr lang="en-US" dirty="0" smtClean="0"/>
            <a:t> </a:t>
          </a:r>
          <a:r>
            <a:rPr lang="en-US" dirty="0" err="1" smtClean="0"/>
            <a:t>Informasi</a:t>
          </a:r>
          <a:r>
            <a:rPr lang="en-US" dirty="0" smtClean="0"/>
            <a:t> </a:t>
          </a:r>
          <a:r>
            <a:rPr lang="en-US" dirty="0" err="1" smtClean="0"/>
            <a:t>Publik</a:t>
          </a:r>
          <a:endParaRPr lang="en-US" dirty="0"/>
        </a:p>
      </dgm:t>
    </dgm:pt>
    <dgm:pt modelId="{547D0E6B-2806-2C4B-A8D9-9923348FC7FF}" type="parTrans" cxnId="{3D11EF8A-F68E-CE4F-9701-C3B77EB5010C}">
      <dgm:prSet/>
      <dgm:spPr/>
      <dgm:t>
        <a:bodyPr/>
        <a:lstStyle/>
        <a:p>
          <a:endParaRPr lang="en-US"/>
        </a:p>
      </dgm:t>
    </dgm:pt>
    <dgm:pt modelId="{38090236-4B50-C844-A078-8723DF24B19E}" type="sibTrans" cxnId="{3D11EF8A-F68E-CE4F-9701-C3B77EB5010C}">
      <dgm:prSet/>
      <dgm:spPr/>
      <dgm:t>
        <a:bodyPr/>
        <a:lstStyle/>
        <a:p>
          <a:endParaRPr lang="en-US"/>
        </a:p>
      </dgm:t>
    </dgm:pt>
    <dgm:pt modelId="{5DE3FD4C-6F46-3E45-BCFC-ED8B88D6B892}">
      <dgm:prSet phldrT="[Text]"/>
      <dgm:spPr/>
      <dgm:t>
        <a:bodyPr/>
        <a:lstStyle/>
        <a:p>
          <a:r>
            <a:rPr lang="en-US" dirty="0" smtClean="0"/>
            <a:t>PERLINDUNGAN KONSUMEN/PASIEN</a:t>
          </a:r>
          <a:endParaRPr lang="en-US" dirty="0"/>
        </a:p>
      </dgm:t>
    </dgm:pt>
    <dgm:pt modelId="{324FEDCD-30D4-3841-9C79-8519A7B57FFA}" type="parTrans" cxnId="{04BAD5C4-FDCF-3344-BA8E-CE4521BF3427}">
      <dgm:prSet/>
      <dgm:spPr/>
      <dgm:t>
        <a:bodyPr/>
        <a:lstStyle/>
        <a:p>
          <a:endParaRPr lang="en-US"/>
        </a:p>
      </dgm:t>
    </dgm:pt>
    <dgm:pt modelId="{68A6C4D8-07D0-D144-9348-CFBD6EEE3D13}" type="sibTrans" cxnId="{04BAD5C4-FDCF-3344-BA8E-CE4521BF3427}">
      <dgm:prSet/>
      <dgm:spPr/>
      <dgm:t>
        <a:bodyPr/>
        <a:lstStyle/>
        <a:p>
          <a:endParaRPr lang="en-US"/>
        </a:p>
      </dgm:t>
    </dgm:pt>
    <dgm:pt modelId="{399FC808-E130-D348-A0F4-3C6642431FC5}">
      <dgm:prSet phldrT="[Text]"/>
      <dgm:spPr/>
      <dgm:t>
        <a:bodyPr/>
        <a:lstStyle/>
        <a:p>
          <a:r>
            <a:rPr lang="en-US" dirty="0" smtClean="0"/>
            <a:t>UU 8/1999 </a:t>
          </a:r>
          <a:r>
            <a:rPr lang="mr-IN" dirty="0" smtClean="0"/>
            <a:t>–</a:t>
          </a:r>
          <a:r>
            <a:rPr lang="en-US" dirty="0" smtClean="0"/>
            <a:t> </a:t>
          </a:r>
          <a:r>
            <a:rPr lang="en-US" dirty="0" err="1" smtClean="0"/>
            <a:t>Perlindungan</a:t>
          </a:r>
          <a:r>
            <a:rPr lang="en-US" dirty="0" smtClean="0"/>
            <a:t> </a:t>
          </a:r>
          <a:r>
            <a:rPr lang="en-US" dirty="0" err="1" smtClean="0"/>
            <a:t>Konsumen</a:t>
          </a:r>
          <a:endParaRPr lang="en-US" dirty="0"/>
        </a:p>
      </dgm:t>
    </dgm:pt>
    <dgm:pt modelId="{90A4E8E8-6C6C-E544-AF80-DB435DF5CF72}" type="parTrans" cxnId="{5389B10D-FEF1-3644-9FD4-BA8266965B5F}">
      <dgm:prSet/>
      <dgm:spPr/>
      <dgm:t>
        <a:bodyPr/>
        <a:lstStyle/>
        <a:p>
          <a:endParaRPr lang="en-US"/>
        </a:p>
      </dgm:t>
    </dgm:pt>
    <dgm:pt modelId="{BB47A4D2-288E-554E-A064-04BB5C71FCB5}" type="sibTrans" cxnId="{5389B10D-FEF1-3644-9FD4-BA8266965B5F}">
      <dgm:prSet/>
      <dgm:spPr/>
      <dgm:t>
        <a:bodyPr/>
        <a:lstStyle/>
        <a:p>
          <a:endParaRPr lang="en-US"/>
        </a:p>
      </dgm:t>
    </dgm:pt>
    <dgm:pt modelId="{BCD12D58-332C-EB42-949E-932BFE43CD37}">
      <dgm:prSet phldrT="[Text]"/>
      <dgm:spPr/>
      <dgm:t>
        <a:bodyPr/>
        <a:lstStyle/>
        <a:p>
          <a:r>
            <a:rPr lang="en-US" dirty="0" smtClean="0"/>
            <a:t>PP 51/ 2009 </a:t>
          </a:r>
          <a:r>
            <a:rPr lang="mr-IN" dirty="0" smtClean="0"/>
            <a:t>–</a:t>
          </a:r>
          <a:r>
            <a:rPr lang="en-US" dirty="0" smtClean="0"/>
            <a:t> Tenaga </a:t>
          </a:r>
          <a:r>
            <a:rPr lang="en-US" dirty="0" err="1" smtClean="0"/>
            <a:t>Kefarmasian</a:t>
          </a:r>
          <a:endParaRPr lang="en-US" dirty="0"/>
        </a:p>
      </dgm:t>
    </dgm:pt>
    <dgm:pt modelId="{85DF3519-088D-4E49-9DDB-09816597C68A}" type="parTrans" cxnId="{C551A004-7ECA-644D-9C67-3F85047DB48F}">
      <dgm:prSet/>
      <dgm:spPr/>
      <dgm:t>
        <a:bodyPr/>
        <a:lstStyle/>
        <a:p>
          <a:endParaRPr lang="en-US"/>
        </a:p>
      </dgm:t>
    </dgm:pt>
    <dgm:pt modelId="{4039496C-06AD-E44B-A3DD-97148EA5AA8A}" type="sibTrans" cxnId="{C551A004-7ECA-644D-9C67-3F85047DB48F}">
      <dgm:prSet/>
      <dgm:spPr/>
      <dgm:t>
        <a:bodyPr/>
        <a:lstStyle/>
        <a:p>
          <a:endParaRPr lang="en-US"/>
        </a:p>
      </dgm:t>
    </dgm:pt>
    <dgm:pt modelId="{A40FDC59-CDC7-BD44-96CE-1C80FFEE72F9}">
      <dgm:prSet phldrT="[Text]"/>
      <dgm:spPr/>
      <dgm:t>
        <a:bodyPr/>
        <a:lstStyle/>
        <a:p>
          <a:r>
            <a:rPr lang="en-US" dirty="0" err="1" smtClean="0"/>
            <a:t>Permenkes</a:t>
          </a:r>
          <a:r>
            <a:rPr lang="en-US" dirty="0" smtClean="0"/>
            <a:t> 9/2017 </a:t>
          </a:r>
          <a:r>
            <a:rPr lang="mr-IN" dirty="0" smtClean="0"/>
            <a:t>–</a:t>
          </a:r>
          <a:r>
            <a:rPr lang="en-US" dirty="0" smtClean="0"/>
            <a:t> </a:t>
          </a:r>
          <a:r>
            <a:rPr lang="en-US" dirty="0" err="1" smtClean="0"/>
            <a:t>Apotek</a:t>
          </a:r>
          <a:endParaRPr lang="en-US" dirty="0"/>
        </a:p>
      </dgm:t>
    </dgm:pt>
    <dgm:pt modelId="{864F4A15-900C-C64E-BAC0-EB209D1106C3}" type="parTrans" cxnId="{E55E3182-DB8F-CE4C-BAD3-32A22BE7EA15}">
      <dgm:prSet/>
      <dgm:spPr/>
      <dgm:t>
        <a:bodyPr/>
        <a:lstStyle/>
        <a:p>
          <a:endParaRPr lang="en-US"/>
        </a:p>
      </dgm:t>
    </dgm:pt>
    <dgm:pt modelId="{6AAA07F6-364D-AF43-B565-B05C5DD2C9FB}" type="sibTrans" cxnId="{E55E3182-DB8F-CE4C-BAD3-32A22BE7EA15}">
      <dgm:prSet/>
      <dgm:spPr/>
      <dgm:t>
        <a:bodyPr/>
        <a:lstStyle/>
        <a:p>
          <a:endParaRPr lang="en-US"/>
        </a:p>
      </dgm:t>
    </dgm:pt>
    <dgm:pt modelId="{D3C4EEAF-66F3-E744-89BF-AE40387CE19B}">
      <dgm:prSet phldrT="[Text]"/>
      <dgm:spPr/>
      <dgm:t>
        <a:bodyPr/>
        <a:lstStyle/>
        <a:p>
          <a:r>
            <a:rPr lang="en-US" dirty="0" err="1" smtClean="0"/>
            <a:t>Permenkes</a:t>
          </a:r>
          <a:r>
            <a:rPr lang="en-US" dirty="0" smtClean="0"/>
            <a:t> 73/2016- </a:t>
          </a:r>
          <a:r>
            <a:rPr lang="en-US" dirty="0" err="1" smtClean="0"/>
            <a:t>Standar</a:t>
          </a:r>
          <a:r>
            <a:rPr lang="en-US" dirty="0" smtClean="0"/>
            <a:t> </a:t>
          </a:r>
          <a:r>
            <a:rPr lang="en-US" dirty="0" err="1" smtClean="0"/>
            <a:t>Pelayanan</a:t>
          </a:r>
          <a:r>
            <a:rPr lang="en-US" dirty="0" smtClean="0"/>
            <a:t> </a:t>
          </a:r>
          <a:r>
            <a:rPr lang="en-US" dirty="0" err="1" smtClean="0"/>
            <a:t>Kefarmasian</a:t>
          </a:r>
          <a:r>
            <a:rPr lang="en-US" dirty="0" smtClean="0"/>
            <a:t> di </a:t>
          </a:r>
          <a:r>
            <a:rPr lang="en-US" dirty="0" err="1" smtClean="0"/>
            <a:t>Apotek</a:t>
          </a:r>
          <a:endParaRPr lang="en-US" dirty="0"/>
        </a:p>
      </dgm:t>
    </dgm:pt>
    <dgm:pt modelId="{AC9711D1-1F93-B746-AE3B-73C640C69DDF}" type="parTrans" cxnId="{FDF2AD48-D25F-3646-8568-D0101C5322A6}">
      <dgm:prSet/>
      <dgm:spPr/>
      <dgm:t>
        <a:bodyPr/>
        <a:lstStyle/>
        <a:p>
          <a:endParaRPr lang="en-US"/>
        </a:p>
      </dgm:t>
    </dgm:pt>
    <dgm:pt modelId="{EC75ADB8-98D5-4A40-A488-4063E827D89F}" type="sibTrans" cxnId="{FDF2AD48-D25F-3646-8568-D0101C5322A6}">
      <dgm:prSet/>
      <dgm:spPr/>
      <dgm:t>
        <a:bodyPr/>
        <a:lstStyle/>
        <a:p>
          <a:endParaRPr lang="en-US"/>
        </a:p>
      </dgm:t>
    </dgm:pt>
    <dgm:pt modelId="{AB74BF87-0AFB-0A4A-A306-E8424C4D2800}">
      <dgm:prSet phldrT="[Text]"/>
      <dgm:spPr/>
      <dgm:t>
        <a:bodyPr/>
        <a:lstStyle/>
        <a:p>
          <a:r>
            <a:rPr lang="en-US" b="0" i="0" dirty="0" err="1" smtClean="0"/>
            <a:t>Kepmenkes</a:t>
          </a:r>
          <a:r>
            <a:rPr lang="en-US" b="0" i="0" dirty="0" smtClean="0"/>
            <a:t> No 02396/A/SK/VIII/1986 </a:t>
          </a:r>
          <a:r>
            <a:rPr lang="en-US" b="0" i="0" dirty="0" err="1" smtClean="0"/>
            <a:t>Pasal</a:t>
          </a:r>
          <a:r>
            <a:rPr lang="en-US" b="0" i="0" dirty="0" smtClean="0"/>
            <a:t> 2 </a:t>
          </a:r>
          <a:r>
            <a:rPr lang="en-US" b="0" i="0" dirty="0" err="1" smtClean="0"/>
            <a:t>menyebutkan</a:t>
          </a:r>
          <a:r>
            <a:rPr lang="en-US" b="0" i="0" dirty="0" smtClean="0"/>
            <a:t> </a:t>
          </a:r>
          <a:r>
            <a:rPr lang="en-US" b="0" i="0" dirty="0" err="1" smtClean="0"/>
            <a:t>bahwa</a:t>
          </a:r>
          <a:r>
            <a:rPr lang="en-US" b="0" i="0" dirty="0" smtClean="0"/>
            <a:t> </a:t>
          </a:r>
          <a:r>
            <a:rPr lang="en-US" b="0" i="0" dirty="0" err="1" smtClean="0"/>
            <a:t>obat</a:t>
          </a:r>
          <a:r>
            <a:rPr lang="en-US" b="0" i="0" dirty="0" smtClean="0"/>
            <a:t> </a:t>
          </a:r>
          <a:r>
            <a:rPr lang="en-US" b="0" i="0" dirty="0" err="1" smtClean="0"/>
            <a:t>keras</a:t>
          </a:r>
          <a:r>
            <a:rPr lang="en-US" b="0" i="0" dirty="0" smtClean="0"/>
            <a:t> </a:t>
          </a:r>
          <a:r>
            <a:rPr lang="en-US" b="0" i="0" dirty="0" err="1" smtClean="0"/>
            <a:t>hanya</a:t>
          </a:r>
          <a:r>
            <a:rPr lang="en-US" b="0" i="0" dirty="0" smtClean="0"/>
            <a:t> </a:t>
          </a:r>
          <a:r>
            <a:rPr lang="en-US" b="0" i="0" dirty="0" err="1" smtClean="0"/>
            <a:t>dapat</a:t>
          </a:r>
          <a:r>
            <a:rPr lang="en-US" b="0" i="0" dirty="0" smtClean="0"/>
            <a:t> </a:t>
          </a:r>
          <a:r>
            <a:rPr lang="en-US" b="0" i="0" dirty="0" err="1" smtClean="0"/>
            <a:t>diberikan</a:t>
          </a:r>
          <a:r>
            <a:rPr lang="en-US" b="0" i="0" dirty="0" smtClean="0"/>
            <a:t> </a:t>
          </a:r>
          <a:r>
            <a:rPr lang="en-US" b="0" i="0" dirty="0" err="1" smtClean="0"/>
            <a:t>dengan</a:t>
          </a:r>
          <a:r>
            <a:rPr lang="en-US" b="0" i="0" dirty="0" smtClean="0"/>
            <a:t> </a:t>
          </a:r>
          <a:r>
            <a:rPr lang="en-US" b="0" i="0" dirty="0" err="1" smtClean="0"/>
            <a:t>resep</a:t>
          </a:r>
          <a:r>
            <a:rPr lang="en-US" b="0" i="0" dirty="0" smtClean="0"/>
            <a:t> </a:t>
          </a:r>
          <a:r>
            <a:rPr lang="en-US" b="0" i="0" dirty="0" err="1" smtClean="0"/>
            <a:t>dokter</a:t>
          </a:r>
          <a:r>
            <a:rPr lang="en-US" b="0" i="0" dirty="0" smtClean="0"/>
            <a:t>. </a:t>
          </a:r>
          <a:endParaRPr lang="en-US" dirty="0"/>
        </a:p>
      </dgm:t>
    </dgm:pt>
    <dgm:pt modelId="{F7930B10-F188-E54A-A052-71FCE953A471}" type="parTrans" cxnId="{8DA0CF5E-BDAC-9D46-9238-A6C8F489AAD6}">
      <dgm:prSet/>
      <dgm:spPr/>
      <dgm:t>
        <a:bodyPr/>
        <a:lstStyle/>
        <a:p>
          <a:endParaRPr lang="en-US"/>
        </a:p>
      </dgm:t>
    </dgm:pt>
    <dgm:pt modelId="{2B4F72F5-CCAE-BA4C-BBEB-509B863EB65F}" type="sibTrans" cxnId="{8DA0CF5E-BDAC-9D46-9238-A6C8F489AAD6}">
      <dgm:prSet/>
      <dgm:spPr/>
      <dgm:t>
        <a:bodyPr/>
        <a:lstStyle/>
        <a:p>
          <a:endParaRPr lang="en-US"/>
        </a:p>
      </dgm:t>
    </dgm:pt>
    <dgm:pt modelId="{49E44382-D621-CC46-817D-F9A793A2A04E}">
      <dgm:prSet phldrT="[Text]"/>
      <dgm:spPr/>
      <dgm:t>
        <a:bodyPr/>
        <a:lstStyle/>
        <a:p>
          <a:r>
            <a:rPr lang="en-US" dirty="0" smtClean="0"/>
            <a:t>PP 82/2012 </a:t>
          </a:r>
          <a:r>
            <a:rPr lang="en-US" dirty="0" err="1" smtClean="0"/>
            <a:t>Penyelenggaraan</a:t>
          </a:r>
          <a:r>
            <a:rPr lang="en-US" dirty="0" smtClean="0"/>
            <a:t> </a:t>
          </a:r>
          <a:r>
            <a:rPr lang="en-US" dirty="0" err="1" smtClean="0"/>
            <a:t>Sistem</a:t>
          </a:r>
          <a:r>
            <a:rPr lang="en-US" dirty="0" smtClean="0"/>
            <a:t> </a:t>
          </a:r>
          <a:r>
            <a:rPr lang="en-US" dirty="0" err="1" smtClean="0"/>
            <a:t>dan</a:t>
          </a:r>
          <a:r>
            <a:rPr lang="en-US" dirty="0" smtClean="0"/>
            <a:t> </a:t>
          </a:r>
          <a:r>
            <a:rPr lang="en-US" dirty="0" err="1" smtClean="0"/>
            <a:t>Transaksi</a:t>
          </a:r>
          <a:r>
            <a:rPr lang="en-US" dirty="0" smtClean="0"/>
            <a:t> </a:t>
          </a:r>
          <a:r>
            <a:rPr lang="en-US" dirty="0" err="1" smtClean="0"/>
            <a:t>Elektronik</a:t>
          </a:r>
          <a:r>
            <a:rPr lang="en-US" dirty="0" smtClean="0"/>
            <a:t> (PSTE)</a:t>
          </a:r>
          <a:endParaRPr lang="en-US" dirty="0"/>
        </a:p>
      </dgm:t>
    </dgm:pt>
    <dgm:pt modelId="{5B1E411F-96A0-9144-980C-68CDC64C9E7B}" type="parTrans" cxnId="{82CC58A5-821E-3B4C-9FCE-33C60C9B23CC}">
      <dgm:prSet/>
      <dgm:spPr/>
      <dgm:t>
        <a:bodyPr/>
        <a:lstStyle/>
        <a:p>
          <a:endParaRPr lang="en-US"/>
        </a:p>
      </dgm:t>
    </dgm:pt>
    <dgm:pt modelId="{A58F2426-D5C6-9B43-8789-54DAA205A955}" type="sibTrans" cxnId="{82CC58A5-821E-3B4C-9FCE-33C60C9B23CC}">
      <dgm:prSet/>
      <dgm:spPr/>
      <dgm:t>
        <a:bodyPr/>
        <a:lstStyle/>
        <a:p>
          <a:endParaRPr lang="en-US"/>
        </a:p>
      </dgm:t>
    </dgm:pt>
    <dgm:pt modelId="{69258D15-BBFD-124B-8F8A-181A19D46D54}">
      <dgm:prSet phldrT="[Text]"/>
      <dgm:spPr/>
      <dgm:t>
        <a:bodyPr/>
        <a:lstStyle/>
        <a:p>
          <a:r>
            <a:rPr lang="en-US" dirty="0" smtClean="0"/>
            <a:t>PP 72/2012 </a:t>
          </a:r>
          <a:r>
            <a:rPr lang="mr-IN" dirty="0" smtClean="0"/>
            <a:t>–</a:t>
          </a:r>
          <a:r>
            <a:rPr lang="en-US" dirty="0" smtClean="0"/>
            <a:t> </a:t>
          </a:r>
          <a:r>
            <a:rPr lang="en-US" dirty="0" err="1" smtClean="0"/>
            <a:t>Sistem</a:t>
          </a:r>
          <a:r>
            <a:rPr lang="en-US" dirty="0" smtClean="0"/>
            <a:t> </a:t>
          </a:r>
          <a:r>
            <a:rPr lang="en-US" dirty="0" err="1" smtClean="0"/>
            <a:t>Kesehatan</a:t>
          </a:r>
          <a:r>
            <a:rPr lang="en-US" dirty="0" smtClean="0"/>
            <a:t> Nasional</a:t>
          </a:r>
          <a:endParaRPr lang="en-US" dirty="0"/>
        </a:p>
      </dgm:t>
    </dgm:pt>
    <dgm:pt modelId="{3BA44E27-35F5-454F-AB68-E5428258ED63}" type="parTrans" cxnId="{0DF330E7-3B7E-FB43-AD12-A5973340FC79}">
      <dgm:prSet/>
      <dgm:spPr/>
      <dgm:t>
        <a:bodyPr/>
        <a:lstStyle/>
        <a:p>
          <a:endParaRPr lang="en-US"/>
        </a:p>
      </dgm:t>
    </dgm:pt>
    <dgm:pt modelId="{3C0BCB69-CD16-9F47-A60B-DE7705BD7F76}" type="sibTrans" cxnId="{0DF330E7-3B7E-FB43-AD12-A5973340FC79}">
      <dgm:prSet/>
      <dgm:spPr/>
      <dgm:t>
        <a:bodyPr/>
        <a:lstStyle/>
        <a:p>
          <a:endParaRPr lang="en-US"/>
        </a:p>
      </dgm:t>
    </dgm:pt>
    <dgm:pt modelId="{51E25088-244A-B747-8C21-37E346667490}">
      <dgm:prSet phldrT="[Text]"/>
      <dgm:spPr/>
      <dgm:t>
        <a:bodyPr/>
        <a:lstStyle/>
        <a:p>
          <a:r>
            <a:rPr lang="en-US" dirty="0" smtClean="0"/>
            <a:t>UU 40/2009 </a:t>
          </a:r>
          <a:r>
            <a:rPr lang="mr-IN" dirty="0" smtClean="0"/>
            <a:t>–</a:t>
          </a:r>
          <a:r>
            <a:rPr lang="en-US" dirty="0" smtClean="0"/>
            <a:t> </a:t>
          </a:r>
          <a:r>
            <a:rPr lang="en-US" dirty="0" err="1" smtClean="0"/>
            <a:t>Praktek</a:t>
          </a:r>
          <a:r>
            <a:rPr lang="en-US" dirty="0" smtClean="0"/>
            <a:t> </a:t>
          </a:r>
          <a:r>
            <a:rPr lang="en-US" dirty="0" err="1" smtClean="0"/>
            <a:t>Kedokteran</a:t>
          </a:r>
          <a:r>
            <a:rPr lang="en-US" dirty="0" smtClean="0"/>
            <a:t> (MR) </a:t>
          </a:r>
          <a:r>
            <a:rPr lang="mr-IN" dirty="0" smtClean="0"/>
            <a:t>–</a:t>
          </a:r>
          <a:r>
            <a:rPr lang="en-US" dirty="0" smtClean="0"/>
            <a:t> </a:t>
          </a:r>
          <a:r>
            <a:rPr lang="en-US" dirty="0" err="1" smtClean="0"/>
            <a:t>Permenkes</a:t>
          </a:r>
          <a:r>
            <a:rPr lang="en-US" dirty="0" smtClean="0"/>
            <a:t> no 269/2008</a:t>
          </a:r>
          <a:endParaRPr lang="en-US" dirty="0"/>
        </a:p>
      </dgm:t>
    </dgm:pt>
    <dgm:pt modelId="{8B00A938-AB0F-2149-BD8D-03FA158F43C2}" type="parTrans" cxnId="{8F294AF0-D810-8D4B-9343-856424A40012}">
      <dgm:prSet/>
      <dgm:spPr/>
      <dgm:t>
        <a:bodyPr/>
        <a:lstStyle/>
        <a:p>
          <a:endParaRPr lang="en-US"/>
        </a:p>
      </dgm:t>
    </dgm:pt>
    <dgm:pt modelId="{B02C5D4C-D8B3-E441-9913-47375D339D24}" type="sibTrans" cxnId="{8F294AF0-D810-8D4B-9343-856424A40012}">
      <dgm:prSet/>
      <dgm:spPr/>
      <dgm:t>
        <a:bodyPr/>
        <a:lstStyle/>
        <a:p>
          <a:endParaRPr lang="en-US"/>
        </a:p>
      </dgm:t>
    </dgm:pt>
    <dgm:pt modelId="{7447A9DD-59EE-0B46-8ABD-C992018729F7}">
      <dgm:prSet phldrT="[Text]"/>
      <dgm:spPr/>
      <dgm:t>
        <a:bodyPr/>
        <a:lstStyle/>
        <a:p>
          <a:r>
            <a:rPr lang="en-US" dirty="0" err="1" smtClean="0"/>
            <a:t>Permen</a:t>
          </a:r>
          <a:r>
            <a:rPr lang="en-US" dirty="0" smtClean="0"/>
            <a:t> </a:t>
          </a:r>
          <a:r>
            <a:rPr lang="en-US" dirty="0" err="1" smtClean="0"/>
            <a:t>Kominfo</a:t>
          </a:r>
          <a:r>
            <a:rPr lang="en-US" dirty="0" smtClean="0"/>
            <a:t> 20/2016 </a:t>
          </a:r>
          <a:r>
            <a:rPr lang="mr-IN" dirty="0" smtClean="0"/>
            <a:t>–</a:t>
          </a:r>
          <a:r>
            <a:rPr lang="en-US" dirty="0" smtClean="0"/>
            <a:t> </a:t>
          </a:r>
          <a:r>
            <a:rPr lang="en-US" dirty="0" err="1" smtClean="0"/>
            <a:t>Perlindungan</a:t>
          </a:r>
          <a:r>
            <a:rPr lang="en-US" dirty="0" smtClean="0"/>
            <a:t> Data </a:t>
          </a:r>
          <a:r>
            <a:rPr lang="en-US" dirty="0" err="1" smtClean="0"/>
            <a:t>Pribadi</a:t>
          </a:r>
          <a:endParaRPr lang="en-US" dirty="0"/>
        </a:p>
      </dgm:t>
    </dgm:pt>
    <dgm:pt modelId="{C3974DDE-4352-124C-A86A-6AC1237C9440}" type="parTrans" cxnId="{DF3D0440-B3D8-114E-B7B4-62B3827DFD4B}">
      <dgm:prSet/>
      <dgm:spPr/>
      <dgm:t>
        <a:bodyPr/>
        <a:lstStyle/>
        <a:p>
          <a:endParaRPr lang="en-US"/>
        </a:p>
      </dgm:t>
    </dgm:pt>
    <dgm:pt modelId="{317C7AA7-A93C-3448-A929-7902AD9FBC84}" type="sibTrans" cxnId="{DF3D0440-B3D8-114E-B7B4-62B3827DFD4B}">
      <dgm:prSet/>
      <dgm:spPr/>
      <dgm:t>
        <a:bodyPr/>
        <a:lstStyle/>
        <a:p>
          <a:endParaRPr lang="en-US"/>
        </a:p>
      </dgm:t>
    </dgm:pt>
    <dgm:pt modelId="{A2ADF4A2-9DE9-C14E-85FF-8AD54B9FDC08}" type="pres">
      <dgm:prSet presAssocID="{C06033D3-5357-9942-A053-870C9C766618}" presName="Name0" presStyleCnt="0">
        <dgm:presLayoutVars>
          <dgm:dir/>
          <dgm:resizeHandles val="exact"/>
        </dgm:presLayoutVars>
      </dgm:prSet>
      <dgm:spPr/>
      <dgm:t>
        <a:bodyPr/>
        <a:lstStyle/>
        <a:p>
          <a:endParaRPr lang="en-US"/>
        </a:p>
      </dgm:t>
    </dgm:pt>
    <dgm:pt modelId="{51A138B7-4507-124A-9F9B-51B3F90B08E3}" type="pres">
      <dgm:prSet presAssocID="{92AF6BFD-F07D-AA45-8ABB-7462C27B2459}" presName="composite" presStyleCnt="0"/>
      <dgm:spPr/>
    </dgm:pt>
    <dgm:pt modelId="{D0B55A40-D84F-AA44-B286-AEFFC0A7DB2D}" type="pres">
      <dgm:prSet presAssocID="{92AF6BFD-F07D-AA45-8ABB-7462C27B2459}" presName="rect1" presStyleLbl="trAlignAcc1" presStyleIdx="0" presStyleCnt="3" custScaleX="197202" custScaleY="241679">
        <dgm:presLayoutVars>
          <dgm:bulletEnabled val="1"/>
        </dgm:presLayoutVars>
      </dgm:prSet>
      <dgm:spPr/>
      <dgm:t>
        <a:bodyPr/>
        <a:lstStyle/>
        <a:p>
          <a:endParaRPr lang="en-US"/>
        </a:p>
      </dgm:t>
    </dgm:pt>
    <dgm:pt modelId="{A67ADEF4-5D48-6248-B0DE-8F8796BBFF82}" type="pres">
      <dgm:prSet presAssocID="{92AF6BFD-F07D-AA45-8ABB-7462C27B2459}" presName="rect2" presStyleLbl="fgImgPlace1" presStyleIdx="0" presStyleCnt="3" custFlipHor="1" custScaleX="4504" custScaleY="44703" custLinFactX="-95574" custLinFactNeighborX="-100000" custLinFactNeighborY="-63527"/>
      <dgm:spPr/>
    </dgm:pt>
    <dgm:pt modelId="{20286C29-FEB6-D344-9265-12EDD5E32BA8}" type="pres">
      <dgm:prSet presAssocID="{3F5DF564-27D3-9144-967A-935B8B1DFB2A}" presName="sibTrans" presStyleCnt="0"/>
      <dgm:spPr/>
    </dgm:pt>
    <dgm:pt modelId="{1228310E-CA54-144C-B3EB-658E1A766054}" type="pres">
      <dgm:prSet presAssocID="{06178E69-78EB-344F-80A1-9FB2D210A23F}" presName="composite" presStyleCnt="0"/>
      <dgm:spPr/>
    </dgm:pt>
    <dgm:pt modelId="{F937D3E9-A92A-4E40-B156-4D9FC725D9AE}" type="pres">
      <dgm:prSet presAssocID="{06178E69-78EB-344F-80A1-9FB2D210A23F}" presName="rect1" presStyleLbl="trAlignAcc1" presStyleIdx="1" presStyleCnt="3" custScaleX="167690" custScaleY="124618" custLinFactNeighborX="-12366" custLinFactNeighborY="-4219">
        <dgm:presLayoutVars>
          <dgm:bulletEnabled val="1"/>
        </dgm:presLayoutVars>
      </dgm:prSet>
      <dgm:spPr/>
      <dgm:t>
        <a:bodyPr/>
        <a:lstStyle/>
        <a:p>
          <a:endParaRPr lang="en-US"/>
        </a:p>
      </dgm:t>
    </dgm:pt>
    <dgm:pt modelId="{F45ADCB0-D976-2746-AB5D-C3BC4FB98B87}" type="pres">
      <dgm:prSet presAssocID="{06178E69-78EB-344F-80A1-9FB2D210A23F}" presName="rect2" presStyleLbl="fgImgPlace1" presStyleIdx="1" presStyleCnt="3" custFlipHor="0" custScaleX="5310" custScaleY="102574" custLinFactX="300000" custLinFactNeighborX="383830" custLinFactNeighborY="8444"/>
      <dgm:spPr/>
    </dgm:pt>
    <dgm:pt modelId="{63026E60-08E9-FC43-800D-D0E2237A13F1}" type="pres">
      <dgm:prSet presAssocID="{5768F78E-3DB8-D34A-A065-CB5761FC30FD}" presName="sibTrans" presStyleCnt="0"/>
      <dgm:spPr/>
    </dgm:pt>
    <dgm:pt modelId="{1D11DCE4-21F6-B443-9D3E-734E38229B70}" type="pres">
      <dgm:prSet presAssocID="{5DE3FD4C-6F46-3E45-BCFC-ED8B88D6B892}" presName="composite" presStyleCnt="0"/>
      <dgm:spPr/>
    </dgm:pt>
    <dgm:pt modelId="{857F2FBB-66BF-D648-9316-6D3B9F60F497}" type="pres">
      <dgm:prSet presAssocID="{5DE3FD4C-6F46-3E45-BCFC-ED8B88D6B892}" presName="rect1" presStyleLbl="trAlignAcc1" presStyleIdx="2" presStyleCnt="3" custScaleX="143139" custScaleY="74005" custLinFactNeighborX="-21468" custLinFactNeighborY="1999">
        <dgm:presLayoutVars>
          <dgm:bulletEnabled val="1"/>
        </dgm:presLayoutVars>
      </dgm:prSet>
      <dgm:spPr/>
      <dgm:t>
        <a:bodyPr/>
        <a:lstStyle/>
        <a:p>
          <a:endParaRPr lang="en-US"/>
        </a:p>
      </dgm:t>
    </dgm:pt>
    <dgm:pt modelId="{3347B4AA-45BF-E540-9303-5629113186E4}" type="pres">
      <dgm:prSet presAssocID="{5DE3FD4C-6F46-3E45-BCFC-ED8B88D6B892}" presName="rect2" presStyleLbl="fgImgPlace1" presStyleIdx="2" presStyleCnt="3" custFlipVert="1" custFlipHor="1" custScaleX="10387" custScaleY="36984" custLinFactX="200000" custLinFactNeighborX="235028" custLinFactNeighborY="21540"/>
      <dgm:spPr/>
    </dgm:pt>
  </dgm:ptLst>
  <dgm:cxnLst>
    <dgm:cxn modelId="{DF3D0440-B3D8-114E-B7B4-62B3827DFD4B}" srcId="{06178E69-78EB-344F-80A1-9FB2D210A23F}" destId="{7447A9DD-59EE-0B46-8ABD-C992018729F7}" srcOrd="3" destOrd="0" parTransId="{C3974DDE-4352-124C-A86A-6AC1237C9440}" sibTransId="{317C7AA7-A93C-3448-A929-7902AD9FBC84}"/>
    <dgm:cxn modelId="{DEA52D7D-A0BC-864B-9E45-58FF1813F9EA}" type="presOf" srcId="{7447A9DD-59EE-0B46-8ABD-C992018729F7}" destId="{F937D3E9-A92A-4E40-B156-4D9FC725D9AE}" srcOrd="0" destOrd="4" presId="urn:microsoft.com/office/officeart/2008/layout/PictureStrips"/>
    <dgm:cxn modelId="{5389B10D-FEF1-3644-9FD4-BA8266965B5F}" srcId="{5DE3FD4C-6F46-3E45-BCFC-ED8B88D6B892}" destId="{399FC808-E130-D348-A0F4-3C6642431FC5}" srcOrd="0" destOrd="0" parTransId="{90A4E8E8-6C6C-E544-AF80-DB435DF5CF72}" sibTransId="{BB47A4D2-288E-554E-A064-04BB5C71FCB5}"/>
    <dgm:cxn modelId="{3D11EF8A-F68E-CE4F-9701-C3B77EB5010C}" srcId="{06178E69-78EB-344F-80A1-9FB2D210A23F}" destId="{F8C0159E-845C-464A-A2CF-C764838CBD4E}" srcOrd="1" destOrd="0" parTransId="{547D0E6B-2806-2C4B-A8D9-9923348FC7FF}" sibTransId="{38090236-4B50-C844-A078-8723DF24B19E}"/>
    <dgm:cxn modelId="{53F04EBA-8672-504D-9416-A89C39D583FA}" type="presOf" srcId="{49E44382-D621-CC46-817D-F9A793A2A04E}" destId="{F937D3E9-A92A-4E40-B156-4D9FC725D9AE}" srcOrd="0" destOrd="3" presId="urn:microsoft.com/office/officeart/2008/layout/PictureStrips"/>
    <dgm:cxn modelId="{8DA0CF5E-BDAC-9D46-9238-A6C8F489AAD6}" srcId="{92AF6BFD-F07D-AA45-8ABB-7462C27B2459}" destId="{AB74BF87-0AFB-0A4A-A306-E8424C4D2800}" srcOrd="6" destOrd="0" parTransId="{F7930B10-F188-E54A-A052-71FCE953A471}" sibTransId="{2B4F72F5-CCAE-BA4C-BBEB-509B863EB65F}"/>
    <dgm:cxn modelId="{1FBE36C2-D3E9-7C4D-8C77-BC5BD07132A5}" srcId="{C06033D3-5357-9942-A053-870C9C766618}" destId="{06178E69-78EB-344F-80A1-9FB2D210A23F}" srcOrd="1" destOrd="0" parTransId="{BDFDB0B6-DB0A-9748-A235-82E4DE4A512B}" sibTransId="{5768F78E-3DB8-D34A-A065-CB5761FC30FD}"/>
    <dgm:cxn modelId="{0D75A1AA-17F2-1B4B-9004-B0329114142A}" srcId="{C06033D3-5357-9942-A053-870C9C766618}" destId="{92AF6BFD-F07D-AA45-8ABB-7462C27B2459}" srcOrd="0" destOrd="0" parTransId="{55DAA2A7-038E-7A4A-BEC9-5D7763A79092}" sibTransId="{3F5DF564-27D3-9144-967A-935B8B1DFB2A}"/>
    <dgm:cxn modelId="{87D9FF63-35F6-C744-B84C-DC8AFCF8EECD}" type="presOf" srcId="{51E25088-244A-B747-8C21-37E346667490}" destId="{857F2FBB-66BF-D648-9316-6D3B9F60F497}" srcOrd="0" destOrd="2" presId="urn:microsoft.com/office/officeart/2008/layout/PictureStrips"/>
    <dgm:cxn modelId="{30F70284-DA90-B547-8C41-03E71AA450DD}" srcId="{06178E69-78EB-344F-80A1-9FB2D210A23F}" destId="{9BB36E1E-8D1D-6145-B696-4066F6E4E855}" srcOrd="0" destOrd="0" parTransId="{A0B03F94-B507-A240-B280-B78D5A7F5449}" sibTransId="{ED552005-5011-8E43-B41E-4F721918902F}"/>
    <dgm:cxn modelId="{B9E7B328-75EA-C842-AB94-2C7AD27B85BC}" type="presOf" srcId="{B7B4C57C-77E9-4F4A-9E51-B974E03E2CFE}" destId="{D0B55A40-D84F-AA44-B286-AEFFC0A7DB2D}" srcOrd="0" destOrd="1" presId="urn:microsoft.com/office/officeart/2008/layout/PictureStrips"/>
    <dgm:cxn modelId="{E55E3182-DB8F-CE4C-BAD3-32A22BE7EA15}" srcId="{92AF6BFD-F07D-AA45-8ABB-7462C27B2459}" destId="{A40FDC59-CDC7-BD44-96CE-1C80FFEE72F9}" srcOrd="4" destOrd="0" parTransId="{864F4A15-900C-C64E-BAC0-EB209D1106C3}" sibTransId="{6AAA07F6-364D-AF43-B565-B05C5DD2C9FB}"/>
    <dgm:cxn modelId="{2231F1CA-0ABF-5546-A171-DC85DA63E079}" type="presOf" srcId="{BCD12D58-332C-EB42-949E-932BFE43CD37}" destId="{D0B55A40-D84F-AA44-B286-AEFFC0A7DB2D}" srcOrd="0" destOrd="3" presId="urn:microsoft.com/office/officeart/2008/layout/PictureStrips"/>
    <dgm:cxn modelId="{82CC58A5-821E-3B4C-9FCE-33C60C9B23CC}" srcId="{06178E69-78EB-344F-80A1-9FB2D210A23F}" destId="{49E44382-D621-CC46-817D-F9A793A2A04E}" srcOrd="2" destOrd="0" parTransId="{5B1E411F-96A0-9144-980C-68CDC64C9E7B}" sibTransId="{A58F2426-D5C6-9B43-8789-54DAA205A955}"/>
    <dgm:cxn modelId="{ABF7DD47-69F4-474C-B04C-CFDC1E666793}" type="presOf" srcId="{A40FDC59-CDC7-BD44-96CE-1C80FFEE72F9}" destId="{D0B55A40-D84F-AA44-B286-AEFFC0A7DB2D}" srcOrd="0" destOrd="5" presId="urn:microsoft.com/office/officeart/2008/layout/PictureStrips"/>
    <dgm:cxn modelId="{15767ED2-C583-4245-81BC-C20FA5E503EB}" type="presOf" srcId="{C06033D3-5357-9942-A053-870C9C766618}" destId="{A2ADF4A2-9DE9-C14E-85FF-8AD54B9FDC08}" srcOrd="0" destOrd="0" presId="urn:microsoft.com/office/officeart/2008/layout/PictureStrips"/>
    <dgm:cxn modelId="{567D4A8A-4099-C14E-85E2-9E9919E1489D}" srcId="{92AF6BFD-F07D-AA45-8ABB-7462C27B2459}" destId="{B7B4C57C-77E9-4F4A-9E51-B974E03E2CFE}" srcOrd="0" destOrd="0" parTransId="{08F7DBBF-0FB2-1C44-9D89-C6E7C16B6E3E}" sibTransId="{2283ACB5-EE17-CF40-8BB6-79EE9DBD30FB}"/>
    <dgm:cxn modelId="{FDF2AD48-D25F-3646-8568-D0101C5322A6}" srcId="{92AF6BFD-F07D-AA45-8ABB-7462C27B2459}" destId="{D3C4EEAF-66F3-E744-89BF-AE40387CE19B}" srcOrd="5" destOrd="0" parTransId="{AC9711D1-1F93-B746-AE3B-73C640C69DDF}" sibTransId="{EC75ADB8-98D5-4A40-A488-4063E827D89F}"/>
    <dgm:cxn modelId="{AC2D9D34-4460-6548-9A84-C2BA776B23EF}" type="presOf" srcId="{399FC808-E130-D348-A0F4-3C6642431FC5}" destId="{857F2FBB-66BF-D648-9316-6D3B9F60F497}" srcOrd="0" destOrd="1" presId="urn:microsoft.com/office/officeart/2008/layout/PictureStrips"/>
    <dgm:cxn modelId="{0DF330E7-3B7E-FB43-AD12-A5973340FC79}" srcId="{92AF6BFD-F07D-AA45-8ABB-7462C27B2459}" destId="{69258D15-BBFD-124B-8F8A-181A19D46D54}" srcOrd="3" destOrd="0" parTransId="{3BA44E27-35F5-454F-AB68-E5428258ED63}" sibTransId="{3C0BCB69-CD16-9F47-A60B-DE7705BD7F76}"/>
    <dgm:cxn modelId="{0A06EBC1-49C9-C74A-A813-161BAAB81A83}" type="presOf" srcId="{9BB36E1E-8D1D-6145-B696-4066F6E4E855}" destId="{F937D3E9-A92A-4E40-B156-4D9FC725D9AE}" srcOrd="0" destOrd="1" presId="urn:microsoft.com/office/officeart/2008/layout/PictureStrips"/>
    <dgm:cxn modelId="{11B11189-6546-0448-AF83-8B25530CAB32}" type="presOf" srcId="{AB74BF87-0AFB-0A4A-A306-E8424C4D2800}" destId="{D0B55A40-D84F-AA44-B286-AEFFC0A7DB2D}" srcOrd="0" destOrd="7" presId="urn:microsoft.com/office/officeart/2008/layout/PictureStrips"/>
    <dgm:cxn modelId="{EBE1DB24-BA67-FD4A-8CEA-D2B54ECD1CC3}" type="presOf" srcId="{F8C0159E-845C-464A-A2CF-C764838CBD4E}" destId="{F937D3E9-A92A-4E40-B156-4D9FC725D9AE}" srcOrd="0" destOrd="2" presId="urn:microsoft.com/office/officeart/2008/layout/PictureStrips"/>
    <dgm:cxn modelId="{6484238D-948B-C449-9567-C5B306F568DB}" type="presOf" srcId="{511BEE90-5557-594E-826B-68F41076A9E1}" destId="{D0B55A40-D84F-AA44-B286-AEFFC0A7DB2D}" srcOrd="0" destOrd="2" presId="urn:microsoft.com/office/officeart/2008/layout/PictureStrips"/>
    <dgm:cxn modelId="{C79C3A0B-1823-E44E-801E-89C4236E5C87}" type="presOf" srcId="{92AF6BFD-F07D-AA45-8ABB-7462C27B2459}" destId="{D0B55A40-D84F-AA44-B286-AEFFC0A7DB2D}" srcOrd="0" destOrd="0" presId="urn:microsoft.com/office/officeart/2008/layout/PictureStrips"/>
    <dgm:cxn modelId="{FD437918-CD0E-144B-BB2F-8D7ACFD0F024}" type="presOf" srcId="{06178E69-78EB-344F-80A1-9FB2D210A23F}" destId="{F937D3E9-A92A-4E40-B156-4D9FC725D9AE}" srcOrd="0" destOrd="0" presId="urn:microsoft.com/office/officeart/2008/layout/PictureStrips"/>
    <dgm:cxn modelId="{C551A004-7ECA-644D-9C67-3F85047DB48F}" srcId="{92AF6BFD-F07D-AA45-8ABB-7462C27B2459}" destId="{BCD12D58-332C-EB42-949E-932BFE43CD37}" srcOrd="2" destOrd="0" parTransId="{85DF3519-088D-4E49-9DDB-09816597C68A}" sibTransId="{4039496C-06AD-E44B-A3DD-97148EA5AA8A}"/>
    <dgm:cxn modelId="{B231F34F-456B-EA44-AA30-5C4FACDD536E}" srcId="{92AF6BFD-F07D-AA45-8ABB-7462C27B2459}" destId="{511BEE90-5557-594E-826B-68F41076A9E1}" srcOrd="1" destOrd="0" parTransId="{BBF23D6A-359A-1244-A9E4-09A7AD7F373F}" sibTransId="{3A638EAE-BECF-D249-BB86-C9227AD86FE8}"/>
    <dgm:cxn modelId="{8F294AF0-D810-8D4B-9343-856424A40012}" srcId="{5DE3FD4C-6F46-3E45-BCFC-ED8B88D6B892}" destId="{51E25088-244A-B747-8C21-37E346667490}" srcOrd="1" destOrd="0" parTransId="{8B00A938-AB0F-2149-BD8D-03FA158F43C2}" sibTransId="{B02C5D4C-D8B3-E441-9913-47375D339D24}"/>
    <dgm:cxn modelId="{A1E17155-E755-B04B-BB51-8FDD2E41DB26}" type="presOf" srcId="{D3C4EEAF-66F3-E744-89BF-AE40387CE19B}" destId="{D0B55A40-D84F-AA44-B286-AEFFC0A7DB2D}" srcOrd="0" destOrd="6" presId="urn:microsoft.com/office/officeart/2008/layout/PictureStrips"/>
    <dgm:cxn modelId="{04BAD5C4-FDCF-3344-BA8E-CE4521BF3427}" srcId="{C06033D3-5357-9942-A053-870C9C766618}" destId="{5DE3FD4C-6F46-3E45-BCFC-ED8B88D6B892}" srcOrd="2" destOrd="0" parTransId="{324FEDCD-30D4-3841-9C79-8519A7B57FFA}" sibTransId="{68A6C4D8-07D0-D144-9348-CFBD6EEE3D13}"/>
    <dgm:cxn modelId="{12E3697D-169F-C64D-9684-856ACBB41167}" type="presOf" srcId="{69258D15-BBFD-124B-8F8A-181A19D46D54}" destId="{D0B55A40-D84F-AA44-B286-AEFFC0A7DB2D}" srcOrd="0" destOrd="4" presId="urn:microsoft.com/office/officeart/2008/layout/PictureStrips"/>
    <dgm:cxn modelId="{36242244-0BBC-3D4F-A982-6B4D6E7A99D4}" type="presOf" srcId="{5DE3FD4C-6F46-3E45-BCFC-ED8B88D6B892}" destId="{857F2FBB-66BF-D648-9316-6D3B9F60F497}" srcOrd="0" destOrd="0" presId="urn:microsoft.com/office/officeart/2008/layout/PictureStrips"/>
    <dgm:cxn modelId="{C4F9142A-9480-C149-B9E6-FE06FD7E3E12}" type="presParOf" srcId="{A2ADF4A2-9DE9-C14E-85FF-8AD54B9FDC08}" destId="{51A138B7-4507-124A-9F9B-51B3F90B08E3}" srcOrd="0" destOrd="0" presId="urn:microsoft.com/office/officeart/2008/layout/PictureStrips"/>
    <dgm:cxn modelId="{838C5571-7E5C-1E49-A1CB-1ECC59E43CD1}" type="presParOf" srcId="{51A138B7-4507-124A-9F9B-51B3F90B08E3}" destId="{D0B55A40-D84F-AA44-B286-AEFFC0A7DB2D}" srcOrd="0" destOrd="0" presId="urn:microsoft.com/office/officeart/2008/layout/PictureStrips"/>
    <dgm:cxn modelId="{F2FE62AC-D87A-4245-96E5-E3F16EB97063}" type="presParOf" srcId="{51A138B7-4507-124A-9F9B-51B3F90B08E3}" destId="{A67ADEF4-5D48-6248-B0DE-8F8796BBFF82}" srcOrd="1" destOrd="0" presId="urn:microsoft.com/office/officeart/2008/layout/PictureStrips"/>
    <dgm:cxn modelId="{C5C0ED5D-5D99-E84A-B7B4-3200159DA2B0}" type="presParOf" srcId="{A2ADF4A2-9DE9-C14E-85FF-8AD54B9FDC08}" destId="{20286C29-FEB6-D344-9265-12EDD5E32BA8}" srcOrd="1" destOrd="0" presId="urn:microsoft.com/office/officeart/2008/layout/PictureStrips"/>
    <dgm:cxn modelId="{599425C1-C28E-2F4A-AE99-3BC4DC784E17}" type="presParOf" srcId="{A2ADF4A2-9DE9-C14E-85FF-8AD54B9FDC08}" destId="{1228310E-CA54-144C-B3EB-658E1A766054}" srcOrd="2" destOrd="0" presId="urn:microsoft.com/office/officeart/2008/layout/PictureStrips"/>
    <dgm:cxn modelId="{140D3E9D-3F2C-DD47-8B71-A373D97DEF39}" type="presParOf" srcId="{1228310E-CA54-144C-B3EB-658E1A766054}" destId="{F937D3E9-A92A-4E40-B156-4D9FC725D9AE}" srcOrd="0" destOrd="0" presId="urn:microsoft.com/office/officeart/2008/layout/PictureStrips"/>
    <dgm:cxn modelId="{9BEED694-8CD9-D247-BCF3-84E1AC308183}" type="presParOf" srcId="{1228310E-CA54-144C-B3EB-658E1A766054}" destId="{F45ADCB0-D976-2746-AB5D-C3BC4FB98B87}" srcOrd="1" destOrd="0" presId="urn:microsoft.com/office/officeart/2008/layout/PictureStrips"/>
    <dgm:cxn modelId="{338FE7F1-5A92-D345-884A-5AF84FA14ACC}" type="presParOf" srcId="{A2ADF4A2-9DE9-C14E-85FF-8AD54B9FDC08}" destId="{63026E60-08E9-FC43-800D-D0E2237A13F1}" srcOrd="3" destOrd="0" presId="urn:microsoft.com/office/officeart/2008/layout/PictureStrips"/>
    <dgm:cxn modelId="{A1949841-1802-274F-A42F-DE9E69EF09C6}" type="presParOf" srcId="{A2ADF4A2-9DE9-C14E-85FF-8AD54B9FDC08}" destId="{1D11DCE4-21F6-B443-9D3E-734E38229B70}" srcOrd="4" destOrd="0" presId="urn:microsoft.com/office/officeart/2008/layout/PictureStrips"/>
    <dgm:cxn modelId="{E9026004-6935-D646-8778-4B7D291B1F4C}" type="presParOf" srcId="{1D11DCE4-21F6-B443-9D3E-734E38229B70}" destId="{857F2FBB-66BF-D648-9316-6D3B9F60F497}" srcOrd="0" destOrd="0" presId="urn:microsoft.com/office/officeart/2008/layout/PictureStrips"/>
    <dgm:cxn modelId="{6DA21CC5-17B5-FF4C-A9DD-0C4FC6ECF005}" type="presParOf" srcId="{1D11DCE4-21F6-B443-9D3E-734E38229B70}" destId="{3347B4AA-45BF-E540-9303-5629113186E4}"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06F8F-1726-ED42-BF9D-C7D885E09805}"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618EBCF4-8D8C-C144-9729-523B03FB945B}">
      <dgm:prSet phldrT="[Text]" custT="1"/>
      <dgm:spPr/>
      <dgm:t>
        <a:bodyPr/>
        <a:lstStyle/>
        <a:p>
          <a:r>
            <a:rPr lang="en-US" sz="2400" dirty="0" smtClean="0"/>
            <a:t>ITE</a:t>
          </a:r>
          <a:endParaRPr lang="en-US" sz="2400" dirty="0"/>
        </a:p>
      </dgm:t>
    </dgm:pt>
    <dgm:pt modelId="{93FDA1B3-8E88-E744-99BC-86D79CBD924E}" type="parTrans" cxnId="{024A803F-2BBD-174D-96DC-EE1E5776145A}">
      <dgm:prSet/>
      <dgm:spPr/>
      <dgm:t>
        <a:bodyPr/>
        <a:lstStyle/>
        <a:p>
          <a:endParaRPr lang="en-US" sz="2400"/>
        </a:p>
      </dgm:t>
    </dgm:pt>
    <dgm:pt modelId="{17E3EAB0-1147-FB48-9077-13BE9A33B7B3}" type="sibTrans" cxnId="{024A803F-2BBD-174D-96DC-EE1E5776145A}">
      <dgm:prSet/>
      <dgm:spPr/>
      <dgm:t>
        <a:bodyPr/>
        <a:lstStyle/>
        <a:p>
          <a:endParaRPr lang="en-US" sz="2400"/>
        </a:p>
      </dgm:t>
    </dgm:pt>
    <dgm:pt modelId="{6FB16570-342C-8444-8FC6-E8CD27321D70}">
      <dgm:prSet phldrT="[Text]" custT="1"/>
      <dgm:spPr/>
      <dgm:t>
        <a:bodyPr/>
        <a:lstStyle/>
        <a:p>
          <a:r>
            <a:rPr lang="en-US" sz="1600" dirty="0" err="1" smtClean="0"/>
            <a:t>Informasi</a:t>
          </a:r>
          <a:r>
            <a:rPr lang="en-US" sz="1600" dirty="0" smtClean="0"/>
            <a:t> </a:t>
          </a:r>
          <a:r>
            <a:rPr lang="en-US" sz="1600" dirty="0" err="1" smtClean="0"/>
            <a:t>Elektronik</a:t>
          </a:r>
          <a:endParaRPr lang="en-US" sz="1600" dirty="0"/>
        </a:p>
      </dgm:t>
    </dgm:pt>
    <dgm:pt modelId="{FD149377-7885-DD46-906C-33F0E050B297}" type="parTrans" cxnId="{97F9CEC7-5630-144B-86D3-6C7DC26CAE2E}">
      <dgm:prSet custT="1"/>
      <dgm:spPr/>
      <dgm:t>
        <a:bodyPr/>
        <a:lstStyle/>
        <a:p>
          <a:endParaRPr lang="en-US" sz="700"/>
        </a:p>
      </dgm:t>
    </dgm:pt>
    <dgm:pt modelId="{C764D30B-A6BE-D348-BAD9-01AB92E279BC}" type="sibTrans" cxnId="{97F9CEC7-5630-144B-86D3-6C7DC26CAE2E}">
      <dgm:prSet/>
      <dgm:spPr/>
      <dgm:t>
        <a:bodyPr/>
        <a:lstStyle/>
        <a:p>
          <a:endParaRPr lang="en-US" sz="2400"/>
        </a:p>
      </dgm:t>
    </dgm:pt>
    <dgm:pt modelId="{DD547268-D984-0244-AA24-4F82E179F39C}">
      <dgm:prSet phldrT="[Text]" custT="1"/>
      <dgm:spPr/>
      <dgm:t>
        <a:bodyPr/>
        <a:lstStyle/>
        <a:p>
          <a:r>
            <a:rPr lang="en-US" sz="1600" dirty="0" err="1" smtClean="0"/>
            <a:t>Transaksi</a:t>
          </a:r>
          <a:r>
            <a:rPr lang="en-US" sz="1600" dirty="0" smtClean="0"/>
            <a:t> </a:t>
          </a:r>
          <a:r>
            <a:rPr lang="en-US" sz="1600" dirty="0" err="1" smtClean="0"/>
            <a:t>Elektronik</a:t>
          </a:r>
          <a:endParaRPr lang="en-US" sz="1600" dirty="0"/>
        </a:p>
      </dgm:t>
    </dgm:pt>
    <dgm:pt modelId="{DF0E307C-5823-9E4E-A802-15994C99AA67}" type="parTrans" cxnId="{1C514839-D418-DB4B-8521-3C7DCE0E19A6}">
      <dgm:prSet custT="1"/>
      <dgm:spPr/>
      <dgm:t>
        <a:bodyPr/>
        <a:lstStyle/>
        <a:p>
          <a:endParaRPr lang="en-US" sz="700"/>
        </a:p>
      </dgm:t>
    </dgm:pt>
    <dgm:pt modelId="{8FABDE74-D152-8042-A177-A9A3681CD24B}" type="sibTrans" cxnId="{1C514839-D418-DB4B-8521-3C7DCE0E19A6}">
      <dgm:prSet/>
      <dgm:spPr/>
      <dgm:t>
        <a:bodyPr/>
        <a:lstStyle/>
        <a:p>
          <a:endParaRPr lang="en-US" sz="2400"/>
        </a:p>
      </dgm:t>
    </dgm:pt>
    <dgm:pt modelId="{B9566364-6071-3D41-8ABF-18CC7DB39C38}">
      <dgm:prSet phldrT="[Text]" custT="1"/>
      <dgm:spPr/>
      <dgm:t>
        <a:bodyPr/>
        <a:lstStyle/>
        <a:p>
          <a:r>
            <a:rPr lang="en-US" sz="1600" dirty="0" err="1" smtClean="0"/>
            <a:t>Dokumen</a:t>
          </a:r>
          <a:r>
            <a:rPr lang="en-US" sz="1600" dirty="0" smtClean="0"/>
            <a:t> </a:t>
          </a:r>
          <a:r>
            <a:rPr lang="en-US" sz="1600" dirty="0" err="1" smtClean="0"/>
            <a:t>Elektronik</a:t>
          </a:r>
          <a:endParaRPr lang="en-US" sz="1600" dirty="0"/>
        </a:p>
      </dgm:t>
    </dgm:pt>
    <dgm:pt modelId="{D1791A84-061B-5E40-9C25-F255FF89158A}" type="parTrans" cxnId="{18011C05-BC31-204C-BAF3-481AA0663082}">
      <dgm:prSet custT="1"/>
      <dgm:spPr/>
      <dgm:t>
        <a:bodyPr/>
        <a:lstStyle/>
        <a:p>
          <a:endParaRPr lang="en-US" sz="700"/>
        </a:p>
      </dgm:t>
    </dgm:pt>
    <dgm:pt modelId="{BA51FC2C-9A1E-2F48-9CE9-027E1B78A5CB}" type="sibTrans" cxnId="{18011C05-BC31-204C-BAF3-481AA0663082}">
      <dgm:prSet/>
      <dgm:spPr/>
      <dgm:t>
        <a:bodyPr/>
        <a:lstStyle/>
        <a:p>
          <a:endParaRPr lang="en-US" sz="2400"/>
        </a:p>
      </dgm:t>
    </dgm:pt>
    <dgm:pt modelId="{6F19E71A-B989-AF4E-ACB6-9A250BB4AE5A}">
      <dgm:prSet phldrT="[Text]" custT="1"/>
      <dgm:spPr/>
      <dgm:t>
        <a:bodyPr/>
        <a:lstStyle/>
        <a:p>
          <a:r>
            <a:rPr lang="en-US" sz="1600" dirty="0" err="1" smtClean="0"/>
            <a:t>Tanda</a:t>
          </a:r>
          <a:r>
            <a:rPr lang="en-US" sz="1600" dirty="0" smtClean="0"/>
            <a:t> </a:t>
          </a:r>
          <a:r>
            <a:rPr lang="en-US" sz="1600" dirty="0" err="1" smtClean="0"/>
            <a:t>Tangan</a:t>
          </a:r>
          <a:r>
            <a:rPr lang="en-US" sz="1600" dirty="0" smtClean="0"/>
            <a:t> </a:t>
          </a:r>
          <a:r>
            <a:rPr lang="en-US" sz="1600" dirty="0" err="1" smtClean="0"/>
            <a:t>Elektronik</a:t>
          </a:r>
          <a:endParaRPr lang="en-US" sz="1600" dirty="0" smtClean="0"/>
        </a:p>
      </dgm:t>
    </dgm:pt>
    <dgm:pt modelId="{3185C66F-E10B-4548-A84E-BB0048E853DC}" type="parTrans" cxnId="{41014EF3-F655-3647-A841-FECE160B1127}">
      <dgm:prSet custT="1"/>
      <dgm:spPr/>
      <dgm:t>
        <a:bodyPr/>
        <a:lstStyle/>
        <a:p>
          <a:endParaRPr lang="en-US" sz="700"/>
        </a:p>
      </dgm:t>
    </dgm:pt>
    <dgm:pt modelId="{18499B93-0F2C-0C40-A1DE-7E3470EA8E5B}" type="sibTrans" cxnId="{41014EF3-F655-3647-A841-FECE160B1127}">
      <dgm:prSet/>
      <dgm:spPr/>
      <dgm:t>
        <a:bodyPr/>
        <a:lstStyle/>
        <a:p>
          <a:endParaRPr lang="en-US" sz="2400"/>
        </a:p>
      </dgm:t>
    </dgm:pt>
    <dgm:pt modelId="{218109CA-38C1-B644-84B8-914E1AE407DB}">
      <dgm:prSet custT="1"/>
      <dgm:spPr/>
      <dgm:t>
        <a:bodyPr/>
        <a:lstStyle/>
        <a:p>
          <a:r>
            <a:rPr lang="en-US" sz="1600" dirty="0" err="1" smtClean="0"/>
            <a:t>Kontrak</a:t>
          </a:r>
          <a:r>
            <a:rPr lang="en-US" sz="1600" dirty="0" smtClean="0"/>
            <a:t> </a:t>
          </a:r>
          <a:r>
            <a:rPr lang="en-US" sz="1600" dirty="0" err="1" smtClean="0"/>
            <a:t>Elektronik</a:t>
          </a:r>
          <a:endParaRPr lang="en-US" sz="1600" dirty="0"/>
        </a:p>
      </dgm:t>
    </dgm:pt>
    <dgm:pt modelId="{B92448F2-56FD-0C47-A721-1EF2D7CB2C30}" type="parTrans" cxnId="{8329D56B-9DD6-0844-8D65-5F3A14567957}">
      <dgm:prSet custT="1"/>
      <dgm:spPr/>
      <dgm:t>
        <a:bodyPr/>
        <a:lstStyle/>
        <a:p>
          <a:endParaRPr lang="en-US" sz="700"/>
        </a:p>
      </dgm:t>
    </dgm:pt>
    <dgm:pt modelId="{89A71D99-F317-524E-A115-1C46DBAEAC3E}" type="sibTrans" cxnId="{8329D56B-9DD6-0844-8D65-5F3A14567957}">
      <dgm:prSet/>
      <dgm:spPr/>
      <dgm:t>
        <a:bodyPr/>
        <a:lstStyle/>
        <a:p>
          <a:endParaRPr lang="en-US" sz="2400"/>
        </a:p>
      </dgm:t>
    </dgm:pt>
    <dgm:pt modelId="{191D6D43-B7B6-734D-91BF-E0AAA197E591}">
      <dgm:prSet custT="1"/>
      <dgm:spPr/>
      <dgm:t>
        <a:bodyPr/>
        <a:lstStyle/>
        <a:p>
          <a:r>
            <a:rPr lang="en-US" sz="1600" dirty="0" err="1" smtClean="0"/>
            <a:t>Jaringan</a:t>
          </a:r>
          <a:r>
            <a:rPr lang="en-US" sz="1600" baseline="0" dirty="0" smtClean="0"/>
            <a:t> </a:t>
          </a:r>
          <a:r>
            <a:rPr lang="en-US" sz="1600" baseline="0" dirty="0" err="1" smtClean="0"/>
            <a:t>Elektronik</a:t>
          </a:r>
          <a:endParaRPr lang="en-US" sz="1600" dirty="0"/>
        </a:p>
      </dgm:t>
    </dgm:pt>
    <dgm:pt modelId="{BE228613-0CB6-FA4D-8544-38484F1DF0F3}" type="parTrans" cxnId="{52243D0F-D95C-FE40-8799-4612691D23A6}">
      <dgm:prSet custT="1"/>
      <dgm:spPr/>
      <dgm:t>
        <a:bodyPr/>
        <a:lstStyle/>
        <a:p>
          <a:endParaRPr lang="en-US" sz="700"/>
        </a:p>
      </dgm:t>
    </dgm:pt>
    <dgm:pt modelId="{9674F998-766F-DF40-BDF2-712458D372DC}" type="sibTrans" cxnId="{52243D0F-D95C-FE40-8799-4612691D23A6}">
      <dgm:prSet/>
      <dgm:spPr/>
      <dgm:t>
        <a:bodyPr/>
        <a:lstStyle/>
        <a:p>
          <a:endParaRPr lang="en-US" sz="2400"/>
        </a:p>
      </dgm:t>
    </dgm:pt>
    <dgm:pt modelId="{91AD2FCD-3EDA-3A40-8D08-8687D64EC9AB}">
      <dgm:prSet custT="1"/>
      <dgm:spPr/>
      <dgm:t>
        <a:bodyPr/>
        <a:lstStyle/>
        <a:p>
          <a:r>
            <a:rPr lang="en-US" sz="1600" dirty="0" err="1" smtClean="0"/>
            <a:t>Penandatangan</a:t>
          </a:r>
          <a:r>
            <a:rPr lang="en-US" sz="1600" dirty="0" smtClean="0"/>
            <a:t> </a:t>
          </a:r>
          <a:r>
            <a:rPr lang="en-US" sz="1600" dirty="0" err="1" smtClean="0"/>
            <a:t>Elektronik</a:t>
          </a:r>
          <a:endParaRPr lang="en-US" sz="1600" dirty="0"/>
        </a:p>
      </dgm:t>
    </dgm:pt>
    <dgm:pt modelId="{F0406FA4-EEF8-6346-A082-8E653AB8672B}" type="parTrans" cxnId="{B2D04E31-729E-9544-BADE-0B7C3139A816}">
      <dgm:prSet custT="1"/>
      <dgm:spPr/>
      <dgm:t>
        <a:bodyPr/>
        <a:lstStyle/>
        <a:p>
          <a:endParaRPr lang="en-US" sz="700"/>
        </a:p>
      </dgm:t>
    </dgm:pt>
    <dgm:pt modelId="{36F8A31C-E6D5-AE40-9CEC-962C6EB80F9E}" type="sibTrans" cxnId="{B2D04E31-729E-9544-BADE-0B7C3139A816}">
      <dgm:prSet/>
      <dgm:spPr/>
      <dgm:t>
        <a:bodyPr/>
        <a:lstStyle/>
        <a:p>
          <a:endParaRPr lang="en-US" sz="2400"/>
        </a:p>
      </dgm:t>
    </dgm:pt>
    <dgm:pt modelId="{04141785-564F-8447-A7BA-92B7810ECFDA}" type="pres">
      <dgm:prSet presAssocID="{DDD06F8F-1726-ED42-BF9D-C7D885E09805}" presName="cycle" presStyleCnt="0">
        <dgm:presLayoutVars>
          <dgm:chMax val="1"/>
          <dgm:dir/>
          <dgm:animLvl val="ctr"/>
          <dgm:resizeHandles val="exact"/>
        </dgm:presLayoutVars>
      </dgm:prSet>
      <dgm:spPr/>
      <dgm:t>
        <a:bodyPr/>
        <a:lstStyle/>
        <a:p>
          <a:endParaRPr lang="en-US"/>
        </a:p>
      </dgm:t>
    </dgm:pt>
    <dgm:pt modelId="{740AE879-24E3-8F40-991F-B4C749991793}" type="pres">
      <dgm:prSet presAssocID="{618EBCF4-8D8C-C144-9729-523B03FB945B}" presName="centerShape" presStyleLbl="node0" presStyleIdx="0" presStyleCnt="1"/>
      <dgm:spPr/>
      <dgm:t>
        <a:bodyPr/>
        <a:lstStyle/>
        <a:p>
          <a:endParaRPr lang="en-US"/>
        </a:p>
      </dgm:t>
    </dgm:pt>
    <dgm:pt modelId="{23C99F62-FA0C-B947-8833-C602198C3AE5}" type="pres">
      <dgm:prSet presAssocID="{FD149377-7885-DD46-906C-33F0E050B297}" presName="Name9" presStyleLbl="parChTrans1D2" presStyleIdx="0" presStyleCnt="7"/>
      <dgm:spPr/>
      <dgm:t>
        <a:bodyPr/>
        <a:lstStyle/>
        <a:p>
          <a:endParaRPr lang="en-US"/>
        </a:p>
      </dgm:t>
    </dgm:pt>
    <dgm:pt modelId="{ED4A3179-818C-C448-B8C0-7DFBED42E65B}" type="pres">
      <dgm:prSet presAssocID="{FD149377-7885-DD46-906C-33F0E050B297}" presName="connTx" presStyleLbl="parChTrans1D2" presStyleIdx="0" presStyleCnt="7"/>
      <dgm:spPr/>
      <dgm:t>
        <a:bodyPr/>
        <a:lstStyle/>
        <a:p>
          <a:endParaRPr lang="en-US"/>
        </a:p>
      </dgm:t>
    </dgm:pt>
    <dgm:pt modelId="{32BDF198-7CC0-B34F-A915-F4F746E2453B}" type="pres">
      <dgm:prSet presAssocID="{6FB16570-342C-8444-8FC6-E8CD27321D70}" presName="node" presStyleLbl="node1" presStyleIdx="0" presStyleCnt="7">
        <dgm:presLayoutVars>
          <dgm:bulletEnabled val="1"/>
        </dgm:presLayoutVars>
      </dgm:prSet>
      <dgm:spPr/>
      <dgm:t>
        <a:bodyPr/>
        <a:lstStyle/>
        <a:p>
          <a:endParaRPr lang="en-US"/>
        </a:p>
      </dgm:t>
    </dgm:pt>
    <dgm:pt modelId="{1A9EB37D-680F-894F-96CE-B5DF940E800B}" type="pres">
      <dgm:prSet presAssocID="{DF0E307C-5823-9E4E-A802-15994C99AA67}" presName="Name9" presStyleLbl="parChTrans1D2" presStyleIdx="1" presStyleCnt="7"/>
      <dgm:spPr/>
      <dgm:t>
        <a:bodyPr/>
        <a:lstStyle/>
        <a:p>
          <a:endParaRPr lang="en-US"/>
        </a:p>
      </dgm:t>
    </dgm:pt>
    <dgm:pt modelId="{CC422FA3-FC1A-F14A-8CF6-ED479CC274E1}" type="pres">
      <dgm:prSet presAssocID="{DF0E307C-5823-9E4E-A802-15994C99AA67}" presName="connTx" presStyleLbl="parChTrans1D2" presStyleIdx="1" presStyleCnt="7"/>
      <dgm:spPr/>
      <dgm:t>
        <a:bodyPr/>
        <a:lstStyle/>
        <a:p>
          <a:endParaRPr lang="en-US"/>
        </a:p>
      </dgm:t>
    </dgm:pt>
    <dgm:pt modelId="{C3F3B2EF-0EA7-EE44-9528-E55FE7A00039}" type="pres">
      <dgm:prSet presAssocID="{DD547268-D984-0244-AA24-4F82E179F39C}" presName="node" presStyleLbl="node1" presStyleIdx="1" presStyleCnt="7">
        <dgm:presLayoutVars>
          <dgm:bulletEnabled val="1"/>
        </dgm:presLayoutVars>
      </dgm:prSet>
      <dgm:spPr/>
      <dgm:t>
        <a:bodyPr/>
        <a:lstStyle/>
        <a:p>
          <a:endParaRPr lang="en-US"/>
        </a:p>
      </dgm:t>
    </dgm:pt>
    <dgm:pt modelId="{C6870D27-3E6B-5D46-9F67-7EB91FEE1003}" type="pres">
      <dgm:prSet presAssocID="{D1791A84-061B-5E40-9C25-F255FF89158A}" presName="Name9" presStyleLbl="parChTrans1D2" presStyleIdx="2" presStyleCnt="7"/>
      <dgm:spPr/>
      <dgm:t>
        <a:bodyPr/>
        <a:lstStyle/>
        <a:p>
          <a:endParaRPr lang="en-US"/>
        </a:p>
      </dgm:t>
    </dgm:pt>
    <dgm:pt modelId="{1587FCD1-5593-154D-86E4-B558A68A2DC6}" type="pres">
      <dgm:prSet presAssocID="{D1791A84-061B-5E40-9C25-F255FF89158A}" presName="connTx" presStyleLbl="parChTrans1D2" presStyleIdx="2" presStyleCnt="7"/>
      <dgm:spPr/>
      <dgm:t>
        <a:bodyPr/>
        <a:lstStyle/>
        <a:p>
          <a:endParaRPr lang="en-US"/>
        </a:p>
      </dgm:t>
    </dgm:pt>
    <dgm:pt modelId="{AEE42986-5C9F-2D40-8013-DC71F4446C0C}" type="pres">
      <dgm:prSet presAssocID="{B9566364-6071-3D41-8ABF-18CC7DB39C38}" presName="node" presStyleLbl="node1" presStyleIdx="2" presStyleCnt="7">
        <dgm:presLayoutVars>
          <dgm:bulletEnabled val="1"/>
        </dgm:presLayoutVars>
      </dgm:prSet>
      <dgm:spPr/>
      <dgm:t>
        <a:bodyPr/>
        <a:lstStyle/>
        <a:p>
          <a:endParaRPr lang="en-US"/>
        </a:p>
      </dgm:t>
    </dgm:pt>
    <dgm:pt modelId="{1FF4116E-79EE-644F-89D0-B422FEB41B7F}" type="pres">
      <dgm:prSet presAssocID="{B92448F2-56FD-0C47-A721-1EF2D7CB2C30}" presName="Name9" presStyleLbl="parChTrans1D2" presStyleIdx="3" presStyleCnt="7"/>
      <dgm:spPr/>
      <dgm:t>
        <a:bodyPr/>
        <a:lstStyle/>
        <a:p>
          <a:endParaRPr lang="en-US"/>
        </a:p>
      </dgm:t>
    </dgm:pt>
    <dgm:pt modelId="{B16D692F-D586-3D40-BB52-4EAB5E08658E}" type="pres">
      <dgm:prSet presAssocID="{B92448F2-56FD-0C47-A721-1EF2D7CB2C30}" presName="connTx" presStyleLbl="parChTrans1D2" presStyleIdx="3" presStyleCnt="7"/>
      <dgm:spPr/>
      <dgm:t>
        <a:bodyPr/>
        <a:lstStyle/>
        <a:p>
          <a:endParaRPr lang="en-US"/>
        </a:p>
      </dgm:t>
    </dgm:pt>
    <dgm:pt modelId="{71DE82D8-713D-A546-9253-9478DE78CC9A}" type="pres">
      <dgm:prSet presAssocID="{218109CA-38C1-B644-84B8-914E1AE407DB}" presName="node" presStyleLbl="node1" presStyleIdx="3" presStyleCnt="7">
        <dgm:presLayoutVars>
          <dgm:bulletEnabled val="1"/>
        </dgm:presLayoutVars>
      </dgm:prSet>
      <dgm:spPr/>
      <dgm:t>
        <a:bodyPr/>
        <a:lstStyle/>
        <a:p>
          <a:endParaRPr lang="en-US"/>
        </a:p>
      </dgm:t>
    </dgm:pt>
    <dgm:pt modelId="{4621B59F-CA38-1B47-9E8E-920A30C88A3B}" type="pres">
      <dgm:prSet presAssocID="{BE228613-0CB6-FA4D-8544-38484F1DF0F3}" presName="Name9" presStyleLbl="parChTrans1D2" presStyleIdx="4" presStyleCnt="7"/>
      <dgm:spPr/>
      <dgm:t>
        <a:bodyPr/>
        <a:lstStyle/>
        <a:p>
          <a:endParaRPr lang="en-US"/>
        </a:p>
      </dgm:t>
    </dgm:pt>
    <dgm:pt modelId="{431685FB-900C-C14C-9D32-6090844A4381}" type="pres">
      <dgm:prSet presAssocID="{BE228613-0CB6-FA4D-8544-38484F1DF0F3}" presName="connTx" presStyleLbl="parChTrans1D2" presStyleIdx="4" presStyleCnt="7"/>
      <dgm:spPr/>
      <dgm:t>
        <a:bodyPr/>
        <a:lstStyle/>
        <a:p>
          <a:endParaRPr lang="en-US"/>
        </a:p>
      </dgm:t>
    </dgm:pt>
    <dgm:pt modelId="{12B7F3CA-F0F7-A445-BBA9-8EF1C9613B15}" type="pres">
      <dgm:prSet presAssocID="{191D6D43-B7B6-734D-91BF-E0AAA197E591}" presName="node" presStyleLbl="node1" presStyleIdx="4" presStyleCnt="7">
        <dgm:presLayoutVars>
          <dgm:bulletEnabled val="1"/>
        </dgm:presLayoutVars>
      </dgm:prSet>
      <dgm:spPr/>
      <dgm:t>
        <a:bodyPr/>
        <a:lstStyle/>
        <a:p>
          <a:endParaRPr lang="en-US"/>
        </a:p>
      </dgm:t>
    </dgm:pt>
    <dgm:pt modelId="{969406DA-0C19-4E4D-BDC4-219F1C30C723}" type="pres">
      <dgm:prSet presAssocID="{F0406FA4-EEF8-6346-A082-8E653AB8672B}" presName="Name9" presStyleLbl="parChTrans1D2" presStyleIdx="5" presStyleCnt="7"/>
      <dgm:spPr/>
      <dgm:t>
        <a:bodyPr/>
        <a:lstStyle/>
        <a:p>
          <a:endParaRPr lang="en-US"/>
        </a:p>
      </dgm:t>
    </dgm:pt>
    <dgm:pt modelId="{DF403AAE-2E98-1441-B0AF-CD878AEB4CAD}" type="pres">
      <dgm:prSet presAssocID="{F0406FA4-EEF8-6346-A082-8E653AB8672B}" presName="connTx" presStyleLbl="parChTrans1D2" presStyleIdx="5" presStyleCnt="7"/>
      <dgm:spPr/>
      <dgm:t>
        <a:bodyPr/>
        <a:lstStyle/>
        <a:p>
          <a:endParaRPr lang="en-US"/>
        </a:p>
      </dgm:t>
    </dgm:pt>
    <dgm:pt modelId="{F441C653-80FB-304B-81B3-B8F44825430C}" type="pres">
      <dgm:prSet presAssocID="{91AD2FCD-3EDA-3A40-8D08-8687D64EC9AB}" presName="node" presStyleLbl="node1" presStyleIdx="5" presStyleCnt="7">
        <dgm:presLayoutVars>
          <dgm:bulletEnabled val="1"/>
        </dgm:presLayoutVars>
      </dgm:prSet>
      <dgm:spPr/>
      <dgm:t>
        <a:bodyPr/>
        <a:lstStyle/>
        <a:p>
          <a:endParaRPr lang="en-US"/>
        </a:p>
      </dgm:t>
    </dgm:pt>
    <dgm:pt modelId="{ECDCFB84-C3B5-2041-BC13-7A246FE2F7CB}" type="pres">
      <dgm:prSet presAssocID="{3185C66F-E10B-4548-A84E-BB0048E853DC}" presName="Name9" presStyleLbl="parChTrans1D2" presStyleIdx="6" presStyleCnt="7"/>
      <dgm:spPr/>
      <dgm:t>
        <a:bodyPr/>
        <a:lstStyle/>
        <a:p>
          <a:endParaRPr lang="en-US"/>
        </a:p>
      </dgm:t>
    </dgm:pt>
    <dgm:pt modelId="{2171B208-22F8-EB4E-A268-FF784CBECA15}" type="pres">
      <dgm:prSet presAssocID="{3185C66F-E10B-4548-A84E-BB0048E853DC}" presName="connTx" presStyleLbl="parChTrans1D2" presStyleIdx="6" presStyleCnt="7"/>
      <dgm:spPr/>
      <dgm:t>
        <a:bodyPr/>
        <a:lstStyle/>
        <a:p>
          <a:endParaRPr lang="en-US"/>
        </a:p>
      </dgm:t>
    </dgm:pt>
    <dgm:pt modelId="{6285630B-3DB1-3C47-8533-4F75D4C4BCD8}" type="pres">
      <dgm:prSet presAssocID="{6F19E71A-B989-AF4E-ACB6-9A250BB4AE5A}" presName="node" presStyleLbl="node1" presStyleIdx="6" presStyleCnt="7">
        <dgm:presLayoutVars>
          <dgm:bulletEnabled val="1"/>
        </dgm:presLayoutVars>
      </dgm:prSet>
      <dgm:spPr/>
      <dgm:t>
        <a:bodyPr/>
        <a:lstStyle/>
        <a:p>
          <a:endParaRPr lang="en-US"/>
        </a:p>
      </dgm:t>
    </dgm:pt>
  </dgm:ptLst>
  <dgm:cxnLst>
    <dgm:cxn modelId="{0999E7A2-106A-A644-8BB4-B4A198615665}" type="presOf" srcId="{BE228613-0CB6-FA4D-8544-38484F1DF0F3}" destId="{431685FB-900C-C14C-9D32-6090844A4381}" srcOrd="1" destOrd="0" presId="urn:microsoft.com/office/officeart/2005/8/layout/radial1"/>
    <dgm:cxn modelId="{B2D04E31-729E-9544-BADE-0B7C3139A816}" srcId="{618EBCF4-8D8C-C144-9729-523B03FB945B}" destId="{91AD2FCD-3EDA-3A40-8D08-8687D64EC9AB}" srcOrd="5" destOrd="0" parTransId="{F0406FA4-EEF8-6346-A082-8E653AB8672B}" sibTransId="{36F8A31C-E6D5-AE40-9CEC-962C6EB80F9E}"/>
    <dgm:cxn modelId="{C961824F-D10C-534C-B729-E5300ED34EEA}" type="presOf" srcId="{D1791A84-061B-5E40-9C25-F255FF89158A}" destId="{1587FCD1-5593-154D-86E4-B558A68A2DC6}" srcOrd="1" destOrd="0" presId="urn:microsoft.com/office/officeart/2005/8/layout/radial1"/>
    <dgm:cxn modelId="{024A803F-2BBD-174D-96DC-EE1E5776145A}" srcId="{DDD06F8F-1726-ED42-BF9D-C7D885E09805}" destId="{618EBCF4-8D8C-C144-9729-523B03FB945B}" srcOrd="0" destOrd="0" parTransId="{93FDA1B3-8E88-E744-99BC-86D79CBD924E}" sibTransId="{17E3EAB0-1147-FB48-9077-13BE9A33B7B3}"/>
    <dgm:cxn modelId="{A70B8727-53F1-CA46-BE78-D53DDAD8A24E}" type="presOf" srcId="{B9566364-6071-3D41-8ABF-18CC7DB39C38}" destId="{AEE42986-5C9F-2D40-8013-DC71F4446C0C}" srcOrd="0" destOrd="0" presId="urn:microsoft.com/office/officeart/2005/8/layout/radial1"/>
    <dgm:cxn modelId="{7B7EE0C3-C3FB-E84F-AC32-3A82A6430DA3}" type="presOf" srcId="{618EBCF4-8D8C-C144-9729-523B03FB945B}" destId="{740AE879-24E3-8F40-991F-B4C749991793}" srcOrd="0" destOrd="0" presId="urn:microsoft.com/office/officeart/2005/8/layout/radial1"/>
    <dgm:cxn modelId="{0B5AAF21-C4CF-F649-88B1-FF52E6DE035B}" type="presOf" srcId="{3185C66F-E10B-4548-A84E-BB0048E853DC}" destId="{2171B208-22F8-EB4E-A268-FF784CBECA15}" srcOrd="1" destOrd="0" presId="urn:microsoft.com/office/officeart/2005/8/layout/radial1"/>
    <dgm:cxn modelId="{8329D56B-9DD6-0844-8D65-5F3A14567957}" srcId="{618EBCF4-8D8C-C144-9729-523B03FB945B}" destId="{218109CA-38C1-B644-84B8-914E1AE407DB}" srcOrd="3" destOrd="0" parTransId="{B92448F2-56FD-0C47-A721-1EF2D7CB2C30}" sibTransId="{89A71D99-F317-524E-A115-1C46DBAEAC3E}"/>
    <dgm:cxn modelId="{29D359D1-479E-2A42-85E3-3F6D83AF4CE9}" type="presOf" srcId="{DDD06F8F-1726-ED42-BF9D-C7D885E09805}" destId="{04141785-564F-8447-A7BA-92B7810ECFDA}" srcOrd="0" destOrd="0" presId="urn:microsoft.com/office/officeart/2005/8/layout/radial1"/>
    <dgm:cxn modelId="{413B07AF-0468-2F40-9D4C-1B8E896FFF38}" type="presOf" srcId="{BE228613-0CB6-FA4D-8544-38484F1DF0F3}" destId="{4621B59F-CA38-1B47-9E8E-920A30C88A3B}" srcOrd="0" destOrd="0" presId="urn:microsoft.com/office/officeart/2005/8/layout/radial1"/>
    <dgm:cxn modelId="{B906EAA0-163C-9146-8612-74E415A60098}" type="presOf" srcId="{F0406FA4-EEF8-6346-A082-8E653AB8672B}" destId="{969406DA-0C19-4E4D-BDC4-219F1C30C723}" srcOrd="0" destOrd="0" presId="urn:microsoft.com/office/officeart/2005/8/layout/radial1"/>
    <dgm:cxn modelId="{791A1CF6-7D84-AB47-B624-C6BC79BEE2A7}" type="presOf" srcId="{B92448F2-56FD-0C47-A721-1EF2D7CB2C30}" destId="{1FF4116E-79EE-644F-89D0-B422FEB41B7F}" srcOrd="0" destOrd="0" presId="urn:microsoft.com/office/officeart/2005/8/layout/radial1"/>
    <dgm:cxn modelId="{2EFC4139-3F33-934F-942A-AFE10F3D35FA}" type="presOf" srcId="{191D6D43-B7B6-734D-91BF-E0AAA197E591}" destId="{12B7F3CA-F0F7-A445-BBA9-8EF1C9613B15}" srcOrd="0" destOrd="0" presId="urn:microsoft.com/office/officeart/2005/8/layout/radial1"/>
    <dgm:cxn modelId="{97F9CEC7-5630-144B-86D3-6C7DC26CAE2E}" srcId="{618EBCF4-8D8C-C144-9729-523B03FB945B}" destId="{6FB16570-342C-8444-8FC6-E8CD27321D70}" srcOrd="0" destOrd="0" parTransId="{FD149377-7885-DD46-906C-33F0E050B297}" sibTransId="{C764D30B-A6BE-D348-BAD9-01AB92E279BC}"/>
    <dgm:cxn modelId="{AE53BE34-E6C1-444B-B56D-D973411DEEF7}" type="presOf" srcId="{6F19E71A-B989-AF4E-ACB6-9A250BB4AE5A}" destId="{6285630B-3DB1-3C47-8533-4F75D4C4BCD8}" srcOrd="0" destOrd="0" presId="urn:microsoft.com/office/officeart/2005/8/layout/radial1"/>
    <dgm:cxn modelId="{D2AA6999-8931-FC42-9FF9-E47AC37D4AA6}" type="presOf" srcId="{FD149377-7885-DD46-906C-33F0E050B297}" destId="{ED4A3179-818C-C448-B8C0-7DFBED42E65B}" srcOrd="1" destOrd="0" presId="urn:microsoft.com/office/officeart/2005/8/layout/radial1"/>
    <dgm:cxn modelId="{04AD563B-5924-9C49-94ED-A4C6659EC31A}" type="presOf" srcId="{DF0E307C-5823-9E4E-A802-15994C99AA67}" destId="{1A9EB37D-680F-894F-96CE-B5DF940E800B}" srcOrd="0" destOrd="0" presId="urn:microsoft.com/office/officeart/2005/8/layout/radial1"/>
    <dgm:cxn modelId="{474D02DA-8ACB-EC47-AC2E-51E348AD41BA}" type="presOf" srcId="{FD149377-7885-DD46-906C-33F0E050B297}" destId="{23C99F62-FA0C-B947-8833-C602198C3AE5}" srcOrd="0" destOrd="0" presId="urn:microsoft.com/office/officeart/2005/8/layout/radial1"/>
    <dgm:cxn modelId="{279D8F20-6F80-4E47-A56F-C9406C696FC8}" type="presOf" srcId="{91AD2FCD-3EDA-3A40-8D08-8687D64EC9AB}" destId="{F441C653-80FB-304B-81B3-B8F44825430C}" srcOrd="0" destOrd="0" presId="urn:microsoft.com/office/officeart/2005/8/layout/radial1"/>
    <dgm:cxn modelId="{425516C2-3136-3C42-9CAC-9FF8D16BF378}" type="presOf" srcId="{B92448F2-56FD-0C47-A721-1EF2D7CB2C30}" destId="{B16D692F-D586-3D40-BB52-4EAB5E08658E}" srcOrd="1" destOrd="0" presId="urn:microsoft.com/office/officeart/2005/8/layout/radial1"/>
    <dgm:cxn modelId="{7824C1DE-56C9-0943-92D8-EA49510641CE}" type="presOf" srcId="{218109CA-38C1-B644-84B8-914E1AE407DB}" destId="{71DE82D8-713D-A546-9253-9478DE78CC9A}" srcOrd="0" destOrd="0" presId="urn:microsoft.com/office/officeart/2005/8/layout/radial1"/>
    <dgm:cxn modelId="{6461FF1D-31F7-7B4A-939F-15A944FF6C5F}" type="presOf" srcId="{F0406FA4-EEF8-6346-A082-8E653AB8672B}" destId="{DF403AAE-2E98-1441-B0AF-CD878AEB4CAD}" srcOrd="1" destOrd="0" presId="urn:microsoft.com/office/officeart/2005/8/layout/radial1"/>
    <dgm:cxn modelId="{52243D0F-D95C-FE40-8799-4612691D23A6}" srcId="{618EBCF4-8D8C-C144-9729-523B03FB945B}" destId="{191D6D43-B7B6-734D-91BF-E0AAA197E591}" srcOrd="4" destOrd="0" parTransId="{BE228613-0CB6-FA4D-8544-38484F1DF0F3}" sibTransId="{9674F998-766F-DF40-BDF2-712458D372DC}"/>
    <dgm:cxn modelId="{249061F3-4C60-7342-9E9D-D9F6339C6C33}" type="presOf" srcId="{D1791A84-061B-5E40-9C25-F255FF89158A}" destId="{C6870D27-3E6B-5D46-9F67-7EB91FEE1003}" srcOrd="0" destOrd="0" presId="urn:microsoft.com/office/officeart/2005/8/layout/radial1"/>
    <dgm:cxn modelId="{18011C05-BC31-204C-BAF3-481AA0663082}" srcId="{618EBCF4-8D8C-C144-9729-523B03FB945B}" destId="{B9566364-6071-3D41-8ABF-18CC7DB39C38}" srcOrd="2" destOrd="0" parTransId="{D1791A84-061B-5E40-9C25-F255FF89158A}" sibTransId="{BA51FC2C-9A1E-2F48-9CE9-027E1B78A5CB}"/>
    <dgm:cxn modelId="{314A160F-4550-D349-9214-BB6B6BC0103E}" type="presOf" srcId="{DD547268-D984-0244-AA24-4F82E179F39C}" destId="{C3F3B2EF-0EA7-EE44-9528-E55FE7A00039}" srcOrd="0" destOrd="0" presId="urn:microsoft.com/office/officeart/2005/8/layout/radial1"/>
    <dgm:cxn modelId="{F40B3CB7-BE3D-1147-933C-A99EE020DA2A}" type="presOf" srcId="{DF0E307C-5823-9E4E-A802-15994C99AA67}" destId="{CC422FA3-FC1A-F14A-8CF6-ED479CC274E1}" srcOrd="1" destOrd="0" presId="urn:microsoft.com/office/officeart/2005/8/layout/radial1"/>
    <dgm:cxn modelId="{1C514839-D418-DB4B-8521-3C7DCE0E19A6}" srcId="{618EBCF4-8D8C-C144-9729-523B03FB945B}" destId="{DD547268-D984-0244-AA24-4F82E179F39C}" srcOrd="1" destOrd="0" parTransId="{DF0E307C-5823-9E4E-A802-15994C99AA67}" sibTransId="{8FABDE74-D152-8042-A177-A9A3681CD24B}"/>
    <dgm:cxn modelId="{41014EF3-F655-3647-A841-FECE160B1127}" srcId="{618EBCF4-8D8C-C144-9729-523B03FB945B}" destId="{6F19E71A-B989-AF4E-ACB6-9A250BB4AE5A}" srcOrd="6" destOrd="0" parTransId="{3185C66F-E10B-4548-A84E-BB0048E853DC}" sibTransId="{18499B93-0F2C-0C40-A1DE-7E3470EA8E5B}"/>
    <dgm:cxn modelId="{F1E03FAA-3DE2-9749-966D-D2D2CCD52B03}" type="presOf" srcId="{6FB16570-342C-8444-8FC6-E8CD27321D70}" destId="{32BDF198-7CC0-B34F-A915-F4F746E2453B}" srcOrd="0" destOrd="0" presId="urn:microsoft.com/office/officeart/2005/8/layout/radial1"/>
    <dgm:cxn modelId="{320785A3-78FD-FE46-9AC9-30D3EDF6D86B}" type="presOf" srcId="{3185C66F-E10B-4548-A84E-BB0048E853DC}" destId="{ECDCFB84-C3B5-2041-BC13-7A246FE2F7CB}" srcOrd="0" destOrd="0" presId="urn:microsoft.com/office/officeart/2005/8/layout/radial1"/>
    <dgm:cxn modelId="{07296277-B4C8-FB48-9881-6478C0756201}" type="presParOf" srcId="{04141785-564F-8447-A7BA-92B7810ECFDA}" destId="{740AE879-24E3-8F40-991F-B4C749991793}" srcOrd="0" destOrd="0" presId="urn:microsoft.com/office/officeart/2005/8/layout/radial1"/>
    <dgm:cxn modelId="{00045F9F-A052-7240-AB50-56EC7DE4FC24}" type="presParOf" srcId="{04141785-564F-8447-A7BA-92B7810ECFDA}" destId="{23C99F62-FA0C-B947-8833-C602198C3AE5}" srcOrd="1" destOrd="0" presId="urn:microsoft.com/office/officeart/2005/8/layout/radial1"/>
    <dgm:cxn modelId="{150A6D08-AEB4-D849-BAFF-A88D5774F1E5}" type="presParOf" srcId="{23C99F62-FA0C-B947-8833-C602198C3AE5}" destId="{ED4A3179-818C-C448-B8C0-7DFBED42E65B}" srcOrd="0" destOrd="0" presId="urn:microsoft.com/office/officeart/2005/8/layout/radial1"/>
    <dgm:cxn modelId="{39AF0A8B-0822-2B48-90D5-D830E9238920}" type="presParOf" srcId="{04141785-564F-8447-A7BA-92B7810ECFDA}" destId="{32BDF198-7CC0-B34F-A915-F4F746E2453B}" srcOrd="2" destOrd="0" presId="urn:microsoft.com/office/officeart/2005/8/layout/radial1"/>
    <dgm:cxn modelId="{09BD0071-890F-CD46-B777-BACEC7EF594A}" type="presParOf" srcId="{04141785-564F-8447-A7BA-92B7810ECFDA}" destId="{1A9EB37D-680F-894F-96CE-B5DF940E800B}" srcOrd="3" destOrd="0" presId="urn:microsoft.com/office/officeart/2005/8/layout/radial1"/>
    <dgm:cxn modelId="{683FAE1B-DAB6-F541-8268-4F6847488056}" type="presParOf" srcId="{1A9EB37D-680F-894F-96CE-B5DF940E800B}" destId="{CC422FA3-FC1A-F14A-8CF6-ED479CC274E1}" srcOrd="0" destOrd="0" presId="urn:microsoft.com/office/officeart/2005/8/layout/radial1"/>
    <dgm:cxn modelId="{0E0FB384-FE7B-104A-97E2-2EECD71C2066}" type="presParOf" srcId="{04141785-564F-8447-A7BA-92B7810ECFDA}" destId="{C3F3B2EF-0EA7-EE44-9528-E55FE7A00039}" srcOrd="4" destOrd="0" presId="urn:microsoft.com/office/officeart/2005/8/layout/radial1"/>
    <dgm:cxn modelId="{F3B24197-D8D2-C640-AA88-F1034021BAA0}" type="presParOf" srcId="{04141785-564F-8447-A7BA-92B7810ECFDA}" destId="{C6870D27-3E6B-5D46-9F67-7EB91FEE1003}" srcOrd="5" destOrd="0" presId="urn:microsoft.com/office/officeart/2005/8/layout/radial1"/>
    <dgm:cxn modelId="{AA70AC45-70E2-D541-B30B-AE177635883F}" type="presParOf" srcId="{C6870D27-3E6B-5D46-9F67-7EB91FEE1003}" destId="{1587FCD1-5593-154D-86E4-B558A68A2DC6}" srcOrd="0" destOrd="0" presId="urn:microsoft.com/office/officeart/2005/8/layout/radial1"/>
    <dgm:cxn modelId="{6880E1B0-3153-F449-90DE-F891C60009DD}" type="presParOf" srcId="{04141785-564F-8447-A7BA-92B7810ECFDA}" destId="{AEE42986-5C9F-2D40-8013-DC71F4446C0C}" srcOrd="6" destOrd="0" presId="urn:microsoft.com/office/officeart/2005/8/layout/radial1"/>
    <dgm:cxn modelId="{19699403-A77F-4D42-9297-E98D7EB1EB86}" type="presParOf" srcId="{04141785-564F-8447-A7BA-92B7810ECFDA}" destId="{1FF4116E-79EE-644F-89D0-B422FEB41B7F}" srcOrd="7" destOrd="0" presId="urn:microsoft.com/office/officeart/2005/8/layout/radial1"/>
    <dgm:cxn modelId="{9D841670-C88D-A140-9DEF-1F01A329903F}" type="presParOf" srcId="{1FF4116E-79EE-644F-89D0-B422FEB41B7F}" destId="{B16D692F-D586-3D40-BB52-4EAB5E08658E}" srcOrd="0" destOrd="0" presId="urn:microsoft.com/office/officeart/2005/8/layout/radial1"/>
    <dgm:cxn modelId="{575B23C5-1AEE-6E47-A7F9-93D63AB93939}" type="presParOf" srcId="{04141785-564F-8447-A7BA-92B7810ECFDA}" destId="{71DE82D8-713D-A546-9253-9478DE78CC9A}" srcOrd="8" destOrd="0" presId="urn:microsoft.com/office/officeart/2005/8/layout/radial1"/>
    <dgm:cxn modelId="{1F20508C-5C84-B343-A5B7-1EAF25A3111E}" type="presParOf" srcId="{04141785-564F-8447-A7BA-92B7810ECFDA}" destId="{4621B59F-CA38-1B47-9E8E-920A30C88A3B}" srcOrd="9" destOrd="0" presId="urn:microsoft.com/office/officeart/2005/8/layout/radial1"/>
    <dgm:cxn modelId="{E0D30C72-FDE5-D548-8D22-0305157168CD}" type="presParOf" srcId="{4621B59F-CA38-1B47-9E8E-920A30C88A3B}" destId="{431685FB-900C-C14C-9D32-6090844A4381}" srcOrd="0" destOrd="0" presId="urn:microsoft.com/office/officeart/2005/8/layout/radial1"/>
    <dgm:cxn modelId="{2DC31A11-BE4B-7148-A209-99B51687C258}" type="presParOf" srcId="{04141785-564F-8447-A7BA-92B7810ECFDA}" destId="{12B7F3CA-F0F7-A445-BBA9-8EF1C9613B15}" srcOrd="10" destOrd="0" presId="urn:microsoft.com/office/officeart/2005/8/layout/radial1"/>
    <dgm:cxn modelId="{0B72626C-70B6-2341-BB4F-8D2D0E617F13}" type="presParOf" srcId="{04141785-564F-8447-A7BA-92B7810ECFDA}" destId="{969406DA-0C19-4E4D-BDC4-219F1C30C723}" srcOrd="11" destOrd="0" presId="urn:microsoft.com/office/officeart/2005/8/layout/radial1"/>
    <dgm:cxn modelId="{5AD72317-EA05-E149-BAD7-5B0C82C151A0}" type="presParOf" srcId="{969406DA-0C19-4E4D-BDC4-219F1C30C723}" destId="{DF403AAE-2E98-1441-B0AF-CD878AEB4CAD}" srcOrd="0" destOrd="0" presId="urn:microsoft.com/office/officeart/2005/8/layout/radial1"/>
    <dgm:cxn modelId="{ED256262-0F12-754B-A7D8-1A7D675AA3C6}" type="presParOf" srcId="{04141785-564F-8447-A7BA-92B7810ECFDA}" destId="{F441C653-80FB-304B-81B3-B8F44825430C}" srcOrd="12" destOrd="0" presId="urn:microsoft.com/office/officeart/2005/8/layout/radial1"/>
    <dgm:cxn modelId="{C36B0F62-3938-6C4A-BD3F-F324B8F791A5}" type="presParOf" srcId="{04141785-564F-8447-A7BA-92B7810ECFDA}" destId="{ECDCFB84-C3B5-2041-BC13-7A246FE2F7CB}" srcOrd="13" destOrd="0" presId="urn:microsoft.com/office/officeart/2005/8/layout/radial1"/>
    <dgm:cxn modelId="{B1100AA0-7CE1-164A-9403-22A77510292B}" type="presParOf" srcId="{ECDCFB84-C3B5-2041-BC13-7A246FE2F7CB}" destId="{2171B208-22F8-EB4E-A268-FF784CBECA15}" srcOrd="0" destOrd="0" presId="urn:microsoft.com/office/officeart/2005/8/layout/radial1"/>
    <dgm:cxn modelId="{13817062-58D3-0D4D-9214-C647E06F50EB}" type="presParOf" srcId="{04141785-564F-8447-A7BA-92B7810ECFDA}" destId="{6285630B-3DB1-3C47-8533-4F75D4C4BCD8}"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55A40-D84F-AA44-B286-AEFFC0A7DB2D}">
      <dsp:nvSpPr>
        <dsp:cNvPr id="0" name=""/>
        <dsp:cNvSpPr/>
      </dsp:nvSpPr>
      <dsp:spPr>
        <a:xfrm>
          <a:off x="231382" y="167380"/>
          <a:ext cx="7908644" cy="302886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8874"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KESEHATAN </a:t>
          </a:r>
          <a:endParaRPr lang="en-US" sz="1700" kern="1200" dirty="0"/>
        </a:p>
        <a:p>
          <a:pPr marL="114300" lvl="1" indent="-114300" algn="l" defTabSz="577850">
            <a:lnSpc>
              <a:spcPct val="90000"/>
            </a:lnSpc>
            <a:spcBef>
              <a:spcPct val="0"/>
            </a:spcBef>
            <a:spcAft>
              <a:spcPct val="15000"/>
            </a:spcAft>
            <a:buChar char="•"/>
          </a:pPr>
          <a:r>
            <a:rPr lang="en-US" sz="1300" kern="1200" dirty="0" smtClean="0"/>
            <a:t>UU 36/2009 - </a:t>
          </a:r>
          <a:r>
            <a:rPr lang="en-US" sz="1300" kern="1200" dirty="0" err="1" smtClean="0"/>
            <a:t>Kesehatan</a:t>
          </a:r>
          <a:endParaRPr lang="en-US" sz="1300" kern="1200" dirty="0"/>
        </a:p>
        <a:p>
          <a:pPr marL="114300" lvl="1" indent="-114300" algn="l" defTabSz="577850">
            <a:lnSpc>
              <a:spcPct val="90000"/>
            </a:lnSpc>
            <a:spcBef>
              <a:spcPct val="0"/>
            </a:spcBef>
            <a:spcAft>
              <a:spcPct val="15000"/>
            </a:spcAft>
            <a:buChar char="•"/>
          </a:pPr>
          <a:r>
            <a:rPr lang="en-US" sz="1300" kern="1200" dirty="0" smtClean="0"/>
            <a:t>PP 72/1998 </a:t>
          </a:r>
          <a:r>
            <a:rPr lang="mr-IN" sz="1300" kern="1200" dirty="0" smtClean="0"/>
            <a:t>–</a:t>
          </a:r>
          <a:r>
            <a:rPr lang="en-US" sz="1300" kern="1200" dirty="0" smtClean="0"/>
            <a:t> </a:t>
          </a:r>
          <a:r>
            <a:rPr lang="en-US" sz="1300" kern="1200" dirty="0" err="1" smtClean="0"/>
            <a:t>Pengamanan</a:t>
          </a:r>
          <a:r>
            <a:rPr lang="en-US" sz="1300" kern="1200" dirty="0" smtClean="0"/>
            <a:t> </a:t>
          </a:r>
          <a:r>
            <a:rPr lang="en-US" sz="1300" kern="1200" dirty="0" err="1" smtClean="0"/>
            <a:t>Sediaan</a:t>
          </a:r>
          <a:r>
            <a:rPr lang="en-US" sz="1300" kern="1200" dirty="0" smtClean="0"/>
            <a:t> </a:t>
          </a:r>
          <a:r>
            <a:rPr lang="en-US" sz="1300" kern="1200" dirty="0" err="1" smtClean="0"/>
            <a:t>Farmasi</a:t>
          </a:r>
          <a:r>
            <a:rPr lang="en-US" sz="1300" kern="1200" dirty="0" smtClean="0"/>
            <a:t> Dan </a:t>
          </a:r>
          <a:r>
            <a:rPr lang="en-US" sz="1300" kern="1200" dirty="0" err="1" smtClean="0"/>
            <a:t>Alkes</a:t>
          </a:r>
          <a:endParaRPr lang="en-US" sz="1300" kern="1200" dirty="0"/>
        </a:p>
        <a:p>
          <a:pPr marL="114300" lvl="1" indent="-114300" algn="l" defTabSz="577850">
            <a:lnSpc>
              <a:spcPct val="90000"/>
            </a:lnSpc>
            <a:spcBef>
              <a:spcPct val="0"/>
            </a:spcBef>
            <a:spcAft>
              <a:spcPct val="15000"/>
            </a:spcAft>
            <a:buChar char="•"/>
          </a:pPr>
          <a:r>
            <a:rPr lang="en-US" sz="1300" kern="1200" dirty="0" smtClean="0"/>
            <a:t>PP 51/ 2009 </a:t>
          </a:r>
          <a:r>
            <a:rPr lang="mr-IN" sz="1300" kern="1200" dirty="0" smtClean="0"/>
            <a:t>–</a:t>
          </a:r>
          <a:r>
            <a:rPr lang="en-US" sz="1300" kern="1200" dirty="0" smtClean="0"/>
            <a:t> Tenaga </a:t>
          </a:r>
          <a:r>
            <a:rPr lang="en-US" sz="1300" kern="1200" dirty="0" err="1" smtClean="0"/>
            <a:t>Kefarmasian</a:t>
          </a:r>
          <a:endParaRPr lang="en-US" sz="1300" kern="1200" dirty="0"/>
        </a:p>
        <a:p>
          <a:pPr marL="114300" lvl="1" indent="-114300" algn="l" defTabSz="577850">
            <a:lnSpc>
              <a:spcPct val="90000"/>
            </a:lnSpc>
            <a:spcBef>
              <a:spcPct val="0"/>
            </a:spcBef>
            <a:spcAft>
              <a:spcPct val="15000"/>
            </a:spcAft>
            <a:buChar char="•"/>
          </a:pPr>
          <a:r>
            <a:rPr lang="en-US" sz="1300" kern="1200" dirty="0" smtClean="0"/>
            <a:t>PP 72/2012 </a:t>
          </a:r>
          <a:r>
            <a:rPr lang="mr-IN" sz="1300" kern="1200" dirty="0" smtClean="0"/>
            <a:t>–</a:t>
          </a:r>
          <a:r>
            <a:rPr lang="en-US" sz="1300" kern="1200" dirty="0" smtClean="0"/>
            <a:t> </a:t>
          </a:r>
          <a:r>
            <a:rPr lang="en-US" sz="1300" kern="1200" dirty="0" err="1" smtClean="0"/>
            <a:t>Sistem</a:t>
          </a:r>
          <a:r>
            <a:rPr lang="en-US" sz="1300" kern="1200" dirty="0" smtClean="0"/>
            <a:t> </a:t>
          </a:r>
          <a:r>
            <a:rPr lang="en-US" sz="1300" kern="1200" dirty="0" err="1" smtClean="0"/>
            <a:t>Kesehatan</a:t>
          </a:r>
          <a:r>
            <a:rPr lang="en-US" sz="1300" kern="1200" dirty="0" smtClean="0"/>
            <a:t> Nasional</a:t>
          </a:r>
          <a:endParaRPr lang="en-US" sz="1300" kern="1200" dirty="0"/>
        </a:p>
        <a:p>
          <a:pPr marL="114300" lvl="1" indent="-114300" algn="l" defTabSz="577850">
            <a:lnSpc>
              <a:spcPct val="90000"/>
            </a:lnSpc>
            <a:spcBef>
              <a:spcPct val="0"/>
            </a:spcBef>
            <a:spcAft>
              <a:spcPct val="15000"/>
            </a:spcAft>
            <a:buChar char="•"/>
          </a:pPr>
          <a:r>
            <a:rPr lang="en-US" sz="1300" kern="1200" dirty="0" err="1" smtClean="0"/>
            <a:t>Permenkes</a:t>
          </a:r>
          <a:r>
            <a:rPr lang="en-US" sz="1300" kern="1200" dirty="0" smtClean="0"/>
            <a:t> 9/2017 </a:t>
          </a:r>
          <a:r>
            <a:rPr lang="mr-IN" sz="1300" kern="1200" dirty="0" smtClean="0"/>
            <a:t>–</a:t>
          </a:r>
          <a:r>
            <a:rPr lang="en-US" sz="1300" kern="1200" dirty="0" smtClean="0"/>
            <a:t> </a:t>
          </a:r>
          <a:r>
            <a:rPr lang="en-US" sz="1300" kern="1200" dirty="0" err="1" smtClean="0"/>
            <a:t>Apotek</a:t>
          </a:r>
          <a:endParaRPr lang="en-US" sz="1300" kern="1200" dirty="0"/>
        </a:p>
        <a:p>
          <a:pPr marL="114300" lvl="1" indent="-114300" algn="l" defTabSz="577850">
            <a:lnSpc>
              <a:spcPct val="90000"/>
            </a:lnSpc>
            <a:spcBef>
              <a:spcPct val="0"/>
            </a:spcBef>
            <a:spcAft>
              <a:spcPct val="15000"/>
            </a:spcAft>
            <a:buChar char="•"/>
          </a:pPr>
          <a:r>
            <a:rPr lang="en-US" sz="1300" kern="1200" dirty="0" err="1" smtClean="0"/>
            <a:t>Permenkes</a:t>
          </a:r>
          <a:r>
            <a:rPr lang="en-US" sz="1300" kern="1200" dirty="0" smtClean="0"/>
            <a:t> 73/2016- </a:t>
          </a:r>
          <a:r>
            <a:rPr lang="en-US" sz="1300" kern="1200" dirty="0" err="1" smtClean="0"/>
            <a:t>Standar</a:t>
          </a:r>
          <a:r>
            <a:rPr lang="en-US" sz="1300" kern="1200" dirty="0" smtClean="0"/>
            <a:t> </a:t>
          </a:r>
          <a:r>
            <a:rPr lang="en-US" sz="1300" kern="1200" dirty="0" err="1" smtClean="0"/>
            <a:t>Pelayanan</a:t>
          </a:r>
          <a:r>
            <a:rPr lang="en-US" sz="1300" kern="1200" dirty="0" smtClean="0"/>
            <a:t> </a:t>
          </a:r>
          <a:r>
            <a:rPr lang="en-US" sz="1300" kern="1200" dirty="0" err="1" smtClean="0"/>
            <a:t>Kefarmasian</a:t>
          </a:r>
          <a:r>
            <a:rPr lang="en-US" sz="1300" kern="1200" dirty="0" smtClean="0"/>
            <a:t> di </a:t>
          </a:r>
          <a:r>
            <a:rPr lang="en-US" sz="1300" kern="1200" dirty="0" err="1" smtClean="0"/>
            <a:t>Apotek</a:t>
          </a:r>
          <a:endParaRPr lang="en-US" sz="1300" kern="1200" dirty="0"/>
        </a:p>
        <a:p>
          <a:pPr marL="114300" lvl="1" indent="-114300" algn="l" defTabSz="577850">
            <a:lnSpc>
              <a:spcPct val="90000"/>
            </a:lnSpc>
            <a:spcBef>
              <a:spcPct val="0"/>
            </a:spcBef>
            <a:spcAft>
              <a:spcPct val="15000"/>
            </a:spcAft>
            <a:buChar char="•"/>
          </a:pPr>
          <a:r>
            <a:rPr lang="en-US" sz="1300" b="0" i="0" kern="1200" dirty="0" err="1" smtClean="0"/>
            <a:t>Kepmenkes</a:t>
          </a:r>
          <a:r>
            <a:rPr lang="en-US" sz="1300" b="0" i="0" kern="1200" dirty="0" smtClean="0"/>
            <a:t> No 02396/A/SK/VIII/1986 </a:t>
          </a:r>
          <a:r>
            <a:rPr lang="en-US" sz="1300" b="0" i="0" kern="1200" dirty="0" err="1" smtClean="0"/>
            <a:t>Pasal</a:t>
          </a:r>
          <a:r>
            <a:rPr lang="en-US" sz="1300" b="0" i="0" kern="1200" dirty="0" smtClean="0"/>
            <a:t> 2 </a:t>
          </a:r>
          <a:r>
            <a:rPr lang="en-US" sz="1300" b="0" i="0" kern="1200" dirty="0" err="1" smtClean="0"/>
            <a:t>menyebutkan</a:t>
          </a:r>
          <a:r>
            <a:rPr lang="en-US" sz="1300" b="0" i="0" kern="1200" dirty="0" smtClean="0"/>
            <a:t> </a:t>
          </a:r>
          <a:r>
            <a:rPr lang="en-US" sz="1300" b="0" i="0" kern="1200" dirty="0" err="1" smtClean="0"/>
            <a:t>bahwa</a:t>
          </a:r>
          <a:r>
            <a:rPr lang="en-US" sz="1300" b="0" i="0" kern="1200" dirty="0" smtClean="0"/>
            <a:t> </a:t>
          </a:r>
          <a:r>
            <a:rPr lang="en-US" sz="1300" b="0" i="0" kern="1200" dirty="0" err="1" smtClean="0"/>
            <a:t>obat</a:t>
          </a:r>
          <a:r>
            <a:rPr lang="en-US" sz="1300" b="0" i="0" kern="1200" dirty="0" smtClean="0"/>
            <a:t> </a:t>
          </a:r>
          <a:r>
            <a:rPr lang="en-US" sz="1300" b="0" i="0" kern="1200" dirty="0" err="1" smtClean="0"/>
            <a:t>keras</a:t>
          </a:r>
          <a:r>
            <a:rPr lang="en-US" sz="1300" b="0" i="0" kern="1200" dirty="0" smtClean="0"/>
            <a:t> </a:t>
          </a:r>
          <a:r>
            <a:rPr lang="en-US" sz="1300" b="0" i="0" kern="1200" dirty="0" err="1" smtClean="0"/>
            <a:t>hanya</a:t>
          </a:r>
          <a:r>
            <a:rPr lang="en-US" sz="1300" b="0" i="0" kern="1200" dirty="0" smtClean="0"/>
            <a:t> </a:t>
          </a:r>
          <a:r>
            <a:rPr lang="en-US" sz="1300" b="0" i="0" kern="1200" dirty="0" err="1" smtClean="0"/>
            <a:t>dapat</a:t>
          </a:r>
          <a:r>
            <a:rPr lang="en-US" sz="1300" b="0" i="0" kern="1200" dirty="0" smtClean="0"/>
            <a:t> </a:t>
          </a:r>
          <a:r>
            <a:rPr lang="en-US" sz="1300" b="0" i="0" kern="1200" dirty="0" err="1" smtClean="0"/>
            <a:t>diberikan</a:t>
          </a:r>
          <a:r>
            <a:rPr lang="en-US" sz="1300" b="0" i="0" kern="1200" dirty="0" smtClean="0"/>
            <a:t> </a:t>
          </a:r>
          <a:r>
            <a:rPr lang="en-US" sz="1300" b="0" i="0" kern="1200" dirty="0" err="1" smtClean="0"/>
            <a:t>dengan</a:t>
          </a:r>
          <a:r>
            <a:rPr lang="en-US" sz="1300" b="0" i="0" kern="1200" dirty="0" smtClean="0"/>
            <a:t> </a:t>
          </a:r>
          <a:r>
            <a:rPr lang="en-US" sz="1300" b="0" i="0" kern="1200" dirty="0" err="1" smtClean="0"/>
            <a:t>resep</a:t>
          </a:r>
          <a:r>
            <a:rPr lang="en-US" sz="1300" b="0" i="0" kern="1200" dirty="0" smtClean="0"/>
            <a:t> </a:t>
          </a:r>
          <a:r>
            <a:rPr lang="en-US" sz="1300" b="0" i="0" kern="1200" dirty="0" err="1" smtClean="0"/>
            <a:t>dokter</a:t>
          </a:r>
          <a:r>
            <a:rPr lang="en-US" sz="1300" b="0" i="0" kern="1200" dirty="0" smtClean="0"/>
            <a:t>. </a:t>
          </a:r>
          <a:endParaRPr lang="en-US" sz="1300" kern="1200" dirty="0"/>
        </a:p>
      </dsp:txBody>
      <dsp:txXfrm>
        <a:off x="231382" y="167380"/>
        <a:ext cx="7908644" cy="3028863"/>
      </dsp:txXfrm>
    </dsp:sp>
    <dsp:sp modelId="{A67ADEF4-5D48-6248-B0DE-8F8796BBFF82}">
      <dsp:nvSpPr>
        <dsp:cNvPr id="0" name=""/>
        <dsp:cNvSpPr/>
      </dsp:nvSpPr>
      <dsp:spPr>
        <a:xfrm flipH="1">
          <a:off x="716539" y="402023"/>
          <a:ext cx="39512" cy="588256"/>
        </a:xfrm>
        <a:prstGeom prst="rect">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937D3E9-A92A-4E40-B156-4D9FC725D9AE}">
      <dsp:nvSpPr>
        <dsp:cNvPr id="0" name=""/>
        <dsp:cNvSpPr/>
      </dsp:nvSpPr>
      <dsp:spPr>
        <a:xfrm>
          <a:off x="327231" y="3330496"/>
          <a:ext cx="6725086" cy="15617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8874"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TRANSAKSI ELEKTRONIK</a:t>
          </a:r>
          <a:endParaRPr lang="en-US" sz="1700" kern="1200" dirty="0"/>
        </a:p>
        <a:p>
          <a:pPr marL="114300" lvl="1" indent="-114300" algn="l" defTabSz="577850">
            <a:lnSpc>
              <a:spcPct val="90000"/>
            </a:lnSpc>
            <a:spcBef>
              <a:spcPct val="0"/>
            </a:spcBef>
            <a:spcAft>
              <a:spcPct val="15000"/>
            </a:spcAft>
            <a:buChar char="•"/>
          </a:pPr>
          <a:r>
            <a:rPr lang="en-US" sz="1300" kern="1200" dirty="0" smtClean="0"/>
            <a:t>UU 11/2008 jo UU 19/2016 - ITE</a:t>
          </a:r>
          <a:endParaRPr lang="en-US" sz="1300" kern="1200" dirty="0"/>
        </a:p>
        <a:p>
          <a:pPr marL="114300" lvl="1" indent="-114300" algn="l" defTabSz="577850">
            <a:lnSpc>
              <a:spcPct val="90000"/>
            </a:lnSpc>
            <a:spcBef>
              <a:spcPct val="0"/>
            </a:spcBef>
            <a:spcAft>
              <a:spcPct val="15000"/>
            </a:spcAft>
            <a:buChar char="•"/>
          </a:pPr>
          <a:r>
            <a:rPr lang="en-US" sz="1300" kern="1200" dirty="0" smtClean="0"/>
            <a:t>UU 14/2008 </a:t>
          </a:r>
          <a:r>
            <a:rPr lang="en-US" sz="1300" kern="1200" dirty="0" err="1" smtClean="0"/>
            <a:t>Keterbukaan</a:t>
          </a:r>
          <a:r>
            <a:rPr lang="en-US" sz="1300" kern="1200" dirty="0" smtClean="0"/>
            <a:t> </a:t>
          </a:r>
          <a:r>
            <a:rPr lang="en-US" sz="1300" kern="1200" dirty="0" err="1" smtClean="0"/>
            <a:t>Informasi</a:t>
          </a:r>
          <a:r>
            <a:rPr lang="en-US" sz="1300" kern="1200" dirty="0" smtClean="0"/>
            <a:t> </a:t>
          </a:r>
          <a:r>
            <a:rPr lang="en-US" sz="1300" kern="1200" dirty="0" err="1" smtClean="0"/>
            <a:t>Publik</a:t>
          </a:r>
          <a:endParaRPr lang="en-US" sz="1300" kern="1200" dirty="0"/>
        </a:p>
        <a:p>
          <a:pPr marL="114300" lvl="1" indent="-114300" algn="l" defTabSz="577850">
            <a:lnSpc>
              <a:spcPct val="90000"/>
            </a:lnSpc>
            <a:spcBef>
              <a:spcPct val="0"/>
            </a:spcBef>
            <a:spcAft>
              <a:spcPct val="15000"/>
            </a:spcAft>
            <a:buChar char="•"/>
          </a:pPr>
          <a:r>
            <a:rPr lang="en-US" sz="1300" kern="1200" dirty="0" smtClean="0"/>
            <a:t>PP 82/2012 </a:t>
          </a:r>
          <a:r>
            <a:rPr lang="en-US" sz="1300" kern="1200" dirty="0" err="1" smtClean="0"/>
            <a:t>Penyelenggaraan</a:t>
          </a:r>
          <a:r>
            <a:rPr lang="en-US" sz="1300" kern="1200" dirty="0" smtClean="0"/>
            <a:t> </a:t>
          </a:r>
          <a:r>
            <a:rPr lang="en-US" sz="1300" kern="1200" dirty="0" err="1" smtClean="0"/>
            <a:t>Sistem</a:t>
          </a:r>
          <a:r>
            <a:rPr lang="en-US" sz="1300" kern="1200" dirty="0" smtClean="0"/>
            <a:t> </a:t>
          </a:r>
          <a:r>
            <a:rPr lang="en-US" sz="1300" kern="1200" dirty="0" err="1" smtClean="0"/>
            <a:t>dan</a:t>
          </a:r>
          <a:r>
            <a:rPr lang="en-US" sz="1300" kern="1200" dirty="0" smtClean="0"/>
            <a:t> </a:t>
          </a:r>
          <a:r>
            <a:rPr lang="en-US" sz="1300" kern="1200" dirty="0" err="1" smtClean="0"/>
            <a:t>Transaksi</a:t>
          </a:r>
          <a:r>
            <a:rPr lang="en-US" sz="1300" kern="1200" dirty="0" smtClean="0"/>
            <a:t> </a:t>
          </a:r>
          <a:r>
            <a:rPr lang="en-US" sz="1300" kern="1200" dirty="0" err="1" smtClean="0"/>
            <a:t>Elektronik</a:t>
          </a:r>
          <a:r>
            <a:rPr lang="en-US" sz="1300" kern="1200" dirty="0" smtClean="0"/>
            <a:t> (PSTE)</a:t>
          </a:r>
          <a:endParaRPr lang="en-US" sz="1300" kern="1200" dirty="0"/>
        </a:p>
        <a:p>
          <a:pPr marL="114300" lvl="1" indent="-114300" algn="l" defTabSz="577850">
            <a:lnSpc>
              <a:spcPct val="90000"/>
            </a:lnSpc>
            <a:spcBef>
              <a:spcPct val="0"/>
            </a:spcBef>
            <a:spcAft>
              <a:spcPct val="15000"/>
            </a:spcAft>
            <a:buChar char="•"/>
          </a:pPr>
          <a:r>
            <a:rPr lang="en-US" sz="1300" kern="1200" dirty="0" err="1" smtClean="0"/>
            <a:t>Permen</a:t>
          </a:r>
          <a:r>
            <a:rPr lang="en-US" sz="1300" kern="1200" dirty="0" smtClean="0"/>
            <a:t> </a:t>
          </a:r>
          <a:r>
            <a:rPr lang="en-US" sz="1300" kern="1200" dirty="0" err="1" smtClean="0"/>
            <a:t>Kominfo</a:t>
          </a:r>
          <a:r>
            <a:rPr lang="en-US" sz="1300" kern="1200" dirty="0" smtClean="0"/>
            <a:t> 20/2016 </a:t>
          </a:r>
          <a:r>
            <a:rPr lang="mr-IN" sz="1300" kern="1200" dirty="0" smtClean="0"/>
            <a:t>–</a:t>
          </a:r>
          <a:r>
            <a:rPr lang="en-US" sz="1300" kern="1200" dirty="0" smtClean="0"/>
            <a:t> </a:t>
          </a:r>
          <a:r>
            <a:rPr lang="en-US" sz="1300" kern="1200" dirty="0" err="1" smtClean="0"/>
            <a:t>Perlindungan</a:t>
          </a:r>
          <a:r>
            <a:rPr lang="en-US" sz="1300" kern="1200" dirty="0" smtClean="0"/>
            <a:t> Data </a:t>
          </a:r>
          <a:r>
            <a:rPr lang="en-US" sz="1300" kern="1200" dirty="0" err="1" smtClean="0"/>
            <a:t>Pribadi</a:t>
          </a:r>
          <a:endParaRPr lang="en-US" sz="1300" kern="1200" dirty="0"/>
        </a:p>
      </dsp:txBody>
      <dsp:txXfrm>
        <a:off x="327231" y="3330496"/>
        <a:ext cx="6725086" cy="1561786"/>
      </dsp:txXfrm>
    </dsp:sp>
    <dsp:sp modelId="{F45ADCB0-D976-2746-AB5D-C3BC4FB98B87}">
      <dsp:nvSpPr>
        <dsp:cNvPr id="0" name=""/>
        <dsp:cNvSpPr/>
      </dsp:nvSpPr>
      <dsp:spPr>
        <a:xfrm>
          <a:off x="8324825" y="3450789"/>
          <a:ext cx="46583" cy="1349793"/>
        </a:xfrm>
        <a:prstGeom prst="rect">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57F2FBB-66BF-D648-9316-6D3B9F60F497}">
      <dsp:nvSpPr>
        <dsp:cNvPr id="0" name=""/>
        <dsp:cNvSpPr/>
      </dsp:nvSpPr>
      <dsp:spPr>
        <a:xfrm>
          <a:off x="454502" y="5113638"/>
          <a:ext cx="5740486" cy="92747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8874"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PERLINDUNGAN KONSUMEN/PASIEN</a:t>
          </a:r>
          <a:endParaRPr lang="en-US" sz="1700" kern="1200" dirty="0"/>
        </a:p>
        <a:p>
          <a:pPr marL="114300" lvl="1" indent="-114300" algn="l" defTabSz="577850">
            <a:lnSpc>
              <a:spcPct val="90000"/>
            </a:lnSpc>
            <a:spcBef>
              <a:spcPct val="0"/>
            </a:spcBef>
            <a:spcAft>
              <a:spcPct val="15000"/>
            </a:spcAft>
            <a:buChar char="•"/>
          </a:pPr>
          <a:r>
            <a:rPr lang="en-US" sz="1300" kern="1200" dirty="0" smtClean="0"/>
            <a:t>UU 8/1999 </a:t>
          </a:r>
          <a:r>
            <a:rPr lang="mr-IN" sz="1300" kern="1200" dirty="0" smtClean="0"/>
            <a:t>–</a:t>
          </a:r>
          <a:r>
            <a:rPr lang="en-US" sz="1300" kern="1200" dirty="0" smtClean="0"/>
            <a:t> </a:t>
          </a:r>
          <a:r>
            <a:rPr lang="en-US" sz="1300" kern="1200" dirty="0" err="1" smtClean="0"/>
            <a:t>Perlindungan</a:t>
          </a:r>
          <a:r>
            <a:rPr lang="en-US" sz="1300" kern="1200" dirty="0" smtClean="0"/>
            <a:t> </a:t>
          </a:r>
          <a:r>
            <a:rPr lang="en-US" sz="1300" kern="1200" dirty="0" err="1" smtClean="0"/>
            <a:t>Konsumen</a:t>
          </a:r>
          <a:endParaRPr lang="en-US" sz="1300" kern="1200" dirty="0"/>
        </a:p>
        <a:p>
          <a:pPr marL="114300" lvl="1" indent="-114300" algn="l" defTabSz="577850">
            <a:lnSpc>
              <a:spcPct val="90000"/>
            </a:lnSpc>
            <a:spcBef>
              <a:spcPct val="0"/>
            </a:spcBef>
            <a:spcAft>
              <a:spcPct val="15000"/>
            </a:spcAft>
            <a:buChar char="•"/>
          </a:pPr>
          <a:r>
            <a:rPr lang="en-US" sz="1300" kern="1200" dirty="0" smtClean="0"/>
            <a:t>UU 40/2009 </a:t>
          </a:r>
          <a:r>
            <a:rPr lang="mr-IN" sz="1300" kern="1200" dirty="0" smtClean="0"/>
            <a:t>–</a:t>
          </a:r>
          <a:r>
            <a:rPr lang="en-US" sz="1300" kern="1200" dirty="0" smtClean="0"/>
            <a:t> </a:t>
          </a:r>
          <a:r>
            <a:rPr lang="en-US" sz="1300" kern="1200" dirty="0" err="1" smtClean="0"/>
            <a:t>Praktek</a:t>
          </a:r>
          <a:r>
            <a:rPr lang="en-US" sz="1300" kern="1200" dirty="0" smtClean="0"/>
            <a:t> </a:t>
          </a:r>
          <a:r>
            <a:rPr lang="en-US" sz="1300" kern="1200" dirty="0" err="1" smtClean="0"/>
            <a:t>Kedokteran</a:t>
          </a:r>
          <a:r>
            <a:rPr lang="en-US" sz="1300" kern="1200" dirty="0" smtClean="0"/>
            <a:t> (MR) </a:t>
          </a:r>
          <a:r>
            <a:rPr lang="mr-IN" sz="1300" kern="1200" dirty="0" smtClean="0"/>
            <a:t>–</a:t>
          </a:r>
          <a:r>
            <a:rPr lang="en-US" sz="1300" kern="1200" dirty="0" smtClean="0"/>
            <a:t> </a:t>
          </a:r>
          <a:r>
            <a:rPr lang="en-US" sz="1300" kern="1200" dirty="0" err="1" smtClean="0"/>
            <a:t>Permenkes</a:t>
          </a:r>
          <a:r>
            <a:rPr lang="en-US" sz="1300" kern="1200" dirty="0" smtClean="0"/>
            <a:t> no 269/2008</a:t>
          </a:r>
          <a:endParaRPr lang="en-US" sz="1300" kern="1200" dirty="0"/>
        </a:p>
      </dsp:txBody>
      <dsp:txXfrm>
        <a:off x="454502" y="5113638"/>
        <a:ext cx="5740486" cy="927474"/>
      </dsp:txXfrm>
    </dsp:sp>
    <dsp:sp modelId="{3347B4AA-45BF-E540-9303-5629113186E4}">
      <dsp:nvSpPr>
        <dsp:cNvPr id="0" name=""/>
        <dsp:cNvSpPr/>
      </dsp:nvSpPr>
      <dsp:spPr>
        <a:xfrm flipH="1" flipV="1">
          <a:off x="6222886" y="5442737"/>
          <a:ext cx="91123" cy="486680"/>
        </a:xfrm>
        <a:prstGeom prst="rect">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AE879-24E3-8F40-991F-B4C749991793}">
      <dsp:nvSpPr>
        <dsp:cNvPr id="0" name=""/>
        <dsp:cNvSpPr/>
      </dsp:nvSpPr>
      <dsp:spPr>
        <a:xfrm>
          <a:off x="3601637" y="2287360"/>
          <a:ext cx="1508925" cy="1508925"/>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ITE</a:t>
          </a:r>
          <a:endParaRPr lang="en-US" sz="2400" kern="1200" dirty="0"/>
        </a:p>
      </dsp:txBody>
      <dsp:txXfrm>
        <a:off x="3822614" y="2508337"/>
        <a:ext cx="1066971" cy="1066971"/>
      </dsp:txXfrm>
    </dsp:sp>
    <dsp:sp modelId="{23C99F62-FA0C-B947-8833-C602198C3AE5}">
      <dsp:nvSpPr>
        <dsp:cNvPr id="0" name=""/>
        <dsp:cNvSpPr/>
      </dsp:nvSpPr>
      <dsp:spPr>
        <a:xfrm rot="16200000">
          <a:off x="3978544" y="1894217"/>
          <a:ext cx="755111" cy="31175"/>
        </a:xfrm>
        <a:custGeom>
          <a:avLst/>
          <a:gdLst/>
          <a:ahLst/>
          <a:cxnLst/>
          <a:rect l="0" t="0" r="0" b="0"/>
          <a:pathLst>
            <a:path>
              <a:moveTo>
                <a:pt x="0" y="15587"/>
              </a:moveTo>
              <a:lnTo>
                <a:pt x="755111" y="155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337222" y="1890927"/>
        <a:ext cx="37755" cy="37755"/>
      </dsp:txXfrm>
    </dsp:sp>
    <dsp:sp modelId="{32BDF198-7CC0-B34F-A915-F4F746E2453B}">
      <dsp:nvSpPr>
        <dsp:cNvPr id="0" name=""/>
        <dsp:cNvSpPr/>
      </dsp:nvSpPr>
      <dsp:spPr>
        <a:xfrm>
          <a:off x="3601637" y="23324"/>
          <a:ext cx="1508925" cy="1508925"/>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Informasi</a:t>
          </a:r>
          <a:r>
            <a:rPr lang="en-US" sz="1600" kern="1200" dirty="0" smtClean="0"/>
            <a:t> </a:t>
          </a:r>
          <a:r>
            <a:rPr lang="en-US" sz="1600" kern="1200" dirty="0" err="1" smtClean="0"/>
            <a:t>Elektronik</a:t>
          </a:r>
          <a:endParaRPr lang="en-US" sz="1600" kern="1200" dirty="0"/>
        </a:p>
      </dsp:txBody>
      <dsp:txXfrm>
        <a:off x="3822614" y="244301"/>
        <a:ext cx="1066971" cy="1066971"/>
      </dsp:txXfrm>
    </dsp:sp>
    <dsp:sp modelId="{1A9EB37D-680F-894F-96CE-B5DF940E800B}">
      <dsp:nvSpPr>
        <dsp:cNvPr id="0" name=""/>
        <dsp:cNvSpPr/>
      </dsp:nvSpPr>
      <dsp:spPr>
        <a:xfrm rot="19285714">
          <a:off x="4863591" y="2320433"/>
          <a:ext cx="755111" cy="31175"/>
        </a:xfrm>
        <a:custGeom>
          <a:avLst/>
          <a:gdLst/>
          <a:ahLst/>
          <a:cxnLst/>
          <a:rect l="0" t="0" r="0" b="0"/>
          <a:pathLst>
            <a:path>
              <a:moveTo>
                <a:pt x="0" y="15587"/>
              </a:moveTo>
              <a:lnTo>
                <a:pt x="755111" y="155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222269" y="2317143"/>
        <a:ext cx="37755" cy="37755"/>
      </dsp:txXfrm>
    </dsp:sp>
    <dsp:sp modelId="{C3F3B2EF-0EA7-EE44-9528-E55FE7A00039}">
      <dsp:nvSpPr>
        <dsp:cNvPr id="0" name=""/>
        <dsp:cNvSpPr/>
      </dsp:nvSpPr>
      <dsp:spPr>
        <a:xfrm>
          <a:off x="5371732" y="875756"/>
          <a:ext cx="1508925" cy="1508925"/>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Transaksi</a:t>
          </a:r>
          <a:r>
            <a:rPr lang="en-US" sz="1600" kern="1200" dirty="0" smtClean="0"/>
            <a:t> </a:t>
          </a:r>
          <a:r>
            <a:rPr lang="en-US" sz="1600" kern="1200" dirty="0" err="1" smtClean="0"/>
            <a:t>Elektronik</a:t>
          </a:r>
          <a:endParaRPr lang="en-US" sz="1600" kern="1200" dirty="0"/>
        </a:p>
      </dsp:txBody>
      <dsp:txXfrm>
        <a:off x="5592709" y="1096733"/>
        <a:ext cx="1066971" cy="1066971"/>
      </dsp:txXfrm>
    </dsp:sp>
    <dsp:sp modelId="{C6870D27-3E6B-5D46-9F67-7EB91FEE1003}">
      <dsp:nvSpPr>
        <dsp:cNvPr id="0" name=""/>
        <dsp:cNvSpPr/>
      </dsp:nvSpPr>
      <dsp:spPr>
        <a:xfrm rot="771429">
          <a:off x="5082180" y="3278133"/>
          <a:ext cx="755111" cy="31175"/>
        </a:xfrm>
        <a:custGeom>
          <a:avLst/>
          <a:gdLst/>
          <a:ahLst/>
          <a:cxnLst/>
          <a:rect l="0" t="0" r="0" b="0"/>
          <a:pathLst>
            <a:path>
              <a:moveTo>
                <a:pt x="0" y="15587"/>
              </a:moveTo>
              <a:lnTo>
                <a:pt x="755111" y="155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440858" y="3274843"/>
        <a:ext cx="37755" cy="37755"/>
      </dsp:txXfrm>
    </dsp:sp>
    <dsp:sp modelId="{AEE42986-5C9F-2D40-8013-DC71F4446C0C}">
      <dsp:nvSpPr>
        <dsp:cNvPr id="0" name=""/>
        <dsp:cNvSpPr/>
      </dsp:nvSpPr>
      <dsp:spPr>
        <a:xfrm>
          <a:off x="5808909" y="2791156"/>
          <a:ext cx="1508925" cy="1508925"/>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Dokumen</a:t>
          </a:r>
          <a:r>
            <a:rPr lang="en-US" sz="1600" kern="1200" dirty="0" smtClean="0"/>
            <a:t> </a:t>
          </a:r>
          <a:r>
            <a:rPr lang="en-US" sz="1600" kern="1200" dirty="0" err="1" smtClean="0"/>
            <a:t>Elektronik</a:t>
          </a:r>
          <a:endParaRPr lang="en-US" sz="1600" kern="1200" dirty="0"/>
        </a:p>
      </dsp:txBody>
      <dsp:txXfrm>
        <a:off x="6029886" y="3012133"/>
        <a:ext cx="1066971" cy="1066971"/>
      </dsp:txXfrm>
    </dsp:sp>
    <dsp:sp modelId="{1FF4116E-79EE-644F-89D0-B422FEB41B7F}">
      <dsp:nvSpPr>
        <dsp:cNvPr id="0" name=""/>
        <dsp:cNvSpPr/>
      </dsp:nvSpPr>
      <dsp:spPr>
        <a:xfrm rot="3857143">
          <a:off x="4469708" y="4046148"/>
          <a:ext cx="755111" cy="31175"/>
        </a:xfrm>
        <a:custGeom>
          <a:avLst/>
          <a:gdLst/>
          <a:ahLst/>
          <a:cxnLst/>
          <a:rect l="0" t="0" r="0" b="0"/>
          <a:pathLst>
            <a:path>
              <a:moveTo>
                <a:pt x="0" y="15587"/>
              </a:moveTo>
              <a:lnTo>
                <a:pt x="755111" y="155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828386" y="4042858"/>
        <a:ext cx="37755" cy="37755"/>
      </dsp:txXfrm>
    </dsp:sp>
    <dsp:sp modelId="{71DE82D8-713D-A546-9253-9478DE78CC9A}">
      <dsp:nvSpPr>
        <dsp:cNvPr id="0" name=""/>
        <dsp:cNvSpPr/>
      </dsp:nvSpPr>
      <dsp:spPr>
        <a:xfrm>
          <a:off x="4583966" y="4327186"/>
          <a:ext cx="1508925" cy="1508925"/>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Kontrak</a:t>
          </a:r>
          <a:r>
            <a:rPr lang="en-US" sz="1600" kern="1200" dirty="0" smtClean="0"/>
            <a:t> </a:t>
          </a:r>
          <a:r>
            <a:rPr lang="en-US" sz="1600" kern="1200" dirty="0" err="1" smtClean="0"/>
            <a:t>Elektronik</a:t>
          </a:r>
          <a:endParaRPr lang="en-US" sz="1600" kern="1200" dirty="0"/>
        </a:p>
      </dsp:txBody>
      <dsp:txXfrm>
        <a:off x="4804943" y="4548163"/>
        <a:ext cx="1066971" cy="1066971"/>
      </dsp:txXfrm>
    </dsp:sp>
    <dsp:sp modelId="{4621B59F-CA38-1B47-9E8E-920A30C88A3B}">
      <dsp:nvSpPr>
        <dsp:cNvPr id="0" name=""/>
        <dsp:cNvSpPr/>
      </dsp:nvSpPr>
      <dsp:spPr>
        <a:xfrm rot="6942857">
          <a:off x="3487380" y="4046148"/>
          <a:ext cx="755111" cy="31175"/>
        </a:xfrm>
        <a:custGeom>
          <a:avLst/>
          <a:gdLst/>
          <a:ahLst/>
          <a:cxnLst/>
          <a:rect l="0" t="0" r="0" b="0"/>
          <a:pathLst>
            <a:path>
              <a:moveTo>
                <a:pt x="0" y="15587"/>
              </a:moveTo>
              <a:lnTo>
                <a:pt x="755111" y="155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846057" y="4042858"/>
        <a:ext cx="37755" cy="37755"/>
      </dsp:txXfrm>
    </dsp:sp>
    <dsp:sp modelId="{12B7F3CA-F0F7-A445-BBA9-8EF1C9613B15}">
      <dsp:nvSpPr>
        <dsp:cNvPr id="0" name=""/>
        <dsp:cNvSpPr/>
      </dsp:nvSpPr>
      <dsp:spPr>
        <a:xfrm>
          <a:off x="2619308" y="4327186"/>
          <a:ext cx="1508925" cy="1508925"/>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Jaringan</a:t>
          </a:r>
          <a:r>
            <a:rPr lang="en-US" sz="1600" kern="1200" baseline="0" dirty="0" smtClean="0"/>
            <a:t> </a:t>
          </a:r>
          <a:r>
            <a:rPr lang="en-US" sz="1600" kern="1200" baseline="0" dirty="0" err="1" smtClean="0"/>
            <a:t>Elektronik</a:t>
          </a:r>
          <a:endParaRPr lang="en-US" sz="1600" kern="1200" dirty="0"/>
        </a:p>
      </dsp:txBody>
      <dsp:txXfrm>
        <a:off x="2840285" y="4548163"/>
        <a:ext cx="1066971" cy="1066971"/>
      </dsp:txXfrm>
    </dsp:sp>
    <dsp:sp modelId="{969406DA-0C19-4E4D-BDC4-219F1C30C723}">
      <dsp:nvSpPr>
        <dsp:cNvPr id="0" name=""/>
        <dsp:cNvSpPr/>
      </dsp:nvSpPr>
      <dsp:spPr>
        <a:xfrm rot="10028571">
          <a:off x="2874908" y="3278133"/>
          <a:ext cx="755111" cy="31175"/>
        </a:xfrm>
        <a:custGeom>
          <a:avLst/>
          <a:gdLst/>
          <a:ahLst/>
          <a:cxnLst/>
          <a:rect l="0" t="0" r="0" b="0"/>
          <a:pathLst>
            <a:path>
              <a:moveTo>
                <a:pt x="0" y="15587"/>
              </a:moveTo>
              <a:lnTo>
                <a:pt x="755111" y="155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233586" y="3274843"/>
        <a:ext cx="37755" cy="37755"/>
      </dsp:txXfrm>
    </dsp:sp>
    <dsp:sp modelId="{F441C653-80FB-304B-81B3-B8F44825430C}">
      <dsp:nvSpPr>
        <dsp:cNvPr id="0" name=""/>
        <dsp:cNvSpPr/>
      </dsp:nvSpPr>
      <dsp:spPr>
        <a:xfrm>
          <a:off x="1394365" y="2791156"/>
          <a:ext cx="1508925" cy="1508925"/>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Penandatangan</a:t>
          </a:r>
          <a:r>
            <a:rPr lang="en-US" sz="1600" kern="1200" dirty="0" smtClean="0"/>
            <a:t> </a:t>
          </a:r>
          <a:r>
            <a:rPr lang="en-US" sz="1600" kern="1200" dirty="0" err="1" smtClean="0"/>
            <a:t>Elektronik</a:t>
          </a:r>
          <a:endParaRPr lang="en-US" sz="1600" kern="1200" dirty="0"/>
        </a:p>
      </dsp:txBody>
      <dsp:txXfrm>
        <a:off x="1615342" y="3012133"/>
        <a:ext cx="1066971" cy="1066971"/>
      </dsp:txXfrm>
    </dsp:sp>
    <dsp:sp modelId="{ECDCFB84-C3B5-2041-BC13-7A246FE2F7CB}">
      <dsp:nvSpPr>
        <dsp:cNvPr id="0" name=""/>
        <dsp:cNvSpPr/>
      </dsp:nvSpPr>
      <dsp:spPr>
        <a:xfrm rot="13114286">
          <a:off x="3093496" y="2320433"/>
          <a:ext cx="755111" cy="31175"/>
        </a:xfrm>
        <a:custGeom>
          <a:avLst/>
          <a:gdLst/>
          <a:ahLst/>
          <a:cxnLst/>
          <a:rect l="0" t="0" r="0" b="0"/>
          <a:pathLst>
            <a:path>
              <a:moveTo>
                <a:pt x="0" y="15587"/>
              </a:moveTo>
              <a:lnTo>
                <a:pt x="755111" y="155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452174" y="2317143"/>
        <a:ext cx="37755" cy="37755"/>
      </dsp:txXfrm>
    </dsp:sp>
    <dsp:sp modelId="{6285630B-3DB1-3C47-8533-4F75D4C4BCD8}">
      <dsp:nvSpPr>
        <dsp:cNvPr id="0" name=""/>
        <dsp:cNvSpPr/>
      </dsp:nvSpPr>
      <dsp:spPr>
        <a:xfrm>
          <a:off x="1831542" y="875756"/>
          <a:ext cx="1508925" cy="1508925"/>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Tanda</a:t>
          </a:r>
          <a:r>
            <a:rPr lang="en-US" sz="1600" kern="1200" dirty="0" smtClean="0"/>
            <a:t> </a:t>
          </a:r>
          <a:r>
            <a:rPr lang="en-US" sz="1600" kern="1200" dirty="0" err="1" smtClean="0"/>
            <a:t>Tangan</a:t>
          </a:r>
          <a:r>
            <a:rPr lang="en-US" sz="1600" kern="1200" dirty="0" smtClean="0"/>
            <a:t> </a:t>
          </a:r>
          <a:r>
            <a:rPr lang="en-US" sz="1600" kern="1200" dirty="0" err="1" smtClean="0"/>
            <a:t>Elektronik</a:t>
          </a:r>
          <a:endParaRPr lang="en-US" sz="1600" kern="1200" dirty="0" smtClean="0"/>
        </a:p>
      </dsp:txBody>
      <dsp:txXfrm>
        <a:off x="2052519" y="1096733"/>
        <a:ext cx="1066971" cy="106697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ACBB9-CD04-3F47-93F5-6D7937CE87BA}" type="datetimeFigureOut">
              <a:rPr lang="en-US" smtClean="0"/>
              <a:t>7/13/18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C633A-C6A6-6043-93A7-96C096BD7914}" type="slidenum">
              <a:rPr lang="en-US" smtClean="0"/>
              <a:t>‹#›</a:t>
            </a:fld>
            <a:endParaRPr lang="en-US"/>
          </a:p>
        </p:txBody>
      </p:sp>
    </p:spTree>
    <p:extLst>
      <p:ext uri="{BB962C8B-B14F-4D97-AF65-F5344CB8AC3E}">
        <p14:creationId xmlns:p14="http://schemas.microsoft.com/office/powerpoint/2010/main" val="34165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9738303-031C-41E8-A115-014A9A7E2BEE}" type="datetimeFigureOut">
              <a:rPr lang="en-US" smtClean="0"/>
              <a:t>7/13/18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3AFB7F8-4C86-40BD-9D05-FCAD866903E4}" type="slidenum">
              <a:rPr lang="en-US" smtClean="0"/>
              <a:t>‹#›</a:t>
            </a:fld>
            <a:endParaRPr lang="en-US"/>
          </a:p>
        </p:txBody>
      </p:sp>
    </p:spTree>
    <p:extLst>
      <p:ext uri="{BB962C8B-B14F-4D97-AF65-F5344CB8AC3E}">
        <p14:creationId xmlns:p14="http://schemas.microsoft.com/office/powerpoint/2010/main" val="38052523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38303-031C-41E8-A115-014A9A7E2BEE}"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FB7F8-4C86-40BD-9D05-FCAD866903E4}" type="slidenum">
              <a:rPr lang="en-US" smtClean="0"/>
              <a:t>‹#›</a:t>
            </a:fld>
            <a:endParaRPr lang="en-US"/>
          </a:p>
        </p:txBody>
      </p:sp>
    </p:spTree>
    <p:extLst>
      <p:ext uri="{BB962C8B-B14F-4D97-AF65-F5344CB8AC3E}">
        <p14:creationId xmlns:p14="http://schemas.microsoft.com/office/powerpoint/2010/main" val="20008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38303-031C-41E8-A115-014A9A7E2BEE}"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FB7F8-4C86-40BD-9D05-FCAD866903E4}" type="slidenum">
              <a:rPr lang="en-US" smtClean="0"/>
              <a:t>‹#›</a:t>
            </a:fld>
            <a:endParaRPr lang="en-US"/>
          </a:p>
        </p:txBody>
      </p:sp>
    </p:spTree>
    <p:extLst>
      <p:ext uri="{BB962C8B-B14F-4D97-AF65-F5344CB8AC3E}">
        <p14:creationId xmlns:p14="http://schemas.microsoft.com/office/powerpoint/2010/main" val="29139013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38303-031C-41E8-A115-014A9A7E2BEE}"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FB7F8-4C86-40BD-9D05-FCAD866903E4}" type="slidenum">
              <a:rPr lang="en-US" smtClean="0"/>
              <a:t>‹#›</a:t>
            </a:fld>
            <a:endParaRPr lang="en-US"/>
          </a:p>
        </p:txBody>
      </p:sp>
    </p:spTree>
    <p:extLst>
      <p:ext uri="{BB962C8B-B14F-4D97-AF65-F5344CB8AC3E}">
        <p14:creationId xmlns:p14="http://schemas.microsoft.com/office/powerpoint/2010/main" val="116366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738303-031C-41E8-A115-014A9A7E2BEE}"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FB7F8-4C86-40BD-9D05-FCAD866903E4}" type="slidenum">
              <a:rPr lang="en-US" smtClean="0"/>
              <a:t>‹#›</a:t>
            </a:fld>
            <a:endParaRPr lang="en-US"/>
          </a:p>
        </p:txBody>
      </p:sp>
    </p:spTree>
    <p:extLst>
      <p:ext uri="{BB962C8B-B14F-4D97-AF65-F5344CB8AC3E}">
        <p14:creationId xmlns:p14="http://schemas.microsoft.com/office/powerpoint/2010/main" val="16602595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738303-031C-41E8-A115-014A9A7E2BEE}" type="datetimeFigureOut">
              <a:rPr lang="en-US" smtClean="0"/>
              <a:t>7/13/18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FB7F8-4C86-40BD-9D05-FCAD866903E4}" type="slidenum">
              <a:rPr lang="en-US" smtClean="0"/>
              <a:t>‹#›</a:t>
            </a:fld>
            <a:endParaRPr lang="en-US"/>
          </a:p>
        </p:txBody>
      </p:sp>
    </p:spTree>
    <p:extLst>
      <p:ext uri="{BB962C8B-B14F-4D97-AF65-F5344CB8AC3E}">
        <p14:creationId xmlns:p14="http://schemas.microsoft.com/office/powerpoint/2010/main" val="82548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738303-031C-41E8-A115-014A9A7E2BEE}" type="datetimeFigureOut">
              <a:rPr lang="en-US" smtClean="0"/>
              <a:t>7/13/18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FB7F8-4C86-40BD-9D05-FCAD866903E4}" type="slidenum">
              <a:rPr lang="en-US" smtClean="0"/>
              <a:t>‹#›</a:t>
            </a:fld>
            <a:endParaRPr lang="en-US"/>
          </a:p>
        </p:txBody>
      </p:sp>
    </p:spTree>
    <p:extLst>
      <p:ext uri="{BB962C8B-B14F-4D97-AF65-F5344CB8AC3E}">
        <p14:creationId xmlns:p14="http://schemas.microsoft.com/office/powerpoint/2010/main" val="424938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738303-031C-41E8-A115-014A9A7E2BEE}" type="datetimeFigureOut">
              <a:rPr lang="en-US" smtClean="0"/>
              <a:t>7/13/18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FB7F8-4C86-40BD-9D05-FCAD866903E4}" type="slidenum">
              <a:rPr lang="en-US" smtClean="0"/>
              <a:t>‹#›</a:t>
            </a:fld>
            <a:endParaRPr lang="en-US"/>
          </a:p>
        </p:txBody>
      </p:sp>
    </p:spTree>
    <p:extLst>
      <p:ext uri="{BB962C8B-B14F-4D97-AF65-F5344CB8AC3E}">
        <p14:creationId xmlns:p14="http://schemas.microsoft.com/office/powerpoint/2010/main" val="158965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38303-031C-41E8-A115-014A9A7E2BEE}" type="datetimeFigureOut">
              <a:rPr lang="en-US" smtClean="0"/>
              <a:t>7/13/18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FB7F8-4C86-40BD-9D05-FCAD866903E4}" type="slidenum">
              <a:rPr lang="en-US" smtClean="0"/>
              <a:t>‹#›</a:t>
            </a:fld>
            <a:endParaRPr lang="en-US"/>
          </a:p>
        </p:txBody>
      </p:sp>
    </p:spTree>
    <p:extLst>
      <p:ext uri="{BB962C8B-B14F-4D97-AF65-F5344CB8AC3E}">
        <p14:creationId xmlns:p14="http://schemas.microsoft.com/office/powerpoint/2010/main" val="299536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9738303-031C-41E8-A115-014A9A7E2BEE}" type="datetimeFigureOut">
              <a:rPr lang="en-US" smtClean="0"/>
              <a:t>7/13/18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3AFB7F8-4C86-40BD-9D05-FCAD866903E4}" type="slidenum">
              <a:rPr lang="en-US" smtClean="0"/>
              <a:t>‹#›</a:t>
            </a:fld>
            <a:endParaRPr lang="en-US"/>
          </a:p>
        </p:txBody>
      </p:sp>
    </p:spTree>
    <p:extLst>
      <p:ext uri="{BB962C8B-B14F-4D97-AF65-F5344CB8AC3E}">
        <p14:creationId xmlns:p14="http://schemas.microsoft.com/office/powerpoint/2010/main" val="158798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9738303-031C-41E8-A115-014A9A7E2BEE}" type="datetimeFigureOut">
              <a:rPr lang="en-US" smtClean="0"/>
              <a:t>7/13/18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3AFB7F8-4C86-40BD-9D05-FCAD866903E4}" type="slidenum">
              <a:rPr lang="en-US" smtClean="0"/>
              <a:t>‹#›</a:t>
            </a:fld>
            <a:endParaRPr lang="en-US"/>
          </a:p>
        </p:txBody>
      </p:sp>
    </p:spTree>
    <p:extLst>
      <p:ext uri="{BB962C8B-B14F-4D97-AF65-F5344CB8AC3E}">
        <p14:creationId xmlns:p14="http://schemas.microsoft.com/office/powerpoint/2010/main" val="128808236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9738303-031C-41E8-A115-014A9A7E2BEE}" type="datetimeFigureOut">
              <a:rPr lang="en-US" smtClean="0"/>
              <a:t>7/13/18</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3AFB7F8-4C86-40BD-9D05-FCAD866903E4}" type="slidenum">
              <a:rPr lang="en-US" smtClean="0"/>
              <a:t>‹#›</a:t>
            </a:fld>
            <a:endParaRPr lang="en-US"/>
          </a:p>
        </p:txBody>
      </p:sp>
    </p:spTree>
    <p:extLst>
      <p:ext uri="{BB962C8B-B14F-4D97-AF65-F5344CB8AC3E}">
        <p14:creationId xmlns:p14="http://schemas.microsoft.com/office/powerpoint/2010/main" val="345807556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farmasetika.com/2016/10/16/regulasi-apotek-online-dan-antar-obat-di-jerman-mengedepankan-peranan-apoteker/"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hyperlink" Target="http://farmasetika.com/2016/10/16/regulasi-apotek-online-dan-antar-obat-di-jerman-mengedepankan-peranan-apoteker/"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hyperlink" Target="mailto:Wbuenastuti@gmail.com" TargetMode="External"/><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E1F36C-0B4D-49AE-B1E5-E92428724812}"/>
              </a:ext>
            </a:extLst>
          </p:cNvPr>
          <p:cNvSpPr>
            <a:spLocks noGrp="1"/>
          </p:cNvSpPr>
          <p:nvPr>
            <p:ph type="ctrTitle"/>
          </p:nvPr>
        </p:nvSpPr>
        <p:spPr/>
        <p:txBody>
          <a:bodyPr/>
          <a:lstStyle/>
          <a:p>
            <a:r>
              <a:rPr lang="id-ID" sz="8000" dirty="0" smtClean="0"/>
              <a:t>Aspek Hukum Pelayanan Farmasi Online (</a:t>
            </a:r>
            <a:r>
              <a:rPr lang="id-ID" sz="8000" dirty="0" err="1" smtClean="0"/>
              <a:t>e</a:t>
            </a:r>
            <a:r>
              <a:rPr lang="id-ID" sz="8000" dirty="0" smtClean="0"/>
              <a:t>-Farmasi)</a:t>
            </a:r>
            <a:endParaRPr lang="en-US" dirty="0"/>
          </a:p>
        </p:txBody>
      </p:sp>
      <p:sp>
        <p:nvSpPr>
          <p:cNvPr id="3" name="Subtitle 2">
            <a:extLst>
              <a:ext uri="{FF2B5EF4-FFF2-40B4-BE49-F238E27FC236}">
                <a16:creationId xmlns="" xmlns:a16="http://schemas.microsoft.com/office/drawing/2014/main" id="{8F007F85-91F4-4896-B737-93E1054862AF}"/>
              </a:ext>
            </a:extLst>
          </p:cNvPr>
          <p:cNvSpPr>
            <a:spLocks noGrp="1"/>
          </p:cNvSpPr>
          <p:nvPr>
            <p:ph type="subTitle" idx="1"/>
          </p:nvPr>
        </p:nvSpPr>
        <p:spPr>
          <a:xfrm>
            <a:off x="614856" y="4688139"/>
            <a:ext cx="9112416" cy="1645920"/>
          </a:xfrm>
        </p:spPr>
        <p:txBody>
          <a:bodyPr>
            <a:normAutofit/>
          </a:bodyPr>
          <a:lstStyle/>
          <a:p>
            <a:pPr algn="ctr"/>
            <a:r>
              <a:rPr lang="id-ID" sz="2800" dirty="0" err="1" smtClean="0">
                <a:solidFill>
                  <a:schemeClr val="tx1"/>
                </a:solidFill>
              </a:rPr>
              <a:t>Widyaretna</a:t>
            </a:r>
            <a:r>
              <a:rPr lang="id-ID" sz="2800" dirty="0" smtClean="0">
                <a:solidFill>
                  <a:schemeClr val="tx1"/>
                </a:solidFill>
              </a:rPr>
              <a:t> Buenastuti, SH., MM</a:t>
            </a:r>
          </a:p>
          <a:p>
            <a:pPr algn="ctr"/>
            <a:r>
              <a:rPr lang="id-ID" sz="2800" dirty="0" smtClean="0">
                <a:solidFill>
                  <a:schemeClr val="tx1"/>
                </a:solidFill>
              </a:rPr>
              <a:t>Manado, 13 Juli 2018</a:t>
            </a:r>
          </a:p>
          <a:p>
            <a:pPr algn="ctr"/>
            <a:r>
              <a:rPr lang="id-ID" sz="2800" dirty="0" smtClean="0">
                <a:solidFill>
                  <a:schemeClr val="tx1"/>
                </a:solidFill>
              </a:rPr>
              <a:t>PIT HISFARMA 2018</a:t>
            </a:r>
            <a:endParaRPr lang="en-US" sz="2800" dirty="0">
              <a:solidFill>
                <a:schemeClr val="tx1"/>
              </a:solidFill>
            </a:endParaRPr>
          </a:p>
        </p:txBody>
      </p:sp>
      <p:cxnSp>
        <p:nvCxnSpPr>
          <p:cNvPr id="5" name="Straight Connector 4"/>
          <p:cNvCxnSpPr/>
          <p:nvPr/>
        </p:nvCxnSpPr>
        <p:spPr>
          <a:xfrm flipV="1">
            <a:off x="677917" y="4418079"/>
            <a:ext cx="103471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0841" y="282855"/>
            <a:ext cx="2694806" cy="8522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792" y="282856"/>
            <a:ext cx="1801822" cy="90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9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1894657476"/>
              </p:ext>
            </p:extLst>
          </p:nvPr>
        </p:nvGraphicFramePr>
        <p:xfrm>
          <a:off x="-725488" y="436060"/>
          <a:ext cx="8712200" cy="5859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6891339" y="2580948"/>
            <a:ext cx="5116728" cy="1569660"/>
          </a:xfrm>
          <a:prstGeom prst="rect">
            <a:avLst/>
          </a:prstGeom>
          <a:solidFill>
            <a:schemeClr val="accent2">
              <a:lumMod val="60000"/>
              <a:lumOff val="40000"/>
            </a:schemeClr>
          </a:solidFill>
        </p:spPr>
        <p:txBody>
          <a:bodyPr wrap="square" rtlCol="0">
            <a:spAutoFit/>
          </a:bodyPr>
          <a:lstStyle/>
          <a:p>
            <a:r>
              <a:rPr lang="en-US" sz="2400" dirty="0" err="1"/>
              <a:t>Pasal</a:t>
            </a:r>
            <a:r>
              <a:rPr lang="en-US" sz="2400" dirty="0"/>
              <a:t> 5 </a:t>
            </a:r>
            <a:r>
              <a:rPr lang="en-US" sz="2400" dirty="0" err="1"/>
              <a:t>ayat</a:t>
            </a:r>
            <a:r>
              <a:rPr lang="en-US" sz="2400" dirty="0"/>
              <a:t> (1) UU ITE </a:t>
            </a:r>
            <a:r>
              <a:rPr lang="en-US" sz="2400" dirty="0" err="1"/>
              <a:t>mengatur</a:t>
            </a:r>
            <a:r>
              <a:rPr lang="en-US" sz="2400" dirty="0"/>
              <a:t> </a:t>
            </a:r>
            <a:r>
              <a:rPr lang="en-US" sz="2400" dirty="0" err="1"/>
              <a:t>bahwa</a:t>
            </a:r>
            <a:r>
              <a:rPr lang="en-US" sz="2400" dirty="0"/>
              <a:t> </a:t>
            </a:r>
            <a:r>
              <a:rPr lang="en-US" sz="2400" dirty="0" err="1"/>
              <a:t>Informasi</a:t>
            </a:r>
            <a:r>
              <a:rPr lang="en-US" sz="2400" dirty="0"/>
              <a:t> </a:t>
            </a:r>
            <a:r>
              <a:rPr lang="en-US" sz="2400" dirty="0" err="1" smtClean="0"/>
              <a:t>Elektronik</a:t>
            </a:r>
            <a:r>
              <a:rPr lang="en-US" sz="2400" dirty="0" smtClean="0"/>
              <a:t> </a:t>
            </a:r>
            <a:r>
              <a:rPr lang="en-US" sz="2400" dirty="0" err="1"/>
              <a:t>dan</a:t>
            </a:r>
            <a:r>
              <a:rPr lang="en-US" sz="2400" dirty="0"/>
              <a:t>/</a:t>
            </a:r>
            <a:r>
              <a:rPr lang="en-US" sz="2400" dirty="0" err="1"/>
              <a:t>atau</a:t>
            </a:r>
            <a:r>
              <a:rPr lang="en-US" sz="2400" dirty="0"/>
              <a:t> </a:t>
            </a:r>
            <a:r>
              <a:rPr lang="en-US" sz="2400" dirty="0" err="1"/>
              <a:t>Dokumen</a:t>
            </a:r>
            <a:r>
              <a:rPr lang="en-US" sz="2400" dirty="0"/>
              <a:t> </a:t>
            </a:r>
            <a:r>
              <a:rPr lang="en-US" sz="2400" dirty="0" err="1"/>
              <a:t>Elektronik</a:t>
            </a:r>
            <a:r>
              <a:rPr lang="en-US" sz="2400" dirty="0"/>
              <a:t> </a:t>
            </a:r>
            <a:r>
              <a:rPr lang="en-US" sz="2400" dirty="0" err="1"/>
              <a:t>dan</a:t>
            </a:r>
            <a:r>
              <a:rPr lang="en-US" sz="2400" dirty="0"/>
              <a:t>/</a:t>
            </a:r>
            <a:r>
              <a:rPr lang="en-US" sz="2400" dirty="0" err="1"/>
              <a:t>atau</a:t>
            </a:r>
            <a:r>
              <a:rPr lang="en-US" sz="2400" dirty="0"/>
              <a:t> </a:t>
            </a:r>
            <a:r>
              <a:rPr lang="en-US" sz="2400" dirty="0" err="1"/>
              <a:t>hasil</a:t>
            </a:r>
            <a:r>
              <a:rPr lang="en-US" sz="2400" dirty="0"/>
              <a:t> </a:t>
            </a:r>
            <a:r>
              <a:rPr lang="en-US" sz="2400" dirty="0" err="1"/>
              <a:t>cetaknya</a:t>
            </a:r>
            <a:r>
              <a:rPr lang="en-US" sz="2400" dirty="0"/>
              <a:t> </a:t>
            </a:r>
            <a:r>
              <a:rPr lang="en-US" sz="2400" dirty="0" err="1"/>
              <a:t>merupakan</a:t>
            </a:r>
            <a:r>
              <a:rPr lang="en-US" sz="2400" dirty="0"/>
              <a:t> </a:t>
            </a:r>
            <a:r>
              <a:rPr lang="en-US" sz="2400" dirty="0" err="1"/>
              <a:t>alat</a:t>
            </a:r>
            <a:r>
              <a:rPr lang="en-US" sz="2400" dirty="0"/>
              <a:t> </a:t>
            </a:r>
            <a:r>
              <a:rPr lang="en-US" sz="2400" dirty="0" err="1"/>
              <a:t>bukti</a:t>
            </a:r>
            <a:r>
              <a:rPr lang="en-US" sz="2400" dirty="0"/>
              <a:t> </a:t>
            </a:r>
            <a:r>
              <a:rPr lang="en-US" sz="2400" dirty="0" err="1"/>
              <a:t>hukum</a:t>
            </a:r>
            <a:r>
              <a:rPr lang="en-US" sz="2400" dirty="0"/>
              <a:t> yang </a:t>
            </a:r>
            <a:r>
              <a:rPr lang="en-US" sz="2400" dirty="0" err="1"/>
              <a:t>sah</a:t>
            </a:r>
            <a:r>
              <a:rPr lang="en-US" sz="2400" dirty="0" smtClean="0"/>
              <a:t>.</a:t>
            </a:r>
            <a:endParaRPr lang="en-US" sz="2400" dirty="0"/>
          </a:p>
        </p:txBody>
      </p:sp>
    </p:spTree>
    <p:extLst>
      <p:ext uri="{BB962C8B-B14F-4D97-AF65-F5344CB8AC3E}">
        <p14:creationId xmlns:p14="http://schemas.microsoft.com/office/powerpoint/2010/main" val="848734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60375" y="6416515"/>
            <a:ext cx="9669780" cy="307777"/>
          </a:xfrm>
          <a:prstGeom prst="rect">
            <a:avLst/>
          </a:prstGeom>
          <a:noFill/>
        </p:spPr>
        <p:txBody>
          <a:bodyPr wrap="square" rtlCol="0">
            <a:spAutoFit/>
          </a:bodyPr>
          <a:lstStyle/>
          <a:p>
            <a:r>
              <a:rPr lang="id-ID" sz="1400" i="1" dirty="0"/>
              <a:t>Sumber : http://farmalkes.kemkes.go.id</a:t>
            </a:r>
          </a:p>
        </p:txBody>
      </p:sp>
      <p:pic>
        <p:nvPicPr>
          <p:cNvPr id="5" name="Content Placeholder 4">
            <a:extLst>
              <a:ext uri="{FF2B5EF4-FFF2-40B4-BE49-F238E27FC236}">
                <a16:creationId xmlns="" xmlns:a16="http://schemas.microsoft.com/office/drawing/2014/main" id="{831351D6-F82B-4FAD-A1FD-2B89316A2B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375" y="160338"/>
            <a:ext cx="8880158" cy="6213820"/>
          </a:xfrm>
        </p:spPr>
      </p:pic>
      <p:sp>
        <p:nvSpPr>
          <p:cNvPr id="3" name="AutoShape 4" descr="Hasil gambar untuk drug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079" name="Picture 7" descr="Hasil gambar untuk drug vect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9076" y="3543300"/>
            <a:ext cx="3314699"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Downloads\BPL Vektor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8821" y="16033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ownloads\Prabu-s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4221" y="179514"/>
            <a:ext cx="900911" cy="45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2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7538" y="494908"/>
            <a:ext cx="9416715" cy="892552"/>
          </a:xfrm>
          <a:prstGeom prst="rect">
            <a:avLst/>
          </a:prstGeom>
          <a:noFill/>
        </p:spPr>
        <p:txBody>
          <a:bodyPr wrap="square" rtlCol="0">
            <a:spAutoFit/>
          </a:bodyPr>
          <a:lstStyle/>
          <a:p>
            <a:pPr algn="ctr"/>
            <a:r>
              <a:rPr lang="id-ID" sz="2800" dirty="0" smtClean="0"/>
              <a:t>PERATURAN TERKAIT –</a:t>
            </a:r>
          </a:p>
          <a:p>
            <a:pPr algn="ctr"/>
            <a:r>
              <a:rPr lang="id-ID" sz="2400" dirty="0" smtClean="0"/>
              <a:t>Undang Undang 36 Tahun 2009 Tentang Kesehatan</a:t>
            </a:r>
            <a:endParaRPr lang="id-ID" sz="2400" dirty="0"/>
          </a:p>
        </p:txBody>
      </p:sp>
      <p:pic>
        <p:nvPicPr>
          <p:cNvPr id="5"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3736" y="1419726"/>
            <a:ext cx="5566179" cy="4339390"/>
            <a:chOff x="-63736" y="1419726"/>
            <a:chExt cx="5566179" cy="4339390"/>
          </a:xfrm>
        </p:grpSpPr>
        <p:sp>
          <p:nvSpPr>
            <p:cNvPr id="7" name="Diamond 6"/>
            <p:cNvSpPr/>
            <p:nvPr/>
          </p:nvSpPr>
          <p:spPr>
            <a:xfrm>
              <a:off x="-63736" y="1419726"/>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104</a:t>
              </a:r>
              <a:endParaRPr lang="id-ID" sz="2000" b="1" dirty="0">
                <a:solidFill>
                  <a:schemeClr val="accent6">
                    <a:lumMod val="50000"/>
                  </a:schemeClr>
                </a:solidFill>
              </a:endParaRPr>
            </a:p>
          </p:txBody>
        </p:sp>
        <p:sp>
          <p:nvSpPr>
            <p:cNvPr id="8" name="Rectangle 7"/>
            <p:cNvSpPr/>
            <p:nvPr/>
          </p:nvSpPr>
          <p:spPr>
            <a:xfrm>
              <a:off x="1" y="3096126"/>
              <a:ext cx="5502442" cy="26629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Both"/>
              </a:pPr>
              <a:r>
                <a:rPr lang="fi-FI" sz="1600" dirty="0" smtClean="0"/>
                <a:t>Pengamanan </a:t>
              </a:r>
              <a:r>
                <a:rPr lang="fi-FI" sz="1600" dirty="0"/>
                <a:t>sediaan farmasi dan alat </a:t>
              </a:r>
              <a:r>
                <a:rPr lang="fi-FI" sz="1600" dirty="0" smtClean="0"/>
                <a:t>kesehatan</a:t>
              </a:r>
              <a:r>
                <a:rPr lang="id-ID" sz="1600" dirty="0" smtClean="0"/>
                <a:t> diselenggarakan </a:t>
              </a:r>
              <a:r>
                <a:rPr lang="id-ID" sz="1600" dirty="0"/>
                <a:t>untuk melindungi masyarakat </a:t>
              </a:r>
              <a:r>
                <a:rPr lang="id-ID" sz="1600" dirty="0" smtClean="0"/>
                <a:t>dari bahaya </a:t>
              </a:r>
              <a:r>
                <a:rPr lang="id-ID" sz="1600" dirty="0"/>
                <a:t>yang disebabkan oleh penggunaan </a:t>
              </a:r>
              <a:r>
                <a:rPr lang="id-ID" sz="1600" dirty="0" smtClean="0"/>
                <a:t>sediaan farmasi </a:t>
              </a:r>
              <a:r>
                <a:rPr lang="id-ID" sz="1600" dirty="0"/>
                <a:t>dan alat kesehatan yang tidak </a:t>
              </a:r>
              <a:r>
                <a:rPr lang="id-ID" dirty="0" smtClean="0">
                  <a:solidFill>
                    <a:srgbClr val="FFC000"/>
                  </a:solidFill>
                </a:rPr>
                <a:t>memenuhi persyaratan </a:t>
              </a:r>
              <a:r>
                <a:rPr lang="id-ID" dirty="0">
                  <a:solidFill>
                    <a:srgbClr val="FFC000"/>
                  </a:solidFill>
                </a:rPr>
                <a:t>mutu dan/atau keamanan </a:t>
              </a:r>
              <a:r>
                <a:rPr lang="id-ID" dirty="0" smtClean="0">
                  <a:solidFill>
                    <a:srgbClr val="FFC000"/>
                  </a:solidFill>
                </a:rPr>
                <a:t>dan/atau khasiat/kemanfaatan</a:t>
              </a:r>
              <a:r>
                <a:rPr lang="id-ID" dirty="0">
                  <a:solidFill>
                    <a:srgbClr val="FFC000"/>
                  </a:solidFill>
                </a:rPr>
                <a:t>. </a:t>
              </a:r>
              <a:endParaRPr lang="id-ID" dirty="0" smtClean="0">
                <a:solidFill>
                  <a:srgbClr val="FFC000"/>
                </a:solidFill>
              </a:endParaRPr>
            </a:p>
            <a:p>
              <a:endParaRPr lang="id-ID" sz="1600" dirty="0"/>
            </a:p>
            <a:p>
              <a:r>
                <a:rPr lang="id-ID" sz="1600" dirty="0"/>
                <a:t>(2) Penggunaan obat dan obat tradisional harus dilakukan</a:t>
              </a:r>
            </a:p>
            <a:p>
              <a:r>
                <a:rPr lang="id-ID" sz="1600" dirty="0" smtClean="0"/>
                <a:t>	secara </a:t>
              </a:r>
              <a:r>
                <a:rPr lang="id-ID" dirty="0">
                  <a:solidFill>
                    <a:srgbClr val="FFC000"/>
                  </a:solidFill>
                </a:rPr>
                <a:t>rasional</a:t>
              </a:r>
              <a:r>
                <a:rPr lang="id-ID" dirty="0" smtClean="0">
                  <a:solidFill>
                    <a:srgbClr val="FFC000"/>
                  </a:solidFill>
                </a:rPr>
                <a:t>.</a:t>
              </a:r>
              <a:endParaRPr lang="id-ID" sz="1600" dirty="0">
                <a:solidFill>
                  <a:srgbClr val="FFC000"/>
                </a:solidFill>
              </a:endParaRPr>
            </a:p>
          </p:txBody>
        </p:sp>
      </p:grpSp>
      <p:grpSp>
        <p:nvGrpSpPr>
          <p:cNvPr id="15" name="Group 14"/>
          <p:cNvGrpSpPr/>
          <p:nvPr/>
        </p:nvGrpSpPr>
        <p:grpSpPr>
          <a:xfrm>
            <a:off x="5992157" y="2153651"/>
            <a:ext cx="6199842" cy="4339391"/>
            <a:chOff x="5992157" y="2153651"/>
            <a:chExt cx="6199842" cy="4339391"/>
          </a:xfrm>
        </p:grpSpPr>
        <p:sp>
          <p:nvSpPr>
            <p:cNvPr id="9" name="Diamond 8"/>
            <p:cNvSpPr/>
            <p:nvPr/>
          </p:nvSpPr>
          <p:spPr>
            <a:xfrm>
              <a:off x="5992157" y="2153651"/>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98</a:t>
              </a:r>
              <a:endParaRPr lang="id-ID" sz="2000" b="1" dirty="0">
                <a:solidFill>
                  <a:schemeClr val="accent6">
                    <a:lumMod val="50000"/>
                  </a:schemeClr>
                </a:solidFill>
              </a:endParaRPr>
            </a:p>
          </p:txBody>
        </p:sp>
        <p:sp>
          <p:nvSpPr>
            <p:cNvPr id="10" name="Rectangle 9"/>
            <p:cNvSpPr/>
            <p:nvPr/>
          </p:nvSpPr>
          <p:spPr>
            <a:xfrm>
              <a:off x="6055894" y="3830052"/>
              <a:ext cx="6136105" cy="26629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smtClean="0"/>
                <a:t>(</a:t>
              </a:r>
              <a:r>
                <a:rPr lang="id-ID" sz="1600" dirty="0" smtClean="0"/>
                <a:t>2). 	</a:t>
              </a:r>
              <a:r>
                <a:rPr lang="id-ID" dirty="0" smtClean="0">
                  <a:solidFill>
                    <a:srgbClr val="FFC000"/>
                  </a:solidFill>
                </a:rPr>
                <a:t>Setiap </a:t>
              </a:r>
              <a:r>
                <a:rPr lang="id-ID" dirty="0">
                  <a:solidFill>
                    <a:srgbClr val="FFC000"/>
                  </a:solidFill>
                </a:rPr>
                <a:t>orang yang tidak memiliki keahlian dan </a:t>
              </a:r>
            </a:p>
            <a:p>
              <a:r>
                <a:rPr lang="id-ID" dirty="0" smtClean="0">
                  <a:solidFill>
                    <a:srgbClr val="FFC000"/>
                  </a:solidFill>
                </a:rPr>
                <a:t>	kewenangan </a:t>
              </a:r>
              <a:r>
                <a:rPr lang="id-ID" sz="1600" dirty="0"/>
                <a:t>dilarang mengadakan, menyimpan,</a:t>
              </a:r>
            </a:p>
            <a:p>
              <a:r>
                <a:rPr lang="id-ID" sz="1600" dirty="0" smtClean="0"/>
                <a:t>	</a:t>
              </a:r>
              <a:r>
                <a:rPr lang="nl-NL" sz="1600" dirty="0" smtClean="0"/>
                <a:t>mengolah</a:t>
              </a:r>
              <a:r>
                <a:rPr lang="nl-NL" sz="1600" dirty="0"/>
                <a:t>, mempromosikan, dan mengedarkan obat dan</a:t>
              </a:r>
            </a:p>
            <a:p>
              <a:r>
                <a:rPr lang="id-ID" sz="1600" dirty="0" smtClean="0"/>
                <a:t>	bahan </a:t>
              </a:r>
              <a:r>
                <a:rPr lang="id-ID" sz="1600" dirty="0"/>
                <a:t>yang berkhasiat obat. </a:t>
              </a:r>
              <a:endParaRPr lang="id-ID" sz="1600" dirty="0" smtClean="0"/>
            </a:p>
            <a:p>
              <a:r>
                <a:rPr lang="id-ID" sz="1600" dirty="0" smtClean="0"/>
                <a:t> </a:t>
              </a:r>
              <a:endParaRPr lang="id-ID" sz="1600" dirty="0"/>
            </a:p>
            <a:p>
              <a:r>
                <a:rPr lang="fi-FI" sz="1600" dirty="0"/>
                <a:t>(3) </a:t>
              </a:r>
              <a:r>
                <a:rPr lang="id-ID" sz="1600" dirty="0" smtClean="0"/>
                <a:t>	</a:t>
              </a:r>
              <a:r>
                <a:rPr lang="fi-FI" sz="1600" dirty="0" smtClean="0"/>
                <a:t>Ketentuan </a:t>
              </a:r>
              <a:r>
                <a:rPr lang="fi-FI" sz="1600" dirty="0"/>
                <a:t>mengenai pengadaan, penyimpanan,</a:t>
              </a:r>
            </a:p>
            <a:p>
              <a:r>
                <a:rPr lang="id-ID" sz="1600" dirty="0" smtClean="0"/>
                <a:t>	</a:t>
              </a:r>
              <a:r>
                <a:rPr lang="it-IT" sz="1600" dirty="0" smtClean="0"/>
                <a:t>pengolahan</a:t>
              </a:r>
              <a:r>
                <a:rPr lang="it-IT" sz="1600" dirty="0"/>
                <a:t>, promosi, pengedaran sediaan farmasi dan</a:t>
              </a:r>
            </a:p>
            <a:p>
              <a:r>
                <a:rPr lang="id-ID" sz="1600" dirty="0" smtClean="0"/>
                <a:t>	alat </a:t>
              </a:r>
              <a:r>
                <a:rPr lang="id-ID" sz="1600" dirty="0"/>
                <a:t>kesehatan </a:t>
              </a:r>
              <a:r>
                <a:rPr lang="id-ID" dirty="0">
                  <a:solidFill>
                    <a:srgbClr val="FFC000"/>
                  </a:solidFill>
                </a:rPr>
                <a:t>harus memenuhi standar mutu</a:t>
              </a:r>
            </a:p>
            <a:p>
              <a:r>
                <a:rPr lang="id-ID" dirty="0" smtClean="0">
                  <a:solidFill>
                    <a:srgbClr val="FFC000"/>
                  </a:solidFill>
                </a:rPr>
                <a:t>	</a:t>
              </a:r>
              <a:r>
                <a:rPr lang="sv-SE" dirty="0" smtClean="0">
                  <a:solidFill>
                    <a:srgbClr val="FFC000"/>
                  </a:solidFill>
                </a:rPr>
                <a:t>pelayanan </a:t>
              </a:r>
              <a:r>
                <a:rPr lang="sv-SE" dirty="0">
                  <a:solidFill>
                    <a:srgbClr val="FFC000"/>
                  </a:solidFill>
                </a:rPr>
                <a:t>farmasi</a:t>
              </a:r>
              <a:r>
                <a:rPr lang="sv-SE" sz="1600" dirty="0"/>
                <a:t> yang ditetapkan dengan Peraturan</a:t>
              </a:r>
            </a:p>
            <a:p>
              <a:r>
                <a:rPr lang="id-ID" sz="1600" dirty="0" smtClean="0"/>
                <a:t>	Pemerintah</a:t>
              </a:r>
              <a:r>
                <a:rPr lang="id-ID" sz="1600" dirty="0"/>
                <a:t>. </a:t>
              </a:r>
            </a:p>
          </p:txBody>
        </p:sp>
      </p:grpSp>
      <p:sp>
        <p:nvSpPr>
          <p:cNvPr id="11" name="TextBox 10"/>
          <p:cNvSpPr txBox="1"/>
          <p:nvPr/>
        </p:nvSpPr>
        <p:spPr>
          <a:xfrm>
            <a:off x="2135179" y="1462840"/>
            <a:ext cx="8075621" cy="707886"/>
          </a:xfrm>
          <a:prstGeom prst="rect">
            <a:avLst/>
          </a:prstGeom>
          <a:noFill/>
        </p:spPr>
        <p:txBody>
          <a:bodyPr wrap="square" rtlCol="0">
            <a:spAutoFit/>
          </a:bodyPr>
          <a:lstStyle/>
          <a:p>
            <a:pPr algn="ctr"/>
            <a:r>
              <a:rPr lang="id-ID" sz="2000" b="1" dirty="0" smtClean="0">
                <a:solidFill>
                  <a:schemeClr val="tx2">
                    <a:lumMod val="75000"/>
                    <a:lumOff val="25000"/>
                  </a:schemeClr>
                </a:solidFill>
              </a:rPr>
              <a:t>PENGAMANAN DAN PENGGUNAAN SEDIAAN FARMASI DAN ALAT KESEHATAN</a:t>
            </a:r>
          </a:p>
          <a:p>
            <a:pPr algn="ctr"/>
            <a:r>
              <a:rPr lang="id-ID" sz="2000" b="1" dirty="0" smtClean="0">
                <a:solidFill>
                  <a:schemeClr val="tx2">
                    <a:lumMod val="75000"/>
                    <a:lumOff val="25000"/>
                  </a:schemeClr>
                </a:solidFill>
              </a:rPr>
              <a:t>(PP 72/1998)</a:t>
            </a:r>
            <a:endParaRPr lang="id-ID" sz="2000" b="1" dirty="0">
              <a:solidFill>
                <a:schemeClr val="tx2">
                  <a:lumMod val="75000"/>
                  <a:lumOff val="25000"/>
                </a:schemeClr>
              </a:solidFill>
            </a:endParaRPr>
          </a:p>
        </p:txBody>
      </p:sp>
      <p:cxnSp>
        <p:nvCxnSpPr>
          <p:cNvPr id="13" name="Straight Connector 12"/>
          <p:cNvCxnSpPr/>
          <p:nvPr/>
        </p:nvCxnSpPr>
        <p:spPr>
          <a:xfrm>
            <a:off x="2454442" y="1387460"/>
            <a:ext cx="730115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03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7538" y="494908"/>
            <a:ext cx="9416715" cy="830997"/>
          </a:xfrm>
          <a:prstGeom prst="rect">
            <a:avLst/>
          </a:prstGeom>
          <a:noFill/>
        </p:spPr>
        <p:txBody>
          <a:bodyPr wrap="square" rtlCol="0">
            <a:spAutoFit/>
          </a:bodyPr>
          <a:lstStyle/>
          <a:p>
            <a:pPr algn="ctr"/>
            <a:r>
              <a:rPr lang="id-ID" sz="2800" dirty="0" smtClean="0"/>
              <a:t>PERATURAN TERKAIT –</a:t>
            </a:r>
          </a:p>
          <a:p>
            <a:pPr algn="ctr"/>
            <a:r>
              <a:rPr lang="id-ID" sz="2000" dirty="0" smtClean="0"/>
              <a:t>Undang Undang No. 8 Tahun 1999 </a:t>
            </a:r>
            <a:r>
              <a:rPr lang="id-ID" sz="2000" dirty="0"/>
              <a:t>t</a:t>
            </a:r>
            <a:r>
              <a:rPr lang="id-ID" sz="2000" dirty="0" smtClean="0"/>
              <a:t>entang Perlindungan Konsumen</a:t>
            </a:r>
            <a:endParaRPr lang="id-ID" sz="2000" dirty="0"/>
          </a:p>
        </p:txBody>
      </p:sp>
      <p:pic>
        <p:nvPicPr>
          <p:cNvPr id="5"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3736" y="1419726"/>
            <a:ext cx="12255735" cy="5438274"/>
            <a:chOff x="-63736" y="1419726"/>
            <a:chExt cx="12255735" cy="5438274"/>
          </a:xfrm>
        </p:grpSpPr>
        <p:sp>
          <p:nvSpPr>
            <p:cNvPr id="7" name="Diamond 6"/>
            <p:cNvSpPr/>
            <p:nvPr/>
          </p:nvSpPr>
          <p:spPr>
            <a:xfrm>
              <a:off x="-63736" y="1419726"/>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4</a:t>
              </a:r>
              <a:endParaRPr lang="id-ID" sz="2000" b="1" dirty="0">
                <a:solidFill>
                  <a:schemeClr val="accent6">
                    <a:lumMod val="50000"/>
                  </a:schemeClr>
                </a:solidFill>
              </a:endParaRPr>
            </a:p>
          </p:txBody>
        </p:sp>
        <p:sp>
          <p:nvSpPr>
            <p:cNvPr id="8" name="Rectangle 7"/>
            <p:cNvSpPr/>
            <p:nvPr/>
          </p:nvSpPr>
          <p:spPr>
            <a:xfrm>
              <a:off x="0" y="3096126"/>
              <a:ext cx="12191999" cy="37618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a:pPr>
              <a:r>
                <a:rPr lang="id-ID" sz="1600" dirty="0" smtClean="0"/>
                <a:t>Hak atas kenyamanan, keamanan, dan keselamatan dalam mengkonsumsi barang dan/atau jasa</a:t>
              </a:r>
            </a:p>
            <a:p>
              <a:pPr marL="342900" indent="-342900">
                <a:buFont typeface="+mj-lt"/>
                <a:buAutoNum type="alphaLcPeriod"/>
              </a:pPr>
              <a:r>
                <a:rPr lang="id-ID" sz="1600" dirty="0" smtClean="0"/>
                <a:t>Hak untuk memilih barang dan/atau jasa serta mendapatkan barang dan/atau jasa tersebut sesuai dengan nilai tukar dan kondisi serta jaminan yang dijanjikan</a:t>
              </a:r>
            </a:p>
            <a:p>
              <a:pPr marL="342900" indent="-342900">
                <a:buFont typeface="+mj-lt"/>
                <a:buAutoNum type="alphaLcPeriod"/>
              </a:pPr>
              <a:r>
                <a:rPr lang="id-ID" sz="1600" dirty="0" smtClean="0"/>
                <a:t>Hak atas informasi yang benar, jelas, dan jujur mengenai kondisi dan jaminan barang dan/atau jasa</a:t>
              </a:r>
            </a:p>
            <a:p>
              <a:pPr marL="342900" indent="-342900">
                <a:buFont typeface="+mj-lt"/>
                <a:buAutoNum type="alphaLcPeriod"/>
              </a:pPr>
              <a:r>
                <a:rPr lang="id-ID" sz="1600" dirty="0" smtClean="0"/>
                <a:t>Hak untuk didengar pendapat dan keluhannya atas barang dan/atau jasa yang digunakan</a:t>
              </a:r>
            </a:p>
            <a:p>
              <a:pPr marL="342900" indent="-342900">
                <a:buFont typeface="+mj-lt"/>
                <a:buAutoNum type="alphaLcPeriod"/>
              </a:pPr>
              <a:r>
                <a:rPr lang="id-ID" sz="1600" dirty="0" smtClean="0"/>
                <a:t>Hak untuk mendapatkan advokasi, perlindungan, dan upaya penyelesaian sengketa perlindungan konsumen secara patut</a:t>
              </a:r>
            </a:p>
            <a:p>
              <a:pPr marL="342900" indent="-342900">
                <a:buFont typeface="+mj-lt"/>
                <a:buAutoNum type="alphaLcPeriod"/>
              </a:pPr>
              <a:r>
                <a:rPr lang="id-ID" sz="1600" dirty="0" smtClean="0"/>
                <a:t>Hak untuk mendapat pembinaan dan pendidikan konsumen</a:t>
              </a:r>
            </a:p>
            <a:p>
              <a:pPr marL="342900" indent="-342900">
                <a:buFont typeface="+mj-lt"/>
                <a:buAutoNum type="alphaLcPeriod"/>
              </a:pPr>
              <a:r>
                <a:rPr lang="id-ID" sz="1600" dirty="0" smtClean="0"/>
                <a:t>Hak unduk diperlakukan atau dilayani secara benar dan jujur serta tidak diskriminatif</a:t>
              </a:r>
            </a:p>
            <a:p>
              <a:pPr marL="342900" indent="-342900">
                <a:buFont typeface="+mj-lt"/>
                <a:buAutoNum type="alphaLcPeriod"/>
              </a:pPr>
              <a:r>
                <a:rPr lang="id-ID" sz="1600" dirty="0" smtClean="0"/>
                <a:t>Hak untuk mendapatkan kompensasi, ganti rugi dan/atau penggantian, apabila barang dan/atau jasa yang diterima tidak sesuai dengan perjanjian atau tidak sebagaimana mestinya</a:t>
              </a:r>
            </a:p>
            <a:p>
              <a:pPr marL="342900" indent="-342900">
                <a:buFont typeface="+mj-lt"/>
                <a:buAutoNum type="alphaLcPeriod"/>
              </a:pPr>
              <a:r>
                <a:rPr lang="id-ID" sz="1600" dirty="0" smtClean="0"/>
                <a:t>Hak-hak yang diatur dalam ketentuan peraturan perundangundangan lainnya.</a:t>
              </a:r>
            </a:p>
            <a:p>
              <a:pPr marL="228600" indent="-228600">
                <a:buFont typeface="+mj-lt"/>
                <a:buAutoNum type="alphaLcPeriod"/>
              </a:pPr>
              <a:endParaRPr lang="id-ID" sz="900" dirty="0"/>
            </a:p>
          </p:txBody>
        </p:sp>
      </p:grpSp>
      <p:sp>
        <p:nvSpPr>
          <p:cNvPr id="11" name="TextBox 10"/>
          <p:cNvSpPr txBox="1"/>
          <p:nvPr/>
        </p:nvSpPr>
        <p:spPr>
          <a:xfrm>
            <a:off x="272714" y="1464389"/>
            <a:ext cx="11455643" cy="369332"/>
          </a:xfrm>
          <a:prstGeom prst="rect">
            <a:avLst/>
          </a:prstGeom>
          <a:noFill/>
        </p:spPr>
        <p:txBody>
          <a:bodyPr wrap="square" rtlCol="0">
            <a:spAutoFit/>
          </a:bodyPr>
          <a:lstStyle/>
          <a:p>
            <a:pPr algn="ctr"/>
            <a:r>
              <a:rPr lang="id-ID" b="1" dirty="0" smtClean="0">
                <a:solidFill>
                  <a:schemeClr val="tx2">
                    <a:lumMod val="75000"/>
                    <a:lumOff val="25000"/>
                  </a:schemeClr>
                </a:solidFill>
              </a:rPr>
              <a:t>HAK KONSUMEN</a:t>
            </a:r>
            <a:endParaRPr lang="id-ID" b="1" dirty="0">
              <a:solidFill>
                <a:schemeClr val="tx2">
                  <a:lumMod val="75000"/>
                  <a:lumOff val="25000"/>
                </a:schemeClr>
              </a:solidFill>
            </a:endParaRPr>
          </a:p>
        </p:txBody>
      </p:sp>
      <p:cxnSp>
        <p:nvCxnSpPr>
          <p:cNvPr id="13" name="Straight Connector 12"/>
          <p:cNvCxnSpPr/>
          <p:nvPr/>
        </p:nvCxnSpPr>
        <p:spPr>
          <a:xfrm>
            <a:off x="2454442" y="1419726"/>
            <a:ext cx="730115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30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7538" y="494908"/>
            <a:ext cx="9416715" cy="830997"/>
          </a:xfrm>
          <a:prstGeom prst="rect">
            <a:avLst/>
          </a:prstGeom>
          <a:noFill/>
        </p:spPr>
        <p:txBody>
          <a:bodyPr wrap="square" rtlCol="0">
            <a:spAutoFit/>
          </a:bodyPr>
          <a:lstStyle/>
          <a:p>
            <a:pPr algn="ctr"/>
            <a:r>
              <a:rPr lang="id-ID" sz="2800" dirty="0" smtClean="0"/>
              <a:t>PERATURAN TERKAIT –</a:t>
            </a:r>
          </a:p>
          <a:p>
            <a:pPr algn="ctr"/>
            <a:r>
              <a:rPr lang="id-ID" sz="2000" dirty="0" smtClean="0"/>
              <a:t>Undang Undang No. 8 Tahun 1999 </a:t>
            </a:r>
            <a:r>
              <a:rPr lang="id-ID" sz="2000" dirty="0"/>
              <a:t>t</a:t>
            </a:r>
            <a:r>
              <a:rPr lang="id-ID" sz="2000" dirty="0" smtClean="0"/>
              <a:t>entang Perlindungan Konsumen</a:t>
            </a:r>
            <a:endParaRPr lang="id-ID" sz="2000" dirty="0"/>
          </a:p>
        </p:txBody>
      </p:sp>
      <p:pic>
        <p:nvPicPr>
          <p:cNvPr id="5"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sp>
        <p:nvSpPr>
          <p:cNvPr id="7" name="Diamond 6"/>
          <p:cNvSpPr/>
          <p:nvPr/>
        </p:nvSpPr>
        <p:spPr>
          <a:xfrm>
            <a:off x="-63736" y="1419726"/>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a:t>
            </a:r>
            <a:r>
              <a:rPr lang="id-ID" sz="2000" b="1" dirty="0">
                <a:solidFill>
                  <a:schemeClr val="accent6">
                    <a:lumMod val="50000"/>
                  </a:schemeClr>
                </a:solidFill>
              </a:rPr>
              <a:t>7</a:t>
            </a:r>
          </a:p>
        </p:txBody>
      </p:sp>
      <p:sp>
        <p:nvSpPr>
          <p:cNvPr id="11" name="TextBox 10"/>
          <p:cNvSpPr txBox="1"/>
          <p:nvPr/>
        </p:nvSpPr>
        <p:spPr>
          <a:xfrm>
            <a:off x="272714" y="1464389"/>
            <a:ext cx="11455643" cy="615553"/>
          </a:xfrm>
          <a:prstGeom prst="rect">
            <a:avLst/>
          </a:prstGeom>
          <a:noFill/>
        </p:spPr>
        <p:txBody>
          <a:bodyPr wrap="square" rtlCol="0">
            <a:spAutoFit/>
          </a:bodyPr>
          <a:lstStyle/>
          <a:p>
            <a:pPr algn="ctr"/>
            <a:r>
              <a:rPr lang="id-ID" dirty="0" smtClean="0">
                <a:solidFill>
                  <a:schemeClr val="accent1">
                    <a:lumMod val="75000"/>
                  </a:schemeClr>
                </a:solidFill>
              </a:rPr>
              <a:t> KEWAJIBAN BAGI PELAKU USAHA </a:t>
            </a:r>
          </a:p>
          <a:p>
            <a:pPr algn="ctr"/>
            <a:r>
              <a:rPr lang="id-ID" sz="1600" dirty="0" smtClean="0">
                <a:solidFill>
                  <a:schemeClr val="accent1">
                    <a:lumMod val="75000"/>
                  </a:schemeClr>
                </a:solidFill>
              </a:rPr>
              <a:t>(</a:t>
            </a:r>
            <a:r>
              <a:rPr lang="id-ID" sz="1600" dirty="0">
                <a:solidFill>
                  <a:schemeClr val="accent1">
                    <a:lumMod val="75000"/>
                  </a:schemeClr>
                </a:solidFill>
              </a:rPr>
              <a:t>dalam hal ini adalah penjual </a:t>
            </a:r>
            <a:r>
              <a:rPr lang="id-ID" sz="1600" dirty="0" smtClean="0">
                <a:solidFill>
                  <a:schemeClr val="accent1">
                    <a:lumMod val="75000"/>
                  </a:schemeClr>
                </a:solidFill>
              </a:rPr>
              <a:t>online)</a:t>
            </a:r>
            <a:endParaRPr lang="id-ID" sz="1600" b="1" dirty="0">
              <a:solidFill>
                <a:schemeClr val="accent1">
                  <a:lumMod val="75000"/>
                </a:schemeClr>
              </a:solidFill>
            </a:endParaRPr>
          </a:p>
        </p:txBody>
      </p:sp>
      <p:cxnSp>
        <p:nvCxnSpPr>
          <p:cNvPr id="13" name="Straight Connector 12"/>
          <p:cNvCxnSpPr/>
          <p:nvPr/>
        </p:nvCxnSpPr>
        <p:spPr>
          <a:xfrm>
            <a:off x="2454442" y="1419726"/>
            <a:ext cx="730115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3096126"/>
            <a:ext cx="12192000" cy="37618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r>
              <a:rPr lang="id-ID" sz="1600" dirty="0" smtClean="0"/>
              <a:t>a</a:t>
            </a:r>
            <a:r>
              <a:rPr lang="id-ID" sz="1600" dirty="0"/>
              <a:t>.  B</a:t>
            </a:r>
            <a:r>
              <a:rPr lang="id-ID" sz="1600" dirty="0" smtClean="0"/>
              <a:t>eritikad </a:t>
            </a:r>
            <a:r>
              <a:rPr lang="id-ID" sz="1600" dirty="0"/>
              <a:t>baik dalam melakukan kegiatan </a:t>
            </a:r>
            <a:r>
              <a:rPr lang="id-ID" sz="1600" dirty="0" smtClean="0"/>
              <a:t>usahanya</a:t>
            </a:r>
            <a:endParaRPr lang="id-ID" sz="1600" dirty="0"/>
          </a:p>
          <a:p>
            <a:pPr marL="273050" indent="-273050"/>
            <a:r>
              <a:rPr lang="id-ID" sz="1600" dirty="0"/>
              <a:t>b.  </a:t>
            </a:r>
            <a:r>
              <a:rPr lang="id-ID" sz="1600" dirty="0" smtClean="0"/>
              <a:t>Memberikan </a:t>
            </a:r>
            <a:r>
              <a:rPr lang="id-ID" sz="1600" dirty="0"/>
              <a:t>informasi yang benar, </a:t>
            </a:r>
            <a:r>
              <a:rPr lang="id-ID" sz="1600" dirty="0" smtClean="0"/>
              <a:t>jelas, </a:t>
            </a:r>
            <a:r>
              <a:rPr lang="id-ID" sz="1600" dirty="0"/>
              <a:t>dan jujur mengenai kondisi dan jaminan barang dan/atau jasa serta memberi penjelasan </a:t>
            </a:r>
            <a:r>
              <a:rPr lang="id-ID" sz="1600" dirty="0" smtClean="0"/>
              <a:t>penggunaan</a:t>
            </a:r>
            <a:r>
              <a:rPr lang="id-ID" sz="1600" dirty="0"/>
              <a:t>, </a:t>
            </a:r>
            <a:r>
              <a:rPr lang="id-ID" sz="1600" dirty="0" smtClean="0"/>
              <a:t>perbaikan, </a:t>
            </a:r>
            <a:r>
              <a:rPr lang="id-ID" sz="1600" dirty="0"/>
              <a:t>dan </a:t>
            </a:r>
            <a:r>
              <a:rPr lang="id-ID" sz="1600" dirty="0" smtClean="0"/>
              <a:t>pemeliharaan</a:t>
            </a:r>
            <a:endParaRPr lang="id-ID" sz="1600" dirty="0"/>
          </a:p>
          <a:p>
            <a:pPr marL="273050" indent="-273050"/>
            <a:r>
              <a:rPr lang="id-ID" sz="1600" dirty="0" smtClean="0"/>
              <a:t>c</a:t>
            </a:r>
            <a:r>
              <a:rPr lang="id-ID" sz="1600" dirty="0"/>
              <a:t>.  </a:t>
            </a:r>
            <a:r>
              <a:rPr lang="id-ID" sz="1600" dirty="0" smtClean="0"/>
              <a:t>Memperlakukan </a:t>
            </a:r>
            <a:r>
              <a:rPr lang="id-ID" sz="1600" dirty="0"/>
              <a:t>atau melayani konsumen secara benar dan jujur serta tidak </a:t>
            </a:r>
            <a:r>
              <a:rPr lang="id-ID" sz="1600" dirty="0" smtClean="0"/>
              <a:t>diskriminatif</a:t>
            </a:r>
            <a:endParaRPr lang="id-ID" sz="1600" dirty="0"/>
          </a:p>
          <a:p>
            <a:pPr marL="273050" indent="-273050"/>
            <a:r>
              <a:rPr lang="id-ID" sz="1600" dirty="0" smtClean="0"/>
              <a:t>d</a:t>
            </a:r>
            <a:r>
              <a:rPr lang="id-ID" sz="1600" dirty="0"/>
              <a:t>.  </a:t>
            </a:r>
            <a:r>
              <a:rPr lang="id-ID" sz="1600" dirty="0" smtClean="0"/>
              <a:t>Menjamin </a:t>
            </a:r>
            <a:r>
              <a:rPr lang="id-ID" sz="1600" dirty="0"/>
              <a:t>mutu barang dan/atau jasa yang diproduksi dan/atau diperdagangkan berdasarkan ketentuan standar mutu barang dan/atau jasa yang </a:t>
            </a:r>
            <a:r>
              <a:rPr lang="id-ID" sz="1600" dirty="0" smtClean="0"/>
              <a:t>berlaku</a:t>
            </a:r>
            <a:endParaRPr lang="id-ID" sz="1600" dirty="0"/>
          </a:p>
          <a:p>
            <a:pPr marL="273050" indent="-273050"/>
            <a:r>
              <a:rPr lang="id-ID" sz="1600" dirty="0" smtClean="0"/>
              <a:t>e</a:t>
            </a:r>
            <a:r>
              <a:rPr lang="id-ID" sz="1600" dirty="0"/>
              <a:t>.  M</a:t>
            </a:r>
            <a:r>
              <a:rPr lang="id-ID" sz="1600" dirty="0" smtClean="0"/>
              <a:t>emberi </a:t>
            </a:r>
            <a:r>
              <a:rPr lang="id-ID" sz="1600" dirty="0"/>
              <a:t>kesempatan kepada konsumen untuk menguji, dan/atau mencoba barang  dan/atau jasa tertentu serta memberi jaminan dan/atau garansi atas barang yang dibuat dan/atau yang </a:t>
            </a:r>
            <a:r>
              <a:rPr lang="id-ID" sz="1600" dirty="0" smtClean="0"/>
              <a:t>diperdagangkan</a:t>
            </a:r>
            <a:endParaRPr lang="id-ID" sz="1600" dirty="0"/>
          </a:p>
          <a:p>
            <a:pPr marL="273050" indent="-273050"/>
            <a:r>
              <a:rPr lang="id-ID" sz="1600" dirty="0" smtClean="0"/>
              <a:t>f</a:t>
            </a:r>
            <a:r>
              <a:rPr lang="id-ID" sz="1600" dirty="0"/>
              <a:t>.   M</a:t>
            </a:r>
            <a:r>
              <a:rPr lang="id-ID" sz="1600" dirty="0" smtClean="0"/>
              <a:t>emberi </a:t>
            </a:r>
            <a:r>
              <a:rPr lang="id-ID" sz="1600" dirty="0"/>
              <a:t>kompensasi, ganti rugi dan/atau penggantian atas kerugian akibat penggunaan, pemakaian dan pemanfaatan barang dan/atau jasa yang diperdagangkan;</a:t>
            </a:r>
          </a:p>
          <a:p>
            <a:pPr marL="273050" indent="-273050"/>
            <a:r>
              <a:rPr lang="id-ID" sz="1600" dirty="0"/>
              <a:t> </a:t>
            </a:r>
            <a:r>
              <a:rPr lang="id-ID" sz="1600" dirty="0" smtClean="0"/>
              <a:t>g</a:t>
            </a:r>
            <a:r>
              <a:rPr lang="id-ID" sz="1600" dirty="0"/>
              <a:t>. M</a:t>
            </a:r>
            <a:r>
              <a:rPr lang="id-ID" sz="1600" dirty="0" smtClean="0"/>
              <a:t>emberi</a:t>
            </a:r>
            <a:r>
              <a:rPr lang="id-ID" sz="1600" dirty="0"/>
              <a:t> kompensasi, ganti </a:t>
            </a:r>
            <a:r>
              <a:rPr lang="id-ID" sz="1600" dirty="0" smtClean="0"/>
              <a:t>rugi,</a:t>
            </a:r>
            <a:r>
              <a:rPr lang="id-ID" sz="1600" dirty="0"/>
              <a:t> dan/ataupenggantian apabila barang dan/atau jasa yang diterima atau dimanfaatkan tidak sesuai dengan perjanjian.</a:t>
            </a:r>
          </a:p>
          <a:p>
            <a:pPr marL="273050" indent="-273050" algn="ctr"/>
            <a:endParaRPr lang="id-ID" sz="1600" dirty="0"/>
          </a:p>
        </p:txBody>
      </p:sp>
    </p:spTree>
    <p:extLst>
      <p:ext uri="{BB962C8B-B14F-4D97-AF65-F5344CB8AC3E}">
        <p14:creationId xmlns:p14="http://schemas.microsoft.com/office/powerpoint/2010/main" val="997375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7538" y="494908"/>
            <a:ext cx="9416715" cy="830997"/>
          </a:xfrm>
          <a:prstGeom prst="rect">
            <a:avLst/>
          </a:prstGeom>
          <a:noFill/>
        </p:spPr>
        <p:txBody>
          <a:bodyPr wrap="square" rtlCol="0">
            <a:spAutoFit/>
          </a:bodyPr>
          <a:lstStyle/>
          <a:p>
            <a:pPr algn="ctr"/>
            <a:r>
              <a:rPr lang="id-ID" sz="2800" dirty="0" smtClean="0"/>
              <a:t>PERATURAN TERKAIT –</a:t>
            </a:r>
          </a:p>
          <a:p>
            <a:pPr algn="ctr"/>
            <a:r>
              <a:rPr lang="id-ID" sz="2000" dirty="0" smtClean="0"/>
              <a:t>Undang Undang No. 8 Tahun 1999 </a:t>
            </a:r>
            <a:r>
              <a:rPr lang="id-ID" sz="2000" dirty="0"/>
              <a:t>t</a:t>
            </a:r>
            <a:r>
              <a:rPr lang="id-ID" sz="2000" dirty="0" smtClean="0"/>
              <a:t>entang Perlindungan Konsumen</a:t>
            </a:r>
            <a:endParaRPr lang="id-ID" sz="2000" dirty="0"/>
          </a:p>
        </p:txBody>
      </p:sp>
      <p:pic>
        <p:nvPicPr>
          <p:cNvPr id="5"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sp>
        <p:nvSpPr>
          <p:cNvPr id="7" name="Diamond 6"/>
          <p:cNvSpPr/>
          <p:nvPr/>
        </p:nvSpPr>
        <p:spPr>
          <a:xfrm>
            <a:off x="-63736" y="1419726"/>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62</a:t>
            </a:r>
            <a:endParaRPr lang="id-ID" sz="2000" b="1" dirty="0">
              <a:solidFill>
                <a:schemeClr val="accent6">
                  <a:lumMod val="50000"/>
                </a:schemeClr>
              </a:solidFill>
            </a:endParaRPr>
          </a:p>
        </p:txBody>
      </p:sp>
      <p:sp>
        <p:nvSpPr>
          <p:cNvPr id="11" name="TextBox 10"/>
          <p:cNvSpPr txBox="1"/>
          <p:nvPr/>
        </p:nvSpPr>
        <p:spPr>
          <a:xfrm>
            <a:off x="272714" y="1464389"/>
            <a:ext cx="11455643" cy="369332"/>
          </a:xfrm>
          <a:prstGeom prst="rect">
            <a:avLst/>
          </a:prstGeom>
          <a:noFill/>
        </p:spPr>
        <p:txBody>
          <a:bodyPr wrap="square" rtlCol="0">
            <a:spAutoFit/>
          </a:bodyPr>
          <a:lstStyle/>
          <a:p>
            <a:pPr algn="ctr"/>
            <a:r>
              <a:rPr lang="id-ID" dirty="0" smtClean="0">
                <a:solidFill>
                  <a:schemeClr val="accent1">
                    <a:lumMod val="75000"/>
                  </a:schemeClr>
                </a:solidFill>
              </a:rPr>
              <a:t> HUKUM PIDANA UNTUK PELAKU USAHA YANG MELAKUKAN PELANGGARAN</a:t>
            </a:r>
            <a:endParaRPr lang="id-ID" sz="1600" b="1" dirty="0">
              <a:solidFill>
                <a:schemeClr val="accent1">
                  <a:lumMod val="75000"/>
                </a:schemeClr>
              </a:solidFill>
            </a:endParaRPr>
          </a:p>
        </p:txBody>
      </p:sp>
      <p:cxnSp>
        <p:nvCxnSpPr>
          <p:cNvPr id="13" name="Straight Connector 12"/>
          <p:cNvCxnSpPr/>
          <p:nvPr/>
        </p:nvCxnSpPr>
        <p:spPr>
          <a:xfrm>
            <a:off x="2454442" y="1419726"/>
            <a:ext cx="730115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3096126"/>
            <a:ext cx="12192000" cy="37618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t>“Pelaku </a:t>
            </a:r>
            <a:r>
              <a:rPr lang="id-ID" sz="2000" dirty="0"/>
              <a:t>usaha yang melanggar ketentuan sebagaimana dimaksud dalam Pasal 8, Pasal 9, Pasal 10, Pasal 13 ayat (2), Pasal 15, Pasal 17 ayat (1) huruf a, huruf b, huruf c, huruf e, ayat (2) dan Pasal 18 dipidana dengan pidana penjara paling lama 5 (lima) tahun atau pidana denda paling banyak Rp 2.000.000.000,00 (dua milyar rupiah</a:t>
            </a:r>
            <a:r>
              <a:rPr lang="id-ID" sz="2000" dirty="0" smtClean="0"/>
              <a:t>)”</a:t>
            </a:r>
            <a:endParaRPr lang="id-ID" sz="2000" dirty="0"/>
          </a:p>
          <a:p>
            <a:pPr marL="273050" indent="-273050" algn="ctr"/>
            <a:endParaRPr lang="id-ID" sz="2000" dirty="0"/>
          </a:p>
        </p:txBody>
      </p:sp>
    </p:spTree>
    <p:extLst>
      <p:ext uri="{BB962C8B-B14F-4D97-AF65-F5344CB8AC3E}">
        <p14:creationId xmlns:p14="http://schemas.microsoft.com/office/powerpoint/2010/main" val="443263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31271" y="278897"/>
            <a:ext cx="7299157" cy="1384995"/>
          </a:xfrm>
          <a:prstGeom prst="rect">
            <a:avLst/>
          </a:prstGeom>
          <a:noFill/>
        </p:spPr>
        <p:txBody>
          <a:bodyPr wrap="square" rtlCol="0">
            <a:spAutoFit/>
          </a:bodyPr>
          <a:lstStyle/>
          <a:p>
            <a:pPr algn="ctr"/>
            <a:r>
              <a:rPr lang="id-ID" sz="3600" dirty="0" smtClean="0"/>
              <a:t>PERATURAN TERKAIT –</a:t>
            </a:r>
          </a:p>
          <a:p>
            <a:pPr algn="ctr"/>
            <a:r>
              <a:rPr lang="id-ID" sz="2400" dirty="0" smtClean="0"/>
              <a:t>Peraturan Pemerintah No. 82 Tahun 2012 tentang Penyelenggaraan Sistem dan Transaksi Elektroni</a:t>
            </a:r>
            <a:r>
              <a:rPr lang="id-ID" dirty="0"/>
              <a:t>k</a:t>
            </a:r>
          </a:p>
        </p:txBody>
      </p:sp>
      <p:pic>
        <p:nvPicPr>
          <p:cNvPr id="5"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sp>
        <p:nvSpPr>
          <p:cNvPr id="7" name="Diamond 6"/>
          <p:cNvSpPr/>
          <p:nvPr/>
        </p:nvSpPr>
        <p:spPr>
          <a:xfrm>
            <a:off x="4781391" y="2645495"/>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accent6">
                    <a:lumMod val="50000"/>
                  </a:schemeClr>
                </a:solidFill>
              </a:rPr>
              <a:t>PASAL 49:1</a:t>
            </a:r>
            <a:endParaRPr lang="id-ID" sz="2800" b="1" dirty="0">
              <a:solidFill>
                <a:schemeClr val="accent6">
                  <a:lumMod val="50000"/>
                </a:schemeClr>
              </a:solidFill>
            </a:endParaRPr>
          </a:p>
        </p:txBody>
      </p:sp>
      <p:sp>
        <p:nvSpPr>
          <p:cNvPr id="2" name="Rectangle 1"/>
          <p:cNvSpPr/>
          <p:nvPr/>
        </p:nvSpPr>
        <p:spPr>
          <a:xfrm>
            <a:off x="1400829" y="4375757"/>
            <a:ext cx="9288942" cy="2062103"/>
          </a:xfrm>
          <a:prstGeom prst="rect">
            <a:avLst/>
          </a:prstGeom>
        </p:spPr>
        <p:txBody>
          <a:bodyPr wrap="square">
            <a:spAutoFit/>
          </a:bodyPr>
          <a:lstStyle/>
          <a:p>
            <a:pPr algn="ctr"/>
            <a:r>
              <a:rPr lang="id-ID" sz="3200" dirty="0" smtClean="0"/>
              <a:t>Pelaku </a:t>
            </a:r>
            <a:r>
              <a:rPr lang="id-ID" sz="3200" dirty="0"/>
              <a:t>Usaha yang menawarkan produk melalui Sistem Elektronik wajib menyediakan informasi yang lengkap dan </a:t>
            </a:r>
            <a:r>
              <a:rPr lang="id-ID" sz="3200" dirty="0" smtClean="0"/>
              <a:t>benar berkaitan </a:t>
            </a:r>
            <a:r>
              <a:rPr lang="id-ID" sz="3200" dirty="0"/>
              <a:t>dengan syarat kontrak, produsen, dan produk yang </a:t>
            </a:r>
            <a:r>
              <a:rPr lang="id-ID" sz="3200" dirty="0" smtClean="0"/>
              <a:t>ditawarkan</a:t>
            </a:r>
            <a:r>
              <a:rPr lang="id-ID" sz="3200" dirty="0"/>
              <a:t>.</a:t>
            </a:r>
          </a:p>
        </p:txBody>
      </p:sp>
      <p:sp>
        <p:nvSpPr>
          <p:cNvPr id="8" name="TextBox 7"/>
          <p:cNvSpPr txBox="1"/>
          <p:nvPr/>
        </p:nvSpPr>
        <p:spPr>
          <a:xfrm>
            <a:off x="2712535" y="2006859"/>
            <a:ext cx="6336631" cy="584775"/>
          </a:xfrm>
          <a:prstGeom prst="rect">
            <a:avLst/>
          </a:prstGeom>
          <a:noFill/>
        </p:spPr>
        <p:txBody>
          <a:bodyPr wrap="square" rtlCol="0">
            <a:spAutoFit/>
          </a:bodyPr>
          <a:lstStyle/>
          <a:p>
            <a:pPr algn="ctr"/>
            <a:r>
              <a:rPr lang="id-ID" sz="3200" dirty="0" smtClean="0"/>
              <a:t>PERLINDUNGAN KONSUMEN</a:t>
            </a:r>
            <a:endParaRPr lang="id-ID" sz="3200" dirty="0"/>
          </a:p>
        </p:txBody>
      </p:sp>
    </p:spTree>
    <p:extLst>
      <p:ext uri="{BB962C8B-B14F-4D97-AF65-F5344CB8AC3E}">
        <p14:creationId xmlns:p14="http://schemas.microsoft.com/office/powerpoint/2010/main" val="3252839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31273" y="692542"/>
            <a:ext cx="7299157" cy="523220"/>
          </a:xfrm>
          <a:prstGeom prst="rect">
            <a:avLst/>
          </a:prstGeom>
          <a:noFill/>
        </p:spPr>
        <p:txBody>
          <a:bodyPr wrap="square" rtlCol="0">
            <a:spAutoFit/>
          </a:bodyPr>
          <a:lstStyle/>
          <a:p>
            <a:pPr algn="ctr"/>
            <a:r>
              <a:rPr lang="id-ID" sz="2800" dirty="0" smtClean="0"/>
              <a:t>PERATURAN TERKAIT </a:t>
            </a:r>
          </a:p>
        </p:txBody>
      </p:sp>
      <p:pic>
        <p:nvPicPr>
          <p:cNvPr id="5"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sp>
        <p:nvSpPr>
          <p:cNvPr id="7" name="Diamond 6"/>
          <p:cNvSpPr/>
          <p:nvPr/>
        </p:nvSpPr>
        <p:spPr>
          <a:xfrm>
            <a:off x="3681937" y="2827695"/>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378 KUHP</a:t>
            </a:r>
            <a:endParaRPr lang="id-ID" sz="2000" b="1" dirty="0">
              <a:solidFill>
                <a:schemeClr val="accent6">
                  <a:lumMod val="50000"/>
                </a:schemeClr>
              </a:solidFill>
            </a:endParaRPr>
          </a:p>
        </p:txBody>
      </p:sp>
      <p:sp>
        <p:nvSpPr>
          <p:cNvPr id="8" name="TextBox 7"/>
          <p:cNvSpPr txBox="1"/>
          <p:nvPr/>
        </p:nvSpPr>
        <p:spPr>
          <a:xfrm>
            <a:off x="625641" y="1290759"/>
            <a:ext cx="11101137" cy="1200329"/>
          </a:xfrm>
          <a:prstGeom prst="rect">
            <a:avLst/>
          </a:prstGeom>
          <a:noFill/>
        </p:spPr>
        <p:txBody>
          <a:bodyPr wrap="square" rtlCol="0">
            <a:spAutoFit/>
          </a:bodyPr>
          <a:lstStyle/>
          <a:p>
            <a:pPr algn="ctr"/>
            <a:r>
              <a:rPr lang="id-ID" sz="2400" dirty="0" smtClean="0">
                <a:latin typeface="Century Gothic" pitchFamily="34" charset="0"/>
                <a:ea typeface="BatangChe" pitchFamily="49" charset="-127"/>
              </a:rPr>
              <a:t>Pelaku usaha atau penjual ternyata menggunakan identitas palsu atau melakukan tipu muslihat dalam jual beli online tersebut, maka pelaku usaha dapat juga dipidana.</a:t>
            </a:r>
            <a:endParaRPr lang="id-ID" sz="2400" dirty="0">
              <a:latin typeface="Century Gothic" pitchFamily="34" charset="0"/>
              <a:ea typeface="BatangChe" pitchFamily="49" charset="-127"/>
            </a:endParaRPr>
          </a:p>
        </p:txBody>
      </p:sp>
      <p:sp>
        <p:nvSpPr>
          <p:cNvPr id="10" name="Diamond 9"/>
          <p:cNvSpPr/>
          <p:nvPr/>
        </p:nvSpPr>
        <p:spPr>
          <a:xfrm>
            <a:off x="6176209" y="2827695"/>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28 : 1 UU ITE</a:t>
            </a:r>
            <a:endParaRPr lang="id-ID" sz="2000" b="1" dirty="0">
              <a:solidFill>
                <a:schemeClr val="accent6">
                  <a:lumMod val="50000"/>
                </a:schemeClr>
              </a:solidFill>
            </a:endParaRPr>
          </a:p>
        </p:txBody>
      </p:sp>
      <p:sp>
        <p:nvSpPr>
          <p:cNvPr id="3" name="Rectangle 2"/>
          <p:cNvSpPr/>
          <p:nvPr/>
        </p:nvSpPr>
        <p:spPr>
          <a:xfrm>
            <a:off x="152675" y="4865503"/>
            <a:ext cx="6248125" cy="1538883"/>
          </a:xfrm>
          <a:prstGeom prst="rect">
            <a:avLst/>
          </a:prstGeom>
        </p:spPr>
        <p:txBody>
          <a:bodyPr wrap="square">
            <a:spAutoFit/>
          </a:bodyPr>
          <a:lstStyle/>
          <a:p>
            <a:pPr algn="just"/>
            <a:r>
              <a:rPr lang="id-ID" sz="1400" dirty="0"/>
              <a:t>"Barang siapa dengan maksud untuk menguntungkan diri sendiri atau orang lain dengan melawan hukum, dengan memakai nama palsu atau martabat palsu, dengan tipu muslihat ataupun dengan rangkaian kebohongan menggerakkan orang lain untuk menyerahkan sesuatu benda kepadanya, atau supaya memberi hutang maupun menghapuskan piutang, diancam karena penipuan dengan pidana penjara </a:t>
            </a:r>
            <a:r>
              <a:rPr lang="id-ID" sz="2400" dirty="0"/>
              <a:t>paling lama 4 tahun</a:t>
            </a:r>
            <a:r>
              <a:rPr lang="id-ID" sz="1400" dirty="0"/>
              <a:t>."</a:t>
            </a:r>
          </a:p>
        </p:txBody>
      </p:sp>
      <p:sp>
        <p:nvSpPr>
          <p:cNvPr id="11" name="Rectangle 10"/>
          <p:cNvSpPr/>
          <p:nvPr/>
        </p:nvSpPr>
        <p:spPr>
          <a:xfrm>
            <a:off x="6400800" y="4865503"/>
            <a:ext cx="5325978" cy="1323439"/>
          </a:xfrm>
          <a:prstGeom prst="rect">
            <a:avLst/>
          </a:prstGeom>
        </p:spPr>
        <p:txBody>
          <a:bodyPr wrap="square">
            <a:spAutoFit/>
          </a:bodyPr>
          <a:lstStyle/>
          <a:p>
            <a:pPr algn="just"/>
            <a:r>
              <a:rPr lang="id-ID" sz="2000" i="1" dirty="0" smtClean="0"/>
              <a:t>“Setiap </a:t>
            </a:r>
            <a:r>
              <a:rPr lang="id-ID" sz="2000" i="1" dirty="0"/>
              <a:t>Orang dengan sengaja, dan tanpa hak menyebarkan berita bohong dan menyesatkan yang mengakibatkan kerugian konsumen dalam Transaksi </a:t>
            </a:r>
            <a:r>
              <a:rPr lang="id-ID" sz="2000" i="1" dirty="0" smtClean="0"/>
              <a:t>Elektronik”</a:t>
            </a:r>
            <a:endParaRPr lang="id-ID" sz="2000" dirty="0"/>
          </a:p>
        </p:txBody>
      </p:sp>
    </p:spTree>
    <p:extLst>
      <p:ext uri="{BB962C8B-B14F-4D97-AF65-F5344CB8AC3E}">
        <p14:creationId xmlns:p14="http://schemas.microsoft.com/office/powerpoint/2010/main" val="4166335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452870" y="1365964"/>
            <a:ext cx="9286257" cy="4829225"/>
            <a:chOff x="732415" y="569198"/>
            <a:chExt cx="9286257" cy="1407609"/>
          </a:xfrm>
          <a:solidFill>
            <a:schemeClr val="accent1">
              <a:lumMod val="50000"/>
            </a:schemeClr>
          </a:solidFill>
        </p:grpSpPr>
        <p:sp>
          <p:nvSpPr>
            <p:cNvPr id="11" name="Rectangle 10"/>
            <p:cNvSpPr/>
            <p:nvPr/>
          </p:nvSpPr>
          <p:spPr>
            <a:xfrm>
              <a:off x="732415" y="569198"/>
              <a:ext cx="9286257" cy="1138237"/>
            </a:xfrm>
            <a:prstGeom prst="rect">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732415" y="569198"/>
              <a:ext cx="9286257" cy="1407609"/>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03476" tIns="78740" rIns="78740" bIns="78740" numCol="1" spcCol="1270" anchor="ctr" anchorCtr="0">
              <a:noAutofit/>
            </a:bodyPr>
            <a:lstStyle/>
            <a:p>
              <a:pPr marL="457200" lvl="0" indent="-457200" algn="l" defTabSz="1377950">
                <a:lnSpc>
                  <a:spcPct val="90000"/>
                </a:lnSpc>
                <a:spcBef>
                  <a:spcPct val="0"/>
                </a:spcBef>
                <a:spcAft>
                  <a:spcPct val="35000"/>
                </a:spcAft>
                <a:buFont typeface="Wingdings" pitchFamily="2" charset="2"/>
                <a:buChar char="q"/>
              </a:pPr>
              <a:endParaRPr lang="id-ID" sz="3100" kern="1200" dirty="0" smtClean="0">
                <a:latin typeface="Calibri" pitchFamily="34" charset="0"/>
                <a:cs typeface="Calibri" pitchFamily="34" charset="0"/>
              </a:endParaRPr>
            </a:p>
            <a:p>
              <a:pPr marL="457200" lvl="0" indent="-457200" algn="l" defTabSz="1377950">
                <a:lnSpc>
                  <a:spcPct val="90000"/>
                </a:lnSpc>
                <a:spcBef>
                  <a:spcPct val="0"/>
                </a:spcBef>
                <a:spcAft>
                  <a:spcPct val="35000"/>
                </a:spcAft>
                <a:buFont typeface="Wingdings" pitchFamily="2" charset="2"/>
                <a:buChar char="q"/>
              </a:pPr>
              <a:endParaRPr lang="id-ID" sz="3100" dirty="0">
                <a:latin typeface="Calibri" pitchFamily="34" charset="0"/>
                <a:cs typeface="Calibri" pitchFamily="34" charset="0"/>
              </a:endParaRPr>
            </a:p>
            <a:p>
              <a:pPr marL="457200" lvl="0" indent="-457200" algn="l" defTabSz="1377950">
                <a:lnSpc>
                  <a:spcPct val="90000"/>
                </a:lnSpc>
                <a:spcBef>
                  <a:spcPct val="0"/>
                </a:spcBef>
                <a:spcAft>
                  <a:spcPct val="35000"/>
                </a:spcAft>
                <a:buFont typeface="Wingdings" pitchFamily="2" charset="2"/>
                <a:buChar char="q"/>
              </a:pPr>
              <a:r>
                <a:rPr lang="en-US" sz="3100" kern="1200" dirty="0" err="1" smtClean="0">
                  <a:latin typeface="Calibri" pitchFamily="34" charset="0"/>
                  <a:cs typeface="Calibri" pitchFamily="34" charset="0"/>
                </a:rPr>
                <a:t>Peningkatan</a:t>
              </a:r>
              <a:r>
                <a:rPr lang="en-US" sz="3100" kern="1200" dirty="0" smtClean="0">
                  <a:latin typeface="Calibri" pitchFamily="34" charset="0"/>
                  <a:cs typeface="Calibri" pitchFamily="34" charset="0"/>
                </a:rPr>
                <a:t> </a:t>
              </a:r>
              <a:r>
                <a:rPr lang="en-US" sz="3100" kern="1200" dirty="0" err="1">
                  <a:latin typeface="Calibri" pitchFamily="34" charset="0"/>
                  <a:cs typeface="Calibri" pitchFamily="34" charset="0"/>
                </a:rPr>
                <a:t>aksesibilitas</a:t>
              </a:r>
              <a:r>
                <a:rPr lang="en-US" sz="3100" kern="1200" dirty="0">
                  <a:latin typeface="Calibri" pitchFamily="34" charset="0"/>
                  <a:cs typeface="Calibri" pitchFamily="34" charset="0"/>
                </a:rPr>
                <a:t>, </a:t>
              </a:r>
              <a:r>
                <a:rPr lang="en-US" sz="3100" kern="1200" dirty="0" err="1">
                  <a:latin typeface="Calibri" pitchFamily="34" charset="0"/>
                  <a:cs typeface="Calibri" pitchFamily="34" charset="0"/>
                </a:rPr>
                <a:t>keterjangkauan</a:t>
              </a:r>
              <a:r>
                <a:rPr lang="en-US" sz="3100" kern="1200" dirty="0">
                  <a:latin typeface="Calibri" pitchFamily="34" charset="0"/>
                  <a:cs typeface="Calibri" pitchFamily="34" charset="0"/>
                </a:rPr>
                <a:t>, dan </a:t>
              </a:r>
              <a:r>
                <a:rPr lang="en-US" sz="3100" kern="1200" dirty="0" err="1">
                  <a:latin typeface="Calibri" pitchFamily="34" charset="0"/>
                  <a:cs typeface="Calibri" pitchFamily="34" charset="0"/>
                </a:rPr>
                <a:t>kualitas</a:t>
              </a:r>
              <a:r>
                <a:rPr lang="en-US" sz="3100" kern="1200" dirty="0">
                  <a:latin typeface="Calibri" pitchFamily="34" charset="0"/>
                  <a:cs typeface="Calibri" pitchFamily="34" charset="0"/>
                </a:rPr>
                <a:t> </a:t>
              </a:r>
              <a:r>
                <a:rPr lang="en-US" sz="3100" kern="1200" dirty="0" err="1">
                  <a:latin typeface="Calibri" pitchFamily="34" charset="0"/>
                  <a:cs typeface="Calibri" pitchFamily="34" charset="0"/>
                </a:rPr>
                <a:t>pelayanan</a:t>
              </a:r>
              <a:r>
                <a:rPr lang="en-US" sz="3100" kern="1200" dirty="0">
                  <a:latin typeface="Calibri" pitchFamily="34" charset="0"/>
                  <a:cs typeface="Calibri" pitchFamily="34" charset="0"/>
                </a:rPr>
                <a:t> </a:t>
              </a:r>
              <a:r>
                <a:rPr lang="en-US" sz="3100" kern="1200" dirty="0" err="1">
                  <a:latin typeface="Calibri" pitchFamily="34" charset="0"/>
                  <a:cs typeface="Calibri" pitchFamily="34" charset="0"/>
                </a:rPr>
                <a:t>kefarmasian</a:t>
              </a:r>
              <a:r>
                <a:rPr lang="en-US" sz="3100" kern="1200" dirty="0">
                  <a:latin typeface="Calibri" pitchFamily="34" charset="0"/>
                  <a:cs typeface="Calibri" pitchFamily="34" charset="0"/>
                </a:rPr>
                <a:t> </a:t>
              </a:r>
              <a:r>
                <a:rPr lang="en-US" sz="3100" kern="1200" dirty="0" err="1">
                  <a:latin typeface="Calibri" pitchFamily="34" charset="0"/>
                  <a:cs typeface="Calibri" pitchFamily="34" charset="0"/>
                </a:rPr>
                <a:t>kepada</a:t>
              </a:r>
              <a:r>
                <a:rPr lang="en-US" sz="3100" kern="1200" dirty="0">
                  <a:latin typeface="Calibri" pitchFamily="34" charset="0"/>
                  <a:cs typeface="Calibri" pitchFamily="34" charset="0"/>
                </a:rPr>
                <a:t> </a:t>
              </a:r>
              <a:r>
                <a:rPr lang="en-US" sz="3100" kern="1200" dirty="0" err="1" smtClean="0">
                  <a:latin typeface="Calibri" pitchFamily="34" charset="0"/>
                  <a:cs typeface="Calibri" pitchFamily="34" charset="0"/>
                </a:rPr>
                <a:t>masyarakat</a:t>
              </a:r>
              <a:endParaRPr lang="id-ID" sz="3100" kern="1200" dirty="0" smtClean="0">
                <a:latin typeface="Calibri" pitchFamily="34" charset="0"/>
                <a:cs typeface="Calibri" pitchFamily="34" charset="0"/>
              </a:endParaRPr>
            </a:p>
            <a:p>
              <a:pPr marL="457200" indent="-457200" defTabSz="1377950">
                <a:lnSpc>
                  <a:spcPct val="90000"/>
                </a:lnSpc>
                <a:spcBef>
                  <a:spcPct val="0"/>
                </a:spcBef>
                <a:spcAft>
                  <a:spcPct val="35000"/>
                </a:spcAft>
                <a:buFont typeface="Wingdings" pitchFamily="2" charset="2"/>
                <a:buChar char="q"/>
              </a:pPr>
              <a:endParaRPr lang="id-ID" sz="3100" dirty="0" smtClean="0">
                <a:latin typeface="Calibri" pitchFamily="34" charset="0"/>
                <a:cs typeface="Calibri" pitchFamily="34" charset="0"/>
              </a:endParaRPr>
            </a:p>
            <a:p>
              <a:pPr marL="457200" indent="-457200" defTabSz="1377950">
                <a:lnSpc>
                  <a:spcPct val="90000"/>
                </a:lnSpc>
                <a:spcBef>
                  <a:spcPct val="0"/>
                </a:spcBef>
                <a:spcAft>
                  <a:spcPct val="35000"/>
                </a:spcAft>
                <a:buFont typeface="Wingdings" pitchFamily="2" charset="2"/>
                <a:buChar char="q"/>
              </a:pPr>
              <a:r>
                <a:rPr lang="en-US" sz="3100" dirty="0" err="1" smtClean="0">
                  <a:latin typeface="Calibri" pitchFamily="34" charset="0"/>
                  <a:cs typeface="Calibri" pitchFamily="34" charset="0"/>
                </a:rPr>
                <a:t>Penataan</a:t>
              </a:r>
              <a:r>
                <a:rPr lang="en-US" sz="3100" dirty="0" smtClean="0">
                  <a:latin typeface="Calibri" pitchFamily="34" charset="0"/>
                  <a:cs typeface="Calibri" pitchFamily="34" charset="0"/>
                </a:rPr>
                <a:t> </a:t>
              </a:r>
              <a:r>
                <a:rPr lang="en-US" sz="3100" dirty="0" err="1">
                  <a:latin typeface="Calibri" pitchFamily="34" charset="0"/>
                  <a:cs typeface="Calibri" pitchFamily="34" charset="0"/>
                </a:rPr>
                <a:t>penyelenggaraan</a:t>
              </a:r>
              <a:r>
                <a:rPr lang="en-US" sz="3100" dirty="0">
                  <a:latin typeface="Calibri" pitchFamily="34" charset="0"/>
                  <a:cs typeface="Calibri" pitchFamily="34" charset="0"/>
                </a:rPr>
                <a:t> </a:t>
              </a:r>
              <a:r>
                <a:rPr lang="en-US" sz="3100" dirty="0" err="1">
                  <a:latin typeface="Calibri" pitchFamily="34" charset="0"/>
                  <a:cs typeface="Calibri" pitchFamily="34" charset="0"/>
                </a:rPr>
                <a:t>pelayanan</a:t>
              </a:r>
              <a:r>
                <a:rPr lang="en-US" sz="3100" dirty="0">
                  <a:latin typeface="Calibri" pitchFamily="34" charset="0"/>
                  <a:cs typeface="Calibri" pitchFamily="34" charset="0"/>
                </a:rPr>
                <a:t> </a:t>
              </a:r>
              <a:r>
                <a:rPr lang="en-US" sz="3100" dirty="0" err="1">
                  <a:latin typeface="Calibri" pitchFamily="34" charset="0"/>
                  <a:cs typeface="Calibri" pitchFamily="34" charset="0"/>
                </a:rPr>
                <a:t>kefarmasian</a:t>
              </a:r>
              <a:r>
                <a:rPr lang="en-US" sz="3100" dirty="0">
                  <a:latin typeface="Calibri" pitchFamily="34" charset="0"/>
                  <a:cs typeface="Calibri" pitchFamily="34" charset="0"/>
                </a:rPr>
                <a:t> </a:t>
              </a:r>
              <a:r>
                <a:rPr lang="en-US" sz="3100" dirty="0" err="1">
                  <a:latin typeface="Calibri" pitchFamily="34" charset="0"/>
                  <a:cs typeface="Calibri" pitchFamily="34" charset="0"/>
                </a:rPr>
                <a:t>apotek</a:t>
              </a:r>
              <a:r>
                <a:rPr lang="en-US" sz="3100" dirty="0">
                  <a:latin typeface="Calibri" pitchFamily="34" charset="0"/>
                  <a:cs typeface="Calibri" pitchFamily="34" charset="0"/>
                </a:rPr>
                <a:t> </a:t>
              </a:r>
              <a:r>
                <a:rPr lang="en-US" sz="3100" dirty="0" err="1">
                  <a:latin typeface="Calibri" pitchFamily="34" charset="0"/>
                  <a:cs typeface="Calibri" pitchFamily="34" charset="0"/>
                </a:rPr>
                <a:t>memanfaatkan</a:t>
              </a:r>
              <a:r>
                <a:rPr lang="en-US" sz="3100" dirty="0">
                  <a:latin typeface="Calibri" pitchFamily="34" charset="0"/>
                  <a:cs typeface="Calibri" pitchFamily="34" charset="0"/>
                </a:rPr>
                <a:t> s</a:t>
              </a:r>
              <a:r>
                <a:rPr lang="id-ID" sz="3100" dirty="0">
                  <a:latin typeface="Calibri" pitchFamily="34" charset="0"/>
                  <a:cs typeface="Calibri" pitchFamily="34" charset="0"/>
                </a:rPr>
                <a:t>i</a:t>
              </a:r>
              <a:r>
                <a:rPr lang="en-US" sz="3100" dirty="0">
                  <a:latin typeface="Calibri" pitchFamily="34" charset="0"/>
                  <a:cs typeface="Calibri" pitchFamily="34" charset="0"/>
                </a:rPr>
                <a:t>stem </a:t>
              </a:r>
              <a:r>
                <a:rPr lang="en-US" sz="3100" dirty="0" err="1">
                  <a:latin typeface="Calibri" pitchFamily="34" charset="0"/>
                  <a:cs typeface="Calibri" pitchFamily="34" charset="0"/>
                </a:rPr>
                <a:t>elektronik</a:t>
              </a:r>
              <a:endParaRPr lang="en-US" sz="3100" dirty="0">
                <a:latin typeface="Calibri" pitchFamily="34" charset="0"/>
                <a:cs typeface="Calibri" pitchFamily="34" charset="0"/>
              </a:endParaRPr>
            </a:p>
            <a:p>
              <a:pPr marL="457200" lvl="0" indent="-457200" algn="l" defTabSz="1377950">
                <a:lnSpc>
                  <a:spcPct val="90000"/>
                </a:lnSpc>
                <a:spcBef>
                  <a:spcPct val="0"/>
                </a:spcBef>
                <a:spcAft>
                  <a:spcPct val="35000"/>
                </a:spcAft>
                <a:buFont typeface="Wingdings" pitchFamily="2" charset="2"/>
                <a:buChar char="q"/>
              </a:pPr>
              <a:endParaRPr lang="en-US" sz="3100" kern="1200" dirty="0">
                <a:latin typeface="Calibri" pitchFamily="34" charset="0"/>
                <a:cs typeface="Calibri" pitchFamily="34" charset="0"/>
              </a:endParaRPr>
            </a:p>
          </p:txBody>
        </p:sp>
      </p:grpSp>
      <p:sp>
        <p:nvSpPr>
          <p:cNvPr id="10" name="Rectangle 9">
            <a:extLst>
              <a:ext uri="{FF2B5EF4-FFF2-40B4-BE49-F238E27FC236}">
                <a16:creationId xmlns="" xmlns:a16="http://schemas.microsoft.com/office/drawing/2014/main" id="{6F3FBBFE-8D3E-4AF6-AD54-770749AA0CC4}"/>
              </a:ext>
            </a:extLst>
          </p:cNvPr>
          <p:cNvSpPr/>
          <p:nvPr/>
        </p:nvSpPr>
        <p:spPr>
          <a:xfrm>
            <a:off x="2424904" y="584404"/>
            <a:ext cx="6886309" cy="1446550"/>
          </a:xfrm>
          <a:prstGeom prst="rect">
            <a:avLst/>
          </a:prstGeom>
          <a:solidFill>
            <a:schemeClr val="bg1"/>
          </a:solidFill>
        </p:spPr>
        <p:txBody>
          <a:bodyPr wrap="none" lIns="91440" tIns="45720" rIns="91440" bIns="45720">
            <a:spAutoFit/>
          </a:bodyPr>
          <a:lstStyle/>
          <a:p>
            <a:pPr algn="ctr"/>
            <a:r>
              <a:rPr lang="id-ID" sz="4400" dirty="0" smtClean="0">
                <a:ln w="0"/>
                <a:solidFill>
                  <a:schemeClr val="accent1"/>
                </a:solidFill>
                <a:effectLst>
                  <a:outerShdw blurRad="38100" dist="25400" dir="5400000" algn="ctr" rotWithShape="0">
                    <a:srgbClr val="6E747A">
                      <a:alpha val="43000"/>
                    </a:srgbClr>
                  </a:outerShdw>
                </a:effectLst>
                <a:latin typeface="Bell MT" pitchFamily="18" charset="0"/>
                <a:cs typeface="Khmer UI" pitchFamily="34" charset="0"/>
              </a:rPr>
              <a:t>LATAR BELAKANG</a:t>
            </a:r>
          </a:p>
          <a:p>
            <a:pPr algn="ctr"/>
            <a:r>
              <a:rPr lang="en-US" sz="4400" dirty="0" err="1" smtClean="0">
                <a:ln w="0"/>
                <a:solidFill>
                  <a:schemeClr val="accent1"/>
                </a:solidFill>
                <a:effectLst>
                  <a:outerShdw blurRad="38100" dist="25400" dir="5400000" algn="ctr" rotWithShape="0">
                    <a:srgbClr val="6E747A">
                      <a:alpha val="43000"/>
                    </a:srgbClr>
                  </a:outerShdw>
                </a:effectLst>
                <a:latin typeface="Bell MT" pitchFamily="18" charset="0"/>
                <a:cs typeface="Khmer UI" pitchFamily="34" charset="0"/>
              </a:rPr>
              <a:t>Rancangan</a:t>
            </a:r>
            <a:r>
              <a:rPr lang="en-US" sz="4400" dirty="0" smtClean="0">
                <a:ln w="0"/>
                <a:solidFill>
                  <a:schemeClr val="accent1"/>
                </a:solidFill>
                <a:effectLst>
                  <a:outerShdw blurRad="38100" dist="25400" dir="5400000" algn="ctr" rotWithShape="0">
                    <a:srgbClr val="6E747A">
                      <a:alpha val="43000"/>
                    </a:srgbClr>
                  </a:outerShdw>
                </a:effectLst>
                <a:latin typeface="Bell MT" pitchFamily="18" charset="0"/>
                <a:cs typeface="Khmer UI" pitchFamily="34" charset="0"/>
              </a:rPr>
              <a:t> A</a:t>
            </a:r>
            <a:r>
              <a:rPr lang="id-ID" sz="4400" dirty="0" err="1" smtClean="0">
                <a:ln w="0"/>
                <a:solidFill>
                  <a:schemeClr val="accent1"/>
                </a:solidFill>
                <a:effectLst>
                  <a:outerShdw blurRad="38100" dist="25400" dir="5400000" algn="ctr" rotWithShape="0">
                    <a:srgbClr val="6E747A">
                      <a:alpha val="43000"/>
                    </a:srgbClr>
                  </a:outerShdw>
                </a:effectLst>
                <a:latin typeface="Bell MT" pitchFamily="18" charset="0"/>
                <a:cs typeface="Khmer UI" pitchFamily="34" charset="0"/>
              </a:rPr>
              <a:t>turan</a:t>
            </a:r>
            <a:r>
              <a:rPr lang="id-ID" sz="4400" dirty="0" smtClean="0">
                <a:ln w="0"/>
                <a:solidFill>
                  <a:schemeClr val="accent1"/>
                </a:solidFill>
                <a:effectLst>
                  <a:outerShdw blurRad="38100" dist="25400" dir="5400000" algn="ctr" rotWithShape="0">
                    <a:srgbClr val="6E747A">
                      <a:alpha val="43000"/>
                    </a:srgbClr>
                  </a:outerShdw>
                </a:effectLst>
                <a:latin typeface="Bell MT" pitchFamily="18" charset="0"/>
                <a:cs typeface="Khmer UI" pitchFamily="34" charset="0"/>
              </a:rPr>
              <a:t> </a:t>
            </a:r>
            <a:r>
              <a:rPr lang="id-ID" sz="4400" dirty="0" err="1" smtClean="0">
                <a:ln w="0"/>
                <a:solidFill>
                  <a:schemeClr val="accent1"/>
                </a:solidFill>
                <a:effectLst>
                  <a:outerShdw blurRad="38100" dist="25400" dir="5400000" algn="ctr" rotWithShape="0">
                    <a:srgbClr val="6E747A">
                      <a:alpha val="43000"/>
                    </a:srgbClr>
                  </a:outerShdw>
                </a:effectLst>
                <a:latin typeface="Bell MT" pitchFamily="18" charset="0"/>
                <a:cs typeface="Khmer UI" pitchFamily="34" charset="0"/>
              </a:rPr>
              <a:t>E</a:t>
            </a:r>
            <a:r>
              <a:rPr lang="id-ID" sz="4400" dirty="0" smtClean="0">
                <a:ln w="0"/>
                <a:solidFill>
                  <a:schemeClr val="accent1"/>
                </a:solidFill>
                <a:effectLst>
                  <a:outerShdw blurRad="38100" dist="25400" dir="5400000" algn="ctr" rotWithShape="0">
                    <a:srgbClr val="6E747A">
                      <a:alpha val="43000"/>
                    </a:srgbClr>
                  </a:outerShdw>
                </a:effectLst>
                <a:latin typeface="Bell MT" pitchFamily="18" charset="0"/>
                <a:cs typeface="Khmer UI" pitchFamily="34" charset="0"/>
              </a:rPr>
              <a:t>-Apotek</a:t>
            </a:r>
            <a:endParaRPr lang="en-US" sz="4400" b="0" cap="none" spc="0" dirty="0">
              <a:ln w="0"/>
              <a:solidFill>
                <a:schemeClr val="accent1"/>
              </a:solidFill>
              <a:effectLst>
                <a:outerShdw blurRad="38100" dist="25400" dir="5400000" algn="ctr" rotWithShape="0">
                  <a:srgbClr val="6E747A">
                    <a:alpha val="43000"/>
                  </a:srgbClr>
                </a:outerShdw>
              </a:effectLst>
              <a:latin typeface="Bell MT" pitchFamily="18" charset="0"/>
              <a:cs typeface="Khmer UI" pitchFamily="34" charset="0"/>
            </a:endParaRPr>
          </a:p>
        </p:txBody>
      </p:sp>
      <p:pic>
        <p:nvPicPr>
          <p:cNvPr id="6"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85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0" y="2400300"/>
            <a:ext cx="12192000" cy="31775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400" dirty="0">
              <a:latin typeface="Khmer UI" pitchFamily="34" charset="0"/>
              <a:cs typeface="Khmer UI" pitchFamily="34" charset="0"/>
            </a:endParaRPr>
          </a:p>
        </p:txBody>
      </p:sp>
      <p:sp>
        <p:nvSpPr>
          <p:cNvPr id="19" name="Rectangle 18"/>
          <p:cNvSpPr/>
          <p:nvPr/>
        </p:nvSpPr>
        <p:spPr>
          <a:xfrm>
            <a:off x="3066584" y="979408"/>
            <a:ext cx="5924507" cy="769441"/>
          </a:xfrm>
          <a:prstGeom prst="rect">
            <a:avLst/>
          </a:prstGeom>
        </p:spPr>
        <p:txBody>
          <a:bodyPr wrap="none">
            <a:spAutoFit/>
          </a:bodyPr>
          <a:lstStyle/>
          <a:p>
            <a:pPr algn="ctr"/>
            <a:r>
              <a:rPr lang="id-ID" sz="4400" dirty="0" smtClean="0">
                <a:solidFill>
                  <a:schemeClr val="bg1"/>
                </a:solidFill>
                <a:latin typeface="Khmer UI" pitchFamily="34" charset="0"/>
                <a:cs typeface="Khmer UI" pitchFamily="34" charset="0"/>
              </a:rPr>
              <a:t>TUJUAN PENGATURAN</a:t>
            </a:r>
            <a:endParaRPr lang="id-ID" sz="4400" dirty="0">
              <a:solidFill>
                <a:schemeClr val="bg1"/>
              </a:solidFill>
              <a:latin typeface="Khmer UI" pitchFamily="34" charset="0"/>
              <a:cs typeface="Khmer UI" pitchFamily="34" charset="0"/>
            </a:endParaRPr>
          </a:p>
        </p:txBody>
      </p:sp>
      <p:sp>
        <p:nvSpPr>
          <p:cNvPr id="23" name="Rectangle 22"/>
          <p:cNvSpPr/>
          <p:nvPr/>
        </p:nvSpPr>
        <p:spPr>
          <a:xfrm>
            <a:off x="327660" y="3588959"/>
            <a:ext cx="3764280" cy="1200329"/>
          </a:xfrm>
          <a:prstGeom prst="rect">
            <a:avLst/>
          </a:prstGeom>
        </p:spPr>
        <p:txBody>
          <a:bodyPr wrap="square">
            <a:spAutoFit/>
          </a:bodyPr>
          <a:lstStyle/>
          <a:p>
            <a:pPr lvl="0" algn="ctr" defTabSz="1066800">
              <a:lnSpc>
                <a:spcPct val="90000"/>
              </a:lnSpc>
              <a:spcBef>
                <a:spcPct val="0"/>
              </a:spcBef>
              <a:spcAft>
                <a:spcPct val="35000"/>
              </a:spcAft>
            </a:pPr>
            <a:r>
              <a:rPr lang="en-US" sz="2000" dirty="0" err="1">
                <a:latin typeface="Calibri" pitchFamily="34" charset="0"/>
                <a:cs typeface="Calibri" pitchFamily="34" charset="0"/>
              </a:rPr>
              <a:t>Meningkatkan</a:t>
            </a:r>
            <a:r>
              <a:rPr lang="en-US" sz="2000" dirty="0">
                <a:latin typeface="Calibri" pitchFamily="34" charset="0"/>
                <a:cs typeface="Calibri" pitchFamily="34" charset="0"/>
              </a:rPr>
              <a:t> </a:t>
            </a:r>
            <a:r>
              <a:rPr lang="en-US" sz="2000" dirty="0" err="1">
                <a:latin typeface="Calibri" pitchFamily="34" charset="0"/>
                <a:cs typeface="Calibri" pitchFamily="34" charset="0"/>
              </a:rPr>
              <a:t>aksesibilitas</a:t>
            </a:r>
            <a:r>
              <a:rPr lang="en-US" sz="2000" dirty="0">
                <a:latin typeface="Calibri" pitchFamily="34" charset="0"/>
                <a:cs typeface="Calibri" pitchFamily="34" charset="0"/>
              </a:rPr>
              <a:t>, </a:t>
            </a:r>
            <a:r>
              <a:rPr lang="en-US" sz="2000" dirty="0" err="1">
                <a:latin typeface="Calibri" pitchFamily="34" charset="0"/>
                <a:cs typeface="Calibri" pitchFamily="34" charset="0"/>
              </a:rPr>
              <a:t>keterjangkauan</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a:t>
            </a:r>
            <a:r>
              <a:rPr lang="en-US" sz="2000" dirty="0" err="1">
                <a:latin typeface="Calibri" pitchFamily="34" charset="0"/>
                <a:cs typeface="Calibri" pitchFamily="34" charset="0"/>
              </a:rPr>
              <a:t>kualitas</a:t>
            </a:r>
            <a:r>
              <a:rPr lang="en-US" sz="2000" dirty="0">
                <a:latin typeface="Calibri" pitchFamily="34" charset="0"/>
                <a:cs typeface="Calibri" pitchFamily="34" charset="0"/>
              </a:rPr>
              <a:t> </a:t>
            </a:r>
            <a:r>
              <a:rPr lang="en-US" sz="2000" dirty="0" err="1">
                <a:latin typeface="Calibri" pitchFamily="34" charset="0"/>
                <a:cs typeface="Calibri" pitchFamily="34" charset="0"/>
              </a:rPr>
              <a:t>pelayanan</a:t>
            </a:r>
            <a:r>
              <a:rPr lang="en-US" sz="2000" dirty="0">
                <a:latin typeface="Calibri" pitchFamily="34" charset="0"/>
                <a:cs typeface="Calibri" pitchFamily="34" charset="0"/>
              </a:rPr>
              <a:t> </a:t>
            </a:r>
            <a:r>
              <a:rPr lang="en-US" sz="2000" dirty="0" err="1">
                <a:latin typeface="Calibri" pitchFamily="34" charset="0"/>
                <a:cs typeface="Calibri" pitchFamily="34" charset="0"/>
              </a:rPr>
              <a:t>kefarmasian</a:t>
            </a:r>
            <a:r>
              <a:rPr lang="en-US" sz="2000" dirty="0">
                <a:latin typeface="Calibri" pitchFamily="34" charset="0"/>
                <a:cs typeface="Calibri" pitchFamily="34" charset="0"/>
              </a:rPr>
              <a:t> di </a:t>
            </a:r>
            <a:r>
              <a:rPr lang="en-US" sz="2000" dirty="0" err="1">
                <a:latin typeface="Calibri" pitchFamily="34" charset="0"/>
                <a:cs typeface="Calibri" pitchFamily="34" charset="0"/>
              </a:rPr>
              <a:t>apotek</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secara</a:t>
            </a:r>
            <a:r>
              <a:rPr lang="en-US" sz="2000" dirty="0" smtClean="0">
                <a:latin typeface="Calibri" pitchFamily="34" charset="0"/>
                <a:cs typeface="Calibri" pitchFamily="34" charset="0"/>
              </a:rPr>
              <a:t> </a:t>
            </a:r>
            <a:r>
              <a:rPr lang="en-US" sz="2000" dirty="0" err="1">
                <a:latin typeface="Calibri" pitchFamily="34" charset="0"/>
                <a:cs typeface="Calibri" pitchFamily="34" charset="0"/>
              </a:rPr>
              <a:t>eletronik</a:t>
            </a:r>
            <a:endParaRPr lang="en-US" sz="2000" dirty="0">
              <a:latin typeface="Calibri" pitchFamily="34" charset="0"/>
              <a:cs typeface="Calibri" pitchFamily="34" charset="0"/>
            </a:endParaRPr>
          </a:p>
        </p:txBody>
      </p:sp>
      <p:sp>
        <p:nvSpPr>
          <p:cNvPr id="24" name="Rectangle 23"/>
          <p:cNvSpPr/>
          <p:nvPr/>
        </p:nvSpPr>
        <p:spPr>
          <a:xfrm>
            <a:off x="4725818" y="3527405"/>
            <a:ext cx="3177540" cy="1631216"/>
          </a:xfrm>
          <a:prstGeom prst="rect">
            <a:avLst/>
          </a:prstGeom>
        </p:spPr>
        <p:txBody>
          <a:bodyPr wrap="square">
            <a:spAutoFit/>
          </a:bodyPr>
          <a:lstStyle/>
          <a:p>
            <a:pPr lvl="0" algn="ctr"/>
            <a:r>
              <a:rPr lang="en-US" sz="2000" dirty="0" err="1">
                <a:latin typeface="Calibri" pitchFamily="34" charset="0"/>
                <a:cs typeface="Calibri" pitchFamily="34" charset="0"/>
              </a:rPr>
              <a:t>Memberikan</a:t>
            </a:r>
            <a:r>
              <a:rPr lang="en-US" sz="2000" dirty="0">
                <a:latin typeface="Calibri" pitchFamily="34" charset="0"/>
                <a:cs typeface="Calibri" pitchFamily="34" charset="0"/>
              </a:rPr>
              <a:t> </a:t>
            </a:r>
            <a:r>
              <a:rPr lang="en-US" sz="2000" dirty="0" err="1">
                <a:latin typeface="Calibri" pitchFamily="34" charset="0"/>
                <a:cs typeface="Calibri" pitchFamily="34" charset="0"/>
              </a:rPr>
              <a:t>perlindungan</a:t>
            </a:r>
            <a:r>
              <a:rPr lang="en-US" sz="2000" dirty="0">
                <a:latin typeface="Calibri" pitchFamily="34" charset="0"/>
                <a:cs typeface="Calibri" pitchFamily="34" charset="0"/>
              </a:rPr>
              <a:t> </a:t>
            </a:r>
            <a:r>
              <a:rPr lang="en-US" sz="2000" dirty="0" err="1">
                <a:latin typeface="Calibri" pitchFamily="34" charset="0"/>
                <a:cs typeface="Calibri" pitchFamily="34" charset="0"/>
              </a:rPr>
              <a:t>pasien</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a:t>
            </a:r>
            <a:r>
              <a:rPr lang="en-US" sz="2000" dirty="0" err="1">
                <a:latin typeface="Calibri" pitchFamily="34" charset="0"/>
                <a:cs typeface="Calibri" pitchFamily="34" charset="0"/>
              </a:rPr>
              <a:t>masyarakat</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pelayanan</a:t>
            </a:r>
            <a:r>
              <a:rPr lang="en-US" sz="2000" dirty="0">
                <a:latin typeface="Calibri" pitchFamily="34" charset="0"/>
                <a:cs typeface="Calibri" pitchFamily="34" charset="0"/>
              </a:rPr>
              <a:t> </a:t>
            </a:r>
            <a:r>
              <a:rPr lang="en-US" sz="2000" dirty="0" err="1">
                <a:latin typeface="Calibri" pitchFamily="34" charset="0"/>
                <a:cs typeface="Calibri" pitchFamily="34" charset="0"/>
              </a:rPr>
              <a:t>kefarmasian</a:t>
            </a:r>
            <a:r>
              <a:rPr lang="en-US" sz="2000" dirty="0">
                <a:latin typeface="Calibri" pitchFamily="34" charset="0"/>
                <a:cs typeface="Calibri" pitchFamily="34" charset="0"/>
              </a:rPr>
              <a:t> </a:t>
            </a:r>
            <a:r>
              <a:rPr lang="en-US" sz="2000" dirty="0" err="1">
                <a:latin typeface="Calibri" pitchFamily="34" charset="0"/>
                <a:cs typeface="Calibri" pitchFamily="34" charset="0"/>
              </a:rPr>
              <a:t>apotek</a:t>
            </a:r>
            <a:r>
              <a:rPr lang="en-US" sz="2000" dirty="0">
                <a:latin typeface="Calibri" pitchFamily="34" charset="0"/>
                <a:cs typeface="Calibri" pitchFamily="34" charset="0"/>
              </a:rPr>
              <a:t> </a:t>
            </a:r>
            <a:r>
              <a:rPr lang="en-US" sz="2000" dirty="0" err="1">
                <a:latin typeface="Calibri" pitchFamily="34" charset="0"/>
                <a:cs typeface="Calibri" pitchFamily="34" charset="0"/>
              </a:rPr>
              <a:t>secara</a:t>
            </a:r>
            <a:r>
              <a:rPr lang="en-US" sz="2000" dirty="0">
                <a:latin typeface="Calibri" pitchFamily="34" charset="0"/>
                <a:cs typeface="Calibri" pitchFamily="34" charset="0"/>
              </a:rPr>
              <a:t> </a:t>
            </a:r>
            <a:r>
              <a:rPr lang="en-US" sz="2000" dirty="0" err="1">
                <a:latin typeface="Calibri" pitchFamily="34" charset="0"/>
                <a:cs typeface="Calibri" pitchFamily="34" charset="0"/>
              </a:rPr>
              <a:t>elektronik</a:t>
            </a:r>
            <a:endParaRPr lang="en-US" sz="2000" dirty="0">
              <a:latin typeface="Calibri" pitchFamily="34" charset="0"/>
              <a:cs typeface="Calibri" pitchFamily="34" charset="0"/>
            </a:endParaRPr>
          </a:p>
        </p:txBody>
      </p:sp>
      <p:sp>
        <p:nvSpPr>
          <p:cNvPr id="25" name="Rectangle 24"/>
          <p:cNvSpPr/>
          <p:nvPr/>
        </p:nvSpPr>
        <p:spPr>
          <a:xfrm>
            <a:off x="8191500" y="3527405"/>
            <a:ext cx="3581400" cy="1323439"/>
          </a:xfrm>
          <a:prstGeom prst="rect">
            <a:avLst/>
          </a:prstGeom>
        </p:spPr>
        <p:txBody>
          <a:bodyPr wrap="square">
            <a:spAutoFit/>
          </a:bodyPr>
          <a:lstStyle/>
          <a:p>
            <a:pPr lvl="0" algn="ctr"/>
            <a:r>
              <a:rPr lang="en-US" sz="2000" dirty="0" err="1">
                <a:latin typeface="Calibri" pitchFamily="34" charset="0"/>
                <a:cs typeface="Calibri" pitchFamily="34" charset="0"/>
              </a:rPr>
              <a:t>Menjamin</a:t>
            </a:r>
            <a:r>
              <a:rPr lang="en-US" sz="2000" dirty="0">
                <a:latin typeface="Calibri" pitchFamily="34" charset="0"/>
                <a:cs typeface="Calibri" pitchFamily="34" charset="0"/>
              </a:rPr>
              <a:t> </a:t>
            </a:r>
            <a:r>
              <a:rPr lang="en-US" sz="2000" dirty="0" err="1">
                <a:latin typeface="Calibri" pitchFamily="34" charset="0"/>
                <a:cs typeface="Calibri" pitchFamily="34" charset="0"/>
              </a:rPr>
              <a:t>kepastian</a:t>
            </a:r>
            <a:r>
              <a:rPr lang="en-US" sz="2000" dirty="0">
                <a:latin typeface="Calibri" pitchFamily="34" charset="0"/>
                <a:cs typeface="Calibri" pitchFamily="34" charset="0"/>
              </a:rPr>
              <a:t> </a:t>
            </a:r>
            <a:r>
              <a:rPr lang="en-US" sz="2000" dirty="0" err="1">
                <a:latin typeface="Calibri" pitchFamily="34" charset="0"/>
                <a:cs typeface="Calibri" pitchFamily="34" charset="0"/>
              </a:rPr>
              <a:t>hukum</a:t>
            </a:r>
            <a:r>
              <a:rPr lang="en-US" sz="2000" dirty="0">
                <a:latin typeface="Calibri" pitchFamily="34" charset="0"/>
                <a:cs typeface="Calibri" pitchFamily="34" charset="0"/>
              </a:rPr>
              <a:t> </a:t>
            </a:r>
            <a:r>
              <a:rPr lang="en-US" sz="2000" dirty="0" err="1">
                <a:latin typeface="Calibri" pitchFamily="34" charset="0"/>
                <a:cs typeface="Calibri" pitchFamily="34" charset="0"/>
              </a:rPr>
              <a:t>bagi</a:t>
            </a:r>
            <a:r>
              <a:rPr lang="en-US" sz="2000" dirty="0">
                <a:latin typeface="Calibri" pitchFamily="34" charset="0"/>
                <a:cs typeface="Calibri" pitchFamily="34" charset="0"/>
              </a:rPr>
              <a:t> </a:t>
            </a:r>
            <a:r>
              <a:rPr lang="en-US" sz="2000" dirty="0" err="1">
                <a:latin typeface="Calibri" pitchFamily="34" charset="0"/>
                <a:cs typeface="Calibri" pitchFamily="34" charset="0"/>
              </a:rPr>
              <a:t>tenaga</a:t>
            </a:r>
            <a:r>
              <a:rPr lang="en-US" sz="2000" dirty="0">
                <a:latin typeface="Calibri" pitchFamily="34" charset="0"/>
                <a:cs typeface="Calibri" pitchFamily="34" charset="0"/>
              </a:rPr>
              <a:t> </a:t>
            </a:r>
            <a:r>
              <a:rPr lang="en-US" sz="2000" dirty="0" err="1">
                <a:latin typeface="Calibri" pitchFamily="34" charset="0"/>
                <a:cs typeface="Calibri" pitchFamily="34" charset="0"/>
              </a:rPr>
              <a:t>kefarmasian</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pelayanan</a:t>
            </a:r>
            <a:r>
              <a:rPr lang="en-US" sz="2000" dirty="0" smtClean="0">
                <a:latin typeface="Calibri" pitchFamily="34" charset="0"/>
                <a:cs typeface="Calibri" pitchFamily="34" charset="0"/>
              </a:rPr>
              <a:t> </a:t>
            </a:r>
            <a:r>
              <a:rPr lang="en-US" sz="2000" dirty="0" err="1">
                <a:latin typeface="Calibri" pitchFamily="34" charset="0"/>
                <a:cs typeface="Calibri" pitchFamily="34" charset="0"/>
              </a:rPr>
              <a:t>kefarmasian</a:t>
            </a:r>
            <a:r>
              <a:rPr lang="en-US" sz="2000" dirty="0">
                <a:latin typeface="Calibri" pitchFamily="34" charset="0"/>
                <a:cs typeface="Calibri" pitchFamily="34" charset="0"/>
              </a:rPr>
              <a:t> </a:t>
            </a:r>
            <a:r>
              <a:rPr lang="en-US" sz="2000" dirty="0" err="1">
                <a:latin typeface="Calibri" pitchFamily="34" charset="0"/>
                <a:cs typeface="Calibri" pitchFamily="34" charset="0"/>
              </a:rPr>
              <a:t>apotek</a:t>
            </a:r>
            <a:r>
              <a:rPr lang="en-US" sz="2000" dirty="0">
                <a:latin typeface="Calibri" pitchFamily="34" charset="0"/>
                <a:cs typeface="Calibri" pitchFamily="34" charset="0"/>
              </a:rPr>
              <a:t> </a:t>
            </a:r>
            <a:r>
              <a:rPr lang="en-US" sz="2000" dirty="0" err="1">
                <a:latin typeface="Calibri" pitchFamily="34" charset="0"/>
                <a:cs typeface="Calibri" pitchFamily="34" charset="0"/>
              </a:rPr>
              <a:t>secara</a:t>
            </a:r>
            <a:r>
              <a:rPr lang="en-US" sz="2000" dirty="0">
                <a:latin typeface="Calibri" pitchFamily="34" charset="0"/>
                <a:cs typeface="Calibri" pitchFamily="34" charset="0"/>
              </a:rPr>
              <a:t> </a:t>
            </a:r>
            <a:r>
              <a:rPr lang="en-US" sz="2000" dirty="0" err="1">
                <a:latin typeface="Calibri" pitchFamily="34" charset="0"/>
                <a:cs typeface="Calibri" pitchFamily="34" charset="0"/>
              </a:rPr>
              <a:t>elektronik</a:t>
            </a:r>
            <a:endParaRPr lang="en-US" sz="2000" dirty="0">
              <a:latin typeface="Calibri" pitchFamily="34" charset="0"/>
              <a:cs typeface="Calibri" pitchFamily="34" charset="0"/>
            </a:endParaRPr>
          </a:p>
        </p:txBody>
      </p:sp>
      <p:sp>
        <p:nvSpPr>
          <p:cNvPr id="27" name="AutoShape 2" descr="Hasil gambar untuk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Rectangle 27"/>
          <p:cNvSpPr/>
          <p:nvPr/>
        </p:nvSpPr>
        <p:spPr>
          <a:xfrm>
            <a:off x="1988820" y="2697480"/>
            <a:ext cx="571500"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1</a:t>
            </a:r>
            <a:endParaRPr lang="id-ID" dirty="0"/>
          </a:p>
        </p:txBody>
      </p:sp>
      <p:sp>
        <p:nvSpPr>
          <p:cNvPr id="30" name="Rectangle 29"/>
          <p:cNvSpPr/>
          <p:nvPr/>
        </p:nvSpPr>
        <p:spPr>
          <a:xfrm>
            <a:off x="6028838" y="2727960"/>
            <a:ext cx="571500"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2</a:t>
            </a:r>
            <a:endParaRPr lang="id-ID" dirty="0"/>
          </a:p>
        </p:txBody>
      </p:sp>
      <p:sp>
        <p:nvSpPr>
          <p:cNvPr id="31" name="Rectangle 30"/>
          <p:cNvSpPr/>
          <p:nvPr/>
        </p:nvSpPr>
        <p:spPr>
          <a:xfrm>
            <a:off x="9696450" y="2682240"/>
            <a:ext cx="571500"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3</a:t>
            </a:r>
            <a:endParaRPr lang="id-ID" dirty="0"/>
          </a:p>
        </p:txBody>
      </p:sp>
      <p:cxnSp>
        <p:nvCxnSpPr>
          <p:cNvPr id="2048" name="Straight Connector 2047"/>
          <p:cNvCxnSpPr/>
          <p:nvPr/>
        </p:nvCxnSpPr>
        <p:spPr>
          <a:xfrm flipV="1">
            <a:off x="327660" y="6126480"/>
            <a:ext cx="11216640" cy="45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90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1900559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rot="10800000">
            <a:off x="3398520" y="0"/>
            <a:ext cx="1965960" cy="1577340"/>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2" name="Title 1">
            <a:extLst>
              <a:ext uri="{FF2B5EF4-FFF2-40B4-BE49-F238E27FC236}">
                <a16:creationId xmlns="" xmlns:a16="http://schemas.microsoft.com/office/drawing/2014/main" id="{A1910E04-D500-468A-B05B-D446A42EEF64}"/>
              </a:ext>
            </a:extLst>
          </p:cNvPr>
          <p:cNvSpPr>
            <a:spLocks noGrp="1"/>
          </p:cNvSpPr>
          <p:nvPr>
            <p:ph type="title"/>
          </p:nvPr>
        </p:nvSpPr>
        <p:spPr>
          <a:xfrm>
            <a:off x="382904" y="486845"/>
            <a:ext cx="4600575" cy="5969848"/>
          </a:xfrm>
          <a:solidFill>
            <a:schemeClr val="accent1">
              <a:lumMod val="50000"/>
            </a:schemeClr>
          </a:solidFill>
          <a:ln>
            <a:noFill/>
          </a:ln>
        </p:spPr>
        <p:txBody>
          <a:bodyPr>
            <a:normAutofit/>
          </a:bodyPr>
          <a:lstStyle/>
          <a:p>
            <a:pPr algn="ctr"/>
            <a:r>
              <a:rPr lang="en-US" dirty="0" err="1">
                <a:solidFill>
                  <a:schemeClr val="bg1"/>
                </a:solidFill>
              </a:rPr>
              <a:t>Ketentuan</a:t>
            </a:r>
            <a:r>
              <a:rPr lang="en-US" dirty="0">
                <a:solidFill>
                  <a:schemeClr val="bg1"/>
                </a:solidFill>
              </a:rPr>
              <a:t> </a:t>
            </a:r>
            <a:r>
              <a:rPr lang="id-ID" dirty="0" smtClean="0">
                <a:solidFill>
                  <a:schemeClr val="bg1"/>
                </a:solidFill>
              </a:rPr>
              <a:t/>
            </a:r>
            <a:br>
              <a:rPr lang="id-ID" dirty="0" smtClean="0">
                <a:solidFill>
                  <a:schemeClr val="bg1"/>
                </a:solidFill>
              </a:rPr>
            </a:br>
            <a:r>
              <a:rPr lang="en-US" dirty="0" smtClean="0">
                <a:solidFill>
                  <a:schemeClr val="bg1"/>
                </a:solidFill>
              </a:rPr>
              <a:t>E</a:t>
            </a:r>
            <a:r>
              <a:rPr lang="id-ID" dirty="0" smtClean="0">
                <a:solidFill>
                  <a:schemeClr val="bg1"/>
                </a:solidFill>
              </a:rPr>
              <a:t>-</a:t>
            </a:r>
            <a:r>
              <a:rPr lang="en-US" dirty="0" err="1" smtClean="0">
                <a:solidFill>
                  <a:schemeClr val="bg1"/>
                </a:solidFill>
              </a:rPr>
              <a:t>Farmasi</a:t>
            </a:r>
            <a:r>
              <a:rPr lang="en-US" dirty="0" smtClean="0">
                <a:solidFill>
                  <a:schemeClr val="bg1"/>
                </a:solidFill>
              </a:rPr>
              <a:t> </a:t>
            </a:r>
            <a:r>
              <a:rPr lang="id-ID" dirty="0" smtClean="0">
                <a:solidFill>
                  <a:schemeClr val="bg1"/>
                </a:solidFill>
              </a:rPr>
              <a:t/>
            </a:r>
            <a:br>
              <a:rPr lang="id-ID" dirty="0" smtClean="0">
                <a:solidFill>
                  <a:schemeClr val="bg1"/>
                </a:solidFill>
              </a:rPr>
            </a:br>
            <a:r>
              <a:rPr lang="en-US" sz="3200" dirty="0" smtClean="0">
                <a:solidFill>
                  <a:schemeClr val="bg1"/>
                </a:solidFill>
              </a:rPr>
              <a:t>(</a:t>
            </a:r>
            <a:r>
              <a:rPr lang="en-US" sz="3200" dirty="0" err="1" smtClean="0">
                <a:solidFill>
                  <a:schemeClr val="bg1"/>
                </a:solidFill>
              </a:rPr>
              <a:t>Rancangan</a:t>
            </a:r>
            <a:r>
              <a:rPr lang="en-US" sz="3200" dirty="0" smtClean="0">
                <a:solidFill>
                  <a:schemeClr val="bg1"/>
                </a:solidFill>
              </a:rPr>
              <a:t>) </a:t>
            </a:r>
            <a:r>
              <a:rPr lang="en-US" sz="3200" dirty="0">
                <a:solidFill>
                  <a:schemeClr val="bg1"/>
                </a:solidFill>
              </a:rPr>
              <a:t>(1)</a:t>
            </a:r>
            <a:br>
              <a:rPr lang="en-US" sz="3200" dirty="0">
                <a:solidFill>
                  <a:schemeClr val="bg1"/>
                </a:solidFill>
              </a:rPr>
            </a:br>
            <a:endParaRPr lang="en-US" dirty="0">
              <a:solidFill>
                <a:schemeClr val="bg1"/>
              </a:solidFill>
            </a:endParaRPr>
          </a:p>
        </p:txBody>
      </p:sp>
      <p:sp>
        <p:nvSpPr>
          <p:cNvPr id="4" name="Right Triangle 3"/>
          <p:cNvSpPr/>
          <p:nvPr/>
        </p:nvSpPr>
        <p:spPr>
          <a:xfrm>
            <a:off x="0" y="5280660"/>
            <a:ext cx="1965960" cy="1577340"/>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5" name="Snip Diagonal Corner Rectangle 4"/>
          <p:cNvSpPr/>
          <p:nvPr/>
        </p:nvSpPr>
        <p:spPr>
          <a:xfrm>
            <a:off x="6169532" y="601144"/>
            <a:ext cx="4460367" cy="1138654"/>
          </a:xfrm>
          <a:prstGeom prst="snip2DiagRect">
            <a:avLst/>
          </a:prstGeom>
          <a:solidFill>
            <a:schemeClr val="accent1">
              <a:lumMod val="50000"/>
            </a:schemeClr>
          </a:solidFill>
          <a:ln>
            <a:solidFill>
              <a:schemeClr val="accent1">
                <a:lumMod val="50000"/>
              </a:schemeClr>
            </a:solidFill>
          </a:ln>
        </p:spPr>
        <p:txBody>
          <a:bodyPr wrap="square">
            <a:spAutoFit/>
          </a:bodyPr>
          <a:lstStyle/>
          <a:p>
            <a:pPr marL="514350" indent="-514350" algn="ctr">
              <a:buAutoNum type="arabicPeriod"/>
            </a:pPr>
            <a:endParaRPr lang="id-ID" sz="2800" dirty="0" smtClean="0">
              <a:solidFill>
                <a:schemeClr val="bg1"/>
              </a:solidFill>
              <a:latin typeface="Calibri" pitchFamily="34" charset="0"/>
              <a:cs typeface="Calibri" pitchFamily="34" charset="0"/>
            </a:endParaRPr>
          </a:p>
          <a:p>
            <a:pPr marL="514350" indent="-514350">
              <a:buAutoNum type="arabicPeriod"/>
            </a:pPr>
            <a:r>
              <a:rPr lang="id-ID" sz="2800" dirty="0" smtClean="0">
                <a:solidFill>
                  <a:schemeClr val="bg1"/>
                </a:solidFill>
                <a:latin typeface="Calibri" pitchFamily="34" charset="0"/>
                <a:cs typeface="Calibri" pitchFamily="34" charset="0"/>
              </a:rPr>
              <a:t>PENYELENGGARA</a:t>
            </a:r>
          </a:p>
        </p:txBody>
      </p:sp>
      <p:sp>
        <p:nvSpPr>
          <p:cNvPr id="6" name="Rectangle 5"/>
          <p:cNvSpPr/>
          <p:nvPr/>
        </p:nvSpPr>
        <p:spPr>
          <a:xfrm>
            <a:off x="6233190" y="2091419"/>
            <a:ext cx="6096000" cy="830997"/>
          </a:xfrm>
          <a:prstGeom prst="rect">
            <a:avLst/>
          </a:prstGeom>
        </p:spPr>
        <p:txBody>
          <a:bodyPr>
            <a:spAutoFit/>
          </a:bodyPr>
          <a:lstStyle/>
          <a:p>
            <a:pPr marL="342900" indent="-342900">
              <a:lnSpc>
                <a:spcPct val="150000"/>
              </a:lnSpc>
              <a:buAutoNum type="alphaUcPeriod"/>
            </a:pPr>
            <a:r>
              <a:rPr lang="en-US" sz="1600" dirty="0" err="1" smtClean="0">
                <a:latin typeface="Calibri" pitchFamily="34" charset="0"/>
                <a:cs typeface="Calibri" pitchFamily="34" charset="0"/>
              </a:rPr>
              <a:t>Apotek</a:t>
            </a:r>
            <a:r>
              <a:rPr lang="en-US" sz="1600" dirty="0" smtClean="0">
                <a:latin typeface="Calibri" pitchFamily="34" charset="0"/>
                <a:cs typeface="Calibri" pitchFamily="34" charset="0"/>
              </a:rPr>
              <a:t> </a:t>
            </a:r>
            <a:r>
              <a:rPr lang="en-US" sz="1600" dirty="0">
                <a:latin typeface="Calibri" pitchFamily="34" charset="0"/>
                <a:cs typeface="Calibri" pitchFamily="34" charset="0"/>
              </a:rPr>
              <a:t>yang </a:t>
            </a:r>
            <a:r>
              <a:rPr lang="en-US" sz="1600" dirty="0" err="1">
                <a:latin typeface="Calibri" pitchFamily="34" charset="0"/>
                <a:cs typeface="Calibri" pitchFamily="34" charset="0"/>
              </a:rPr>
              <a:t>memiliki</a:t>
            </a:r>
            <a:r>
              <a:rPr lang="en-US" sz="1600" dirty="0">
                <a:latin typeface="Calibri" pitchFamily="34" charset="0"/>
                <a:cs typeface="Calibri" pitchFamily="34" charset="0"/>
              </a:rPr>
              <a:t> </a:t>
            </a:r>
            <a:r>
              <a:rPr lang="en-US" sz="1600" dirty="0" err="1" smtClean="0">
                <a:latin typeface="Calibri" pitchFamily="34" charset="0"/>
                <a:cs typeface="Calibri" pitchFamily="34" charset="0"/>
              </a:rPr>
              <a:t>izin</a:t>
            </a:r>
            <a:endParaRPr lang="id-ID" sz="1600" dirty="0" smtClean="0">
              <a:latin typeface="Calibri" pitchFamily="34" charset="0"/>
              <a:cs typeface="Calibri" pitchFamily="34" charset="0"/>
            </a:endParaRPr>
          </a:p>
          <a:p>
            <a:pPr marL="342900" indent="-342900">
              <a:lnSpc>
                <a:spcPct val="150000"/>
              </a:lnSpc>
              <a:buAutoNum type="alphaUcPeriod"/>
            </a:pPr>
            <a:r>
              <a:rPr lang="en-US" sz="1600" dirty="0" err="1" smtClean="0">
                <a:latin typeface="Calibri" pitchFamily="34" charset="0"/>
                <a:cs typeface="Calibri" pitchFamily="34" charset="0"/>
              </a:rPr>
              <a:t>Penyelenggara</a:t>
            </a:r>
            <a:r>
              <a:rPr lang="en-US" sz="1600" dirty="0" smtClean="0">
                <a:latin typeface="Calibri" pitchFamily="34" charset="0"/>
                <a:cs typeface="Calibri" pitchFamily="34" charset="0"/>
              </a:rPr>
              <a:t> </a:t>
            </a:r>
            <a:r>
              <a:rPr lang="en-US" sz="1600" dirty="0" err="1">
                <a:latin typeface="Calibri" pitchFamily="34" charset="0"/>
                <a:cs typeface="Calibri" pitchFamily="34" charset="0"/>
              </a:rPr>
              <a:t>adalah</a:t>
            </a:r>
            <a:r>
              <a:rPr lang="en-US" sz="1600" dirty="0">
                <a:latin typeface="Calibri" pitchFamily="34" charset="0"/>
                <a:cs typeface="Calibri" pitchFamily="34" charset="0"/>
              </a:rPr>
              <a:t> PSE </a:t>
            </a:r>
            <a:r>
              <a:rPr lang="id-ID" sz="1600" dirty="0" smtClean="0">
                <a:latin typeface="Calibri" pitchFamily="34" charset="0"/>
                <a:cs typeface="Calibri" pitchFamily="34" charset="0"/>
              </a:rPr>
              <a:t>e-</a:t>
            </a:r>
            <a:r>
              <a:rPr lang="en-US" sz="1600" dirty="0" err="1" smtClean="0">
                <a:latin typeface="Calibri" pitchFamily="34" charset="0"/>
                <a:cs typeface="Calibri" pitchFamily="34" charset="0"/>
              </a:rPr>
              <a:t>Farmasi</a:t>
            </a:r>
            <a:endParaRPr lang="en-US" sz="1600" dirty="0">
              <a:latin typeface="Calibri" pitchFamily="34" charset="0"/>
              <a:cs typeface="Calibri" pitchFamily="34" charset="0"/>
            </a:endParaRPr>
          </a:p>
        </p:txBody>
      </p:sp>
      <p:sp>
        <p:nvSpPr>
          <p:cNvPr id="7" name="Snip Diagonal Corner Rectangle 6"/>
          <p:cNvSpPr/>
          <p:nvPr/>
        </p:nvSpPr>
        <p:spPr>
          <a:xfrm>
            <a:off x="6169531" y="3366518"/>
            <a:ext cx="4460367" cy="1138654"/>
          </a:xfrm>
          <a:prstGeom prst="snip2DiagRect">
            <a:avLst/>
          </a:prstGeom>
          <a:solidFill>
            <a:schemeClr val="accent1">
              <a:lumMod val="50000"/>
            </a:schemeClr>
          </a:solidFill>
          <a:ln>
            <a:solidFill>
              <a:schemeClr val="accent1">
                <a:lumMod val="50000"/>
              </a:schemeClr>
            </a:solidFill>
          </a:ln>
        </p:spPr>
        <p:txBody>
          <a:bodyPr wrap="square">
            <a:spAutoFit/>
          </a:bodyPr>
          <a:lstStyle/>
          <a:p>
            <a:pPr marL="514350" indent="-514350" algn="ctr">
              <a:buAutoNum type="arabicPeriod"/>
            </a:pPr>
            <a:endParaRPr lang="id-ID" sz="2800" dirty="0" smtClean="0">
              <a:solidFill>
                <a:schemeClr val="bg1"/>
              </a:solidFill>
              <a:latin typeface="Calibri" pitchFamily="34" charset="0"/>
              <a:cs typeface="Calibri" pitchFamily="34" charset="0"/>
            </a:endParaRPr>
          </a:p>
          <a:p>
            <a:r>
              <a:rPr lang="en-US" sz="2800" dirty="0" smtClean="0">
                <a:solidFill>
                  <a:schemeClr val="bg1"/>
                </a:solidFill>
                <a:latin typeface="Calibri" pitchFamily="34" charset="0"/>
                <a:cs typeface="Calibri" pitchFamily="34" charset="0"/>
              </a:rPr>
              <a:t>2. PERIZINAN E</a:t>
            </a:r>
            <a:r>
              <a:rPr lang="id-ID" sz="2800" dirty="0" smtClean="0">
                <a:solidFill>
                  <a:schemeClr val="bg1"/>
                </a:solidFill>
                <a:latin typeface="Calibri" pitchFamily="34" charset="0"/>
                <a:cs typeface="Calibri" pitchFamily="34" charset="0"/>
              </a:rPr>
              <a:t>-</a:t>
            </a:r>
            <a:r>
              <a:rPr lang="en-US" sz="2800" dirty="0" smtClean="0">
                <a:solidFill>
                  <a:schemeClr val="bg1"/>
                </a:solidFill>
                <a:latin typeface="Calibri" pitchFamily="34" charset="0"/>
                <a:cs typeface="Calibri" pitchFamily="34" charset="0"/>
              </a:rPr>
              <a:t>FARMASI</a:t>
            </a:r>
          </a:p>
        </p:txBody>
      </p:sp>
      <p:sp>
        <p:nvSpPr>
          <p:cNvPr id="8" name="Rectangle 7"/>
          <p:cNvSpPr/>
          <p:nvPr/>
        </p:nvSpPr>
        <p:spPr>
          <a:xfrm>
            <a:off x="6169531" y="5017994"/>
            <a:ext cx="6096000" cy="830997"/>
          </a:xfrm>
          <a:prstGeom prst="rect">
            <a:avLst/>
          </a:prstGeom>
        </p:spPr>
        <p:txBody>
          <a:bodyPr wrap="square">
            <a:spAutoFit/>
          </a:bodyPr>
          <a:lstStyle/>
          <a:p>
            <a:pPr>
              <a:lnSpc>
                <a:spcPct val="150000"/>
              </a:lnSpc>
            </a:pPr>
            <a:r>
              <a:rPr lang="en-US" sz="1600" dirty="0">
                <a:latin typeface="Calibri" pitchFamily="34" charset="0"/>
                <a:cs typeface="Calibri" pitchFamily="34" charset="0"/>
              </a:rPr>
              <a:t>A. PSE E </a:t>
            </a:r>
            <a:r>
              <a:rPr lang="en-US" sz="1600" dirty="0" err="1">
                <a:latin typeface="Calibri" pitchFamily="34" charset="0"/>
                <a:cs typeface="Calibri" pitchFamily="34" charset="0"/>
              </a:rPr>
              <a:t>Farmasi</a:t>
            </a:r>
            <a:r>
              <a:rPr lang="en-US" sz="1600" dirty="0">
                <a:latin typeface="Calibri" pitchFamily="34" charset="0"/>
                <a:cs typeface="Calibri" pitchFamily="34" charset="0"/>
              </a:rPr>
              <a:t> </a:t>
            </a:r>
            <a:r>
              <a:rPr lang="en-US" sz="1600" dirty="0" err="1">
                <a:latin typeface="Calibri" pitchFamily="34" charset="0"/>
                <a:cs typeface="Calibri" pitchFamily="34" charset="0"/>
              </a:rPr>
              <a:t>harus</a:t>
            </a:r>
            <a:r>
              <a:rPr lang="en-US" sz="1600" dirty="0">
                <a:latin typeface="Calibri" pitchFamily="34" charset="0"/>
                <a:cs typeface="Calibri" pitchFamily="34" charset="0"/>
              </a:rPr>
              <a:t> </a:t>
            </a:r>
            <a:r>
              <a:rPr lang="en-US" sz="1600" dirty="0" err="1">
                <a:latin typeface="Calibri" pitchFamily="34" charset="0"/>
                <a:cs typeface="Calibri" pitchFamily="34" charset="0"/>
              </a:rPr>
              <a:t>memiliki</a:t>
            </a:r>
            <a:r>
              <a:rPr lang="en-US" sz="1600" dirty="0">
                <a:latin typeface="Calibri" pitchFamily="34" charset="0"/>
                <a:cs typeface="Calibri" pitchFamily="34" charset="0"/>
              </a:rPr>
              <a:t> </a:t>
            </a:r>
            <a:r>
              <a:rPr lang="en-US" sz="1600" dirty="0" err="1">
                <a:latin typeface="Calibri" pitchFamily="34" charset="0"/>
                <a:cs typeface="Calibri" pitchFamily="34" charset="0"/>
              </a:rPr>
              <a:t>izin</a:t>
            </a:r>
            <a:r>
              <a:rPr lang="en-US" sz="1600" dirty="0">
                <a:latin typeface="Calibri" pitchFamily="34" charset="0"/>
                <a:cs typeface="Calibri" pitchFamily="34" charset="0"/>
              </a:rPr>
              <a:t> </a:t>
            </a:r>
            <a:r>
              <a:rPr lang="en-US" sz="1600" dirty="0" err="1">
                <a:latin typeface="Calibri" pitchFamily="34" charset="0"/>
                <a:cs typeface="Calibri" pitchFamily="34" charset="0"/>
              </a:rPr>
              <a:t>dari</a:t>
            </a:r>
            <a:r>
              <a:rPr lang="en-US" sz="1600" dirty="0">
                <a:latin typeface="Calibri" pitchFamily="34" charset="0"/>
                <a:cs typeface="Calibri" pitchFamily="34" charset="0"/>
              </a:rPr>
              <a:t> </a:t>
            </a:r>
            <a:r>
              <a:rPr lang="en-US" sz="1600" dirty="0" err="1">
                <a:latin typeface="Calibri" pitchFamily="34" charset="0"/>
                <a:cs typeface="Calibri" pitchFamily="34" charset="0"/>
              </a:rPr>
              <a:t>Menteri</a:t>
            </a:r>
            <a:r>
              <a:rPr lang="en-US" sz="1600" dirty="0">
                <a:latin typeface="Calibri" pitchFamily="34" charset="0"/>
                <a:cs typeface="Calibri" pitchFamily="34" charset="0"/>
              </a:rPr>
              <a:t> </a:t>
            </a:r>
            <a:r>
              <a:rPr lang="en-US" sz="1600" dirty="0" err="1">
                <a:latin typeface="Calibri" pitchFamily="34" charset="0"/>
                <a:cs typeface="Calibri" pitchFamily="34" charset="0"/>
              </a:rPr>
              <a:t>Kesehatan</a:t>
            </a:r>
            <a:endParaRPr lang="en-US" sz="1600" dirty="0">
              <a:latin typeface="Calibri" pitchFamily="34" charset="0"/>
              <a:cs typeface="Calibri" pitchFamily="34" charset="0"/>
            </a:endParaRPr>
          </a:p>
          <a:p>
            <a:pPr>
              <a:lnSpc>
                <a:spcPct val="150000"/>
              </a:lnSpc>
            </a:pPr>
            <a:r>
              <a:rPr lang="en-US" sz="1600" dirty="0">
                <a:latin typeface="Calibri" pitchFamily="34" charset="0"/>
                <a:cs typeface="Calibri" pitchFamily="34" charset="0"/>
              </a:rPr>
              <a:t>B. PSE </a:t>
            </a:r>
            <a:r>
              <a:rPr lang="en-US" sz="1600" dirty="0" err="1">
                <a:latin typeface="Calibri" pitchFamily="34" charset="0"/>
                <a:cs typeface="Calibri" pitchFamily="34" charset="0"/>
              </a:rPr>
              <a:t>harus</a:t>
            </a:r>
            <a:r>
              <a:rPr lang="en-US" sz="1600" dirty="0">
                <a:latin typeface="Calibri" pitchFamily="34" charset="0"/>
                <a:cs typeface="Calibri" pitchFamily="34" charset="0"/>
              </a:rPr>
              <a:t> </a:t>
            </a:r>
            <a:r>
              <a:rPr lang="en-US" sz="1600" dirty="0" err="1">
                <a:latin typeface="Calibri" pitchFamily="34" charset="0"/>
                <a:cs typeface="Calibri" pitchFamily="34" charset="0"/>
              </a:rPr>
              <a:t>terdaftar</a:t>
            </a:r>
            <a:r>
              <a:rPr lang="en-US" sz="1600" dirty="0">
                <a:latin typeface="Calibri" pitchFamily="34" charset="0"/>
                <a:cs typeface="Calibri" pitchFamily="34" charset="0"/>
              </a:rPr>
              <a:t> </a:t>
            </a:r>
            <a:r>
              <a:rPr lang="en-US" sz="1600" dirty="0" err="1">
                <a:latin typeface="Calibri" pitchFamily="34" charset="0"/>
                <a:cs typeface="Calibri" pitchFamily="34" charset="0"/>
              </a:rPr>
              <a:t>pada</a:t>
            </a:r>
            <a:r>
              <a:rPr lang="en-US" sz="1600" dirty="0">
                <a:latin typeface="Calibri" pitchFamily="34" charset="0"/>
                <a:cs typeface="Calibri" pitchFamily="34" charset="0"/>
              </a:rPr>
              <a:t> </a:t>
            </a:r>
            <a:r>
              <a:rPr lang="en-US" sz="1600" dirty="0" err="1" smtClean="0">
                <a:latin typeface="Calibri" pitchFamily="34" charset="0"/>
                <a:cs typeface="Calibri" pitchFamily="34" charset="0"/>
              </a:rPr>
              <a:t>Menko</a:t>
            </a:r>
            <a:r>
              <a:rPr lang="id-ID" sz="1600" dirty="0" smtClean="0">
                <a:latin typeface="Calibri" pitchFamily="34" charset="0"/>
                <a:cs typeface="Calibri" pitchFamily="34" charset="0"/>
              </a:rPr>
              <a:t>m</a:t>
            </a:r>
            <a:r>
              <a:rPr lang="en-US" sz="1600" dirty="0" smtClean="0">
                <a:latin typeface="Calibri" pitchFamily="34" charset="0"/>
                <a:cs typeface="Calibri" pitchFamily="34" charset="0"/>
              </a:rPr>
              <a:t>info</a:t>
            </a:r>
            <a:endParaRPr lang="en-US" sz="1600" dirty="0">
              <a:latin typeface="Calibri" pitchFamily="34" charset="0"/>
              <a:cs typeface="Calibri" pitchFamily="34" charset="0"/>
            </a:endParaRPr>
          </a:p>
        </p:txBody>
      </p:sp>
      <p:pic>
        <p:nvPicPr>
          <p:cNvPr id="12"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9326" y="6064746"/>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3055" y="6069329"/>
            <a:ext cx="1296271" cy="6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13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rot="10800000">
            <a:off x="3398520" y="0"/>
            <a:ext cx="1965960" cy="1577340"/>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2" name="Title 1">
            <a:extLst>
              <a:ext uri="{FF2B5EF4-FFF2-40B4-BE49-F238E27FC236}">
                <a16:creationId xmlns="" xmlns:a16="http://schemas.microsoft.com/office/drawing/2014/main" id="{A1910E04-D500-468A-B05B-D446A42EEF64}"/>
              </a:ext>
            </a:extLst>
          </p:cNvPr>
          <p:cNvSpPr>
            <a:spLocks noGrp="1"/>
          </p:cNvSpPr>
          <p:nvPr>
            <p:ph type="title"/>
          </p:nvPr>
        </p:nvSpPr>
        <p:spPr>
          <a:xfrm>
            <a:off x="382904" y="486845"/>
            <a:ext cx="4600575" cy="5969848"/>
          </a:xfrm>
          <a:solidFill>
            <a:schemeClr val="accent1">
              <a:lumMod val="50000"/>
            </a:schemeClr>
          </a:solidFill>
          <a:ln>
            <a:noFill/>
          </a:ln>
        </p:spPr>
        <p:txBody>
          <a:bodyPr>
            <a:normAutofit/>
          </a:bodyPr>
          <a:lstStyle/>
          <a:p>
            <a:pPr algn="ctr"/>
            <a:r>
              <a:rPr lang="en-US" dirty="0" err="1">
                <a:solidFill>
                  <a:schemeClr val="bg1"/>
                </a:solidFill>
              </a:rPr>
              <a:t>Ketentuan</a:t>
            </a:r>
            <a:r>
              <a:rPr lang="en-US" dirty="0">
                <a:solidFill>
                  <a:schemeClr val="bg1"/>
                </a:solidFill>
              </a:rPr>
              <a:t> </a:t>
            </a:r>
            <a:r>
              <a:rPr lang="id-ID" dirty="0" smtClean="0">
                <a:solidFill>
                  <a:schemeClr val="bg1"/>
                </a:solidFill>
              </a:rPr>
              <a:t/>
            </a:r>
            <a:br>
              <a:rPr lang="id-ID" dirty="0" smtClean="0">
                <a:solidFill>
                  <a:schemeClr val="bg1"/>
                </a:solidFill>
              </a:rPr>
            </a:br>
            <a:r>
              <a:rPr lang="en-US" dirty="0" smtClean="0">
                <a:solidFill>
                  <a:schemeClr val="bg1"/>
                </a:solidFill>
              </a:rPr>
              <a:t>E</a:t>
            </a:r>
            <a:r>
              <a:rPr lang="id-ID" dirty="0" smtClean="0">
                <a:solidFill>
                  <a:schemeClr val="bg1"/>
                </a:solidFill>
              </a:rPr>
              <a:t>-</a:t>
            </a:r>
            <a:r>
              <a:rPr lang="en-US" dirty="0" err="1" smtClean="0">
                <a:solidFill>
                  <a:schemeClr val="bg1"/>
                </a:solidFill>
              </a:rPr>
              <a:t>Farmasi</a:t>
            </a:r>
            <a:r>
              <a:rPr lang="en-US" dirty="0" smtClean="0">
                <a:solidFill>
                  <a:schemeClr val="bg1"/>
                </a:solidFill>
              </a:rPr>
              <a:t> </a:t>
            </a:r>
            <a:r>
              <a:rPr lang="id-ID" dirty="0" smtClean="0">
                <a:solidFill>
                  <a:schemeClr val="bg1"/>
                </a:solidFill>
              </a:rPr>
              <a:t/>
            </a:r>
            <a:br>
              <a:rPr lang="id-ID" dirty="0" smtClean="0">
                <a:solidFill>
                  <a:schemeClr val="bg1"/>
                </a:solidFill>
              </a:rPr>
            </a:br>
            <a:r>
              <a:rPr lang="en-US" sz="3200" dirty="0" smtClean="0">
                <a:solidFill>
                  <a:schemeClr val="bg1"/>
                </a:solidFill>
              </a:rPr>
              <a:t>(</a:t>
            </a:r>
            <a:r>
              <a:rPr lang="en-US" sz="3200" dirty="0" err="1" smtClean="0">
                <a:solidFill>
                  <a:schemeClr val="bg1"/>
                </a:solidFill>
              </a:rPr>
              <a:t>Rancangan</a:t>
            </a:r>
            <a:r>
              <a:rPr lang="en-US" sz="3200" dirty="0" smtClean="0">
                <a:solidFill>
                  <a:schemeClr val="bg1"/>
                </a:solidFill>
              </a:rPr>
              <a:t>) (</a:t>
            </a:r>
            <a:r>
              <a:rPr lang="id-ID" sz="3200" dirty="0" smtClean="0">
                <a:solidFill>
                  <a:schemeClr val="bg1"/>
                </a:solidFill>
              </a:rPr>
              <a:t>2</a:t>
            </a:r>
            <a:r>
              <a:rPr lang="en-US" sz="3200" dirty="0" smtClean="0">
                <a:solidFill>
                  <a:schemeClr val="bg1"/>
                </a:solidFill>
              </a:rPr>
              <a:t>)</a:t>
            </a:r>
            <a:r>
              <a:rPr lang="en-US" sz="3200" dirty="0">
                <a:solidFill>
                  <a:schemeClr val="bg1"/>
                </a:solidFill>
              </a:rPr>
              <a:t/>
            </a:r>
            <a:br>
              <a:rPr lang="en-US" sz="3200" dirty="0">
                <a:solidFill>
                  <a:schemeClr val="bg1"/>
                </a:solidFill>
              </a:rPr>
            </a:br>
            <a:endParaRPr lang="en-US" dirty="0">
              <a:solidFill>
                <a:schemeClr val="bg1"/>
              </a:solidFill>
            </a:endParaRPr>
          </a:p>
        </p:txBody>
      </p:sp>
      <p:sp>
        <p:nvSpPr>
          <p:cNvPr id="4" name="Right Triangle 3"/>
          <p:cNvSpPr/>
          <p:nvPr/>
        </p:nvSpPr>
        <p:spPr>
          <a:xfrm>
            <a:off x="0" y="5280660"/>
            <a:ext cx="1965960" cy="1577340"/>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5" name="Snip Diagonal Corner Rectangle 4"/>
          <p:cNvSpPr/>
          <p:nvPr/>
        </p:nvSpPr>
        <p:spPr>
          <a:xfrm>
            <a:off x="6169532" y="601144"/>
            <a:ext cx="4460367" cy="1138654"/>
          </a:xfrm>
          <a:prstGeom prst="snip2DiagRect">
            <a:avLst/>
          </a:prstGeom>
          <a:solidFill>
            <a:schemeClr val="accent1">
              <a:lumMod val="50000"/>
            </a:schemeClr>
          </a:solidFill>
          <a:ln>
            <a:solidFill>
              <a:schemeClr val="accent1">
                <a:lumMod val="50000"/>
              </a:schemeClr>
            </a:solidFill>
          </a:ln>
        </p:spPr>
        <p:txBody>
          <a:bodyPr wrap="square">
            <a:spAutoFit/>
          </a:bodyPr>
          <a:lstStyle/>
          <a:p>
            <a:endParaRPr lang="id-ID" sz="1400" dirty="0" smtClean="0">
              <a:solidFill>
                <a:schemeClr val="bg1"/>
              </a:solidFill>
              <a:latin typeface="Calibri" pitchFamily="34" charset="0"/>
              <a:cs typeface="Calibri" pitchFamily="34" charset="0"/>
            </a:endParaRPr>
          </a:p>
          <a:p>
            <a:r>
              <a:rPr lang="id-ID" sz="2800" dirty="0" smtClean="0">
                <a:solidFill>
                  <a:schemeClr val="bg1"/>
                </a:solidFill>
                <a:latin typeface="Calibri" pitchFamily="34" charset="0"/>
                <a:cs typeface="Calibri" pitchFamily="34" charset="0"/>
              </a:rPr>
              <a:t>3. </a:t>
            </a:r>
            <a:r>
              <a:rPr lang="en-US" sz="2800" dirty="0" smtClean="0">
                <a:solidFill>
                  <a:schemeClr val="bg1"/>
                </a:solidFill>
              </a:rPr>
              <a:t>RESEP</a:t>
            </a:r>
            <a:endParaRPr lang="id-ID" sz="2800" dirty="0" smtClean="0">
              <a:solidFill>
                <a:schemeClr val="bg1"/>
              </a:solidFill>
            </a:endParaRPr>
          </a:p>
          <a:p>
            <a:endParaRPr lang="en-US" sz="1200" dirty="0">
              <a:solidFill>
                <a:schemeClr val="bg1"/>
              </a:solidFill>
            </a:endParaRPr>
          </a:p>
        </p:txBody>
      </p:sp>
      <p:sp>
        <p:nvSpPr>
          <p:cNvPr id="6" name="Rectangle 5"/>
          <p:cNvSpPr/>
          <p:nvPr/>
        </p:nvSpPr>
        <p:spPr>
          <a:xfrm>
            <a:off x="6169532" y="1739798"/>
            <a:ext cx="6096000" cy="1754326"/>
          </a:xfrm>
          <a:prstGeom prst="rect">
            <a:avLst/>
          </a:prstGeom>
        </p:spPr>
        <p:txBody>
          <a:bodyPr>
            <a:spAutoFit/>
          </a:bodyPr>
          <a:lstStyle/>
          <a:p>
            <a:pPr>
              <a:lnSpc>
                <a:spcPct val="150000"/>
              </a:lnSpc>
            </a:pPr>
            <a:r>
              <a:rPr lang="en-US" sz="1200" dirty="0">
                <a:latin typeface="Calibri" pitchFamily="34" charset="0"/>
                <a:cs typeface="Calibri" pitchFamily="34" charset="0"/>
              </a:rPr>
              <a:t>A. </a:t>
            </a:r>
            <a:r>
              <a:rPr lang="en-US" sz="1200" dirty="0" err="1">
                <a:latin typeface="Calibri" pitchFamily="34" charset="0"/>
                <a:cs typeface="Calibri" pitchFamily="34" charset="0"/>
              </a:rPr>
              <a:t>Resep</a:t>
            </a:r>
            <a:r>
              <a:rPr lang="en-US" sz="1200" dirty="0">
                <a:latin typeface="Calibri" pitchFamily="34" charset="0"/>
                <a:cs typeface="Calibri" pitchFamily="34" charset="0"/>
              </a:rPr>
              <a:t> yang </a:t>
            </a:r>
            <a:r>
              <a:rPr lang="en-US" sz="1200" dirty="0" err="1">
                <a:latin typeface="Calibri" pitchFamily="34" charset="0"/>
                <a:cs typeface="Calibri" pitchFamily="34" charset="0"/>
              </a:rPr>
              <a:t>dapat</a:t>
            </a:r>
            <a:r>
              <a:rPr lang="en-US" sz="1200" dirty="0">
                <a:latin typeface="Calibri" pitchFamily="34" charset="0"/>
                <a:cs typeface="Calibri" pitchFamily="34" charset="0"/>
              </a:rPr>
              <a:t> </a:t>
            </a:r>
            <a:r>
              <a:rPr lang="en-US" sz="1200" dirty="0" err="1">
                <a:latin typeface="Calibri" pitchFamily="34" charset="0"/>
                <a:cs typeface="Calibri" pitchFamily="34" charset="0"/>
              </a:rPr>
              <a:t>dilayani</a:t>
            </a:r>
            <a:r>
              <a:rPr lang="en-US" sz="1200" dirty="0">
                <a:latin typeface="Calibri" pitchFamily="34" charset="0"/>
                <a:cs typeface="Calibri" pitchFamily="34" charset="0"/>
              </a:rPr>
              <a:t> </a:t>
            </a:r>
            <a:r>
              <a:rPr lang="en-US" sz="1200" dirty="0" err="1">
                <a:latin typeface="Calibri" pitchFamily="34" charset="0"/>
                <a:cs typeface="Calibri" pitchFamily="34" charset="0"/>
              </a:rPr>
              <a:t>oleh</a:t>
            </a:r>
            <a:r>
              <a:rPr lang="en-US" sz="1200" dirty="0">
                <a:latin typeface="Calibri" pitchFamily="34" charset="0"/>
                <a:cs typeface="Calibri" pitchFamily="34" charset="0"/>
              </a:rPr>
              <a:t> </a:t>
            </a:r>
            <a:r>
              <a:rPr lang="en-US" sz="1200" dirty="0" err="1">
                <a:latin typeface="Calibri" pitchFamily="34" charset="0"/>
                <a:cs typeface="Calibri" pitchFamily="34" charset="0"/>
              </a:rPr>
              <a:t>resep</a:t>
            </a:r>
            <a:r>
              <a:rPr lang="en-US" sz="1200" dirty="0">
                <a:latin typeface="Calibri" pitchFamily="34" charset="0"/>
                <a:cs typeface="Calibri" pitchFamily="34" charset="0"/>
              </a:rPr>
              <a:t> </a:t>
            </a:r>
            <a:r>
              <a:rPr lang="en-US" sz="1200" dirty="0" err="1">
                <a:latin typeface="Calibri" pitchFamily="34" charset="0"/>
                <a:cs typeface="Calibri" pitchFamily="34" charset="0"/>
              </a:rPr>
              <a:t>elektronik</a:t>
            </a:r>
            <a:r>
              <a:rPr lang="en-US" sz="1200" dirty="0">
                <a:latin typeface="Calibri" pitchFamily="34" charset="0"/>
                <a:cs typeface="Calibri" pitchFamily="34" charset="0"/>
              </a:rPr>
              <a:t> </a:t>
            </a:r>
            <a:r>
              <a:rPr lang="en-US" sz="1200" dirty="0" err="1">
                <a:latin typeface="Calibri" pitchFamily="34" charset="0"/>
                <a:cs typeface="Calibri" pitchFamily="34" charset="0"/>
              </a:rPr>
              <a:t>dan</a:t>
            </a:r>
            <a:r>
              <a:rPr lang="en-US" sz="1200" dirty="0">
                <a:latin typeface="Calibri" pitchFamily="34" charset="0"/>
                <a:cs typeface="Calibri" pitchFamily="34" charset="0"/>
              </a:rPr>
              <a:t> </a:t>
            </a:r>
            <a:r>
              <a:rPr lang="en-US" sz="1200" dirty="0" smtClean="0">
                <a:latin typeface="Calibri" pitchFamily="34" charset="0"/>
                <a:cs typeface="Calibri" pitchFamily="34" charset="0"/>
              </a:rPr>
              <a:t>rese</a:t>
            </a:r>
            <a:r>
              <a:rPr lang="id-ID" sz="1200" dirty="0" smtClean="0">
                <a:latin typeface="Calibri" pitchFamily="34" charset="0"/>
                <a:cs typeface="Calibri" pitchFamily="34" charset="0"/>
              </a:rPr>
              <a:t>p</a:t>
            </a:r>
            <a:r>
              <a:rPr lang="en-US" sz="1200" dirty="0" smtClean="0">
                <a:latin typeface="Calibri" pitchFamily="34" charset="0"/>
                <a:cs typeface="Calibri" pitchFamily="34" charset="0"/>
              </a:rPr>
              <a:t> </a:t>
            </a:r>
            <a:r>
              <a:rPr lang="en-US" sz="1200" dirty="0">
                <a:latin typeface="Calibri" pitchFamily="34" charset="0"/>
                <a:cs typeface="Calibri" pitchFamily="34" charset="0"/>
              </a:rPr>
              <a:t>yang non- </a:t>
            </a:r>
            <a:r>
              <a:rPr lang="en-US" sz="1200" dirty="0" err="1" smtClean="0">
                <a:latin typeface="Calibri" pitchFamily="34" charset="0"/>
                <a:cs typeface="Calibri" pitchFamily="34" charset="0"/>
              </a:rPr>
              <a:t>elektronik</a:t>
            </a:r>
            <a:r>
              <a:rPr lang="en-US" sz="1200" dirty="0" smtClean="0">
                <a:latin typeface="Calibri" pitchFamily="34" charset="0"/>
                <a:cs typeface="Calibri" pitchFamily="34" charset="0"/>
              </a:rPr>
              <a:t> </a:t>
            </a:r>
            <a:r>
              <a:rPr lang="en-US" sz="1200" dirty="0" err="1">
                <a:latin typeface="Calibri" pitchFamily="34" charset="0"/>
                <a:cs typeface="Calibri" pitchFamily="34" charset="0"/>
              </a:rPr>
              <a:t>dapat</a:t>
            </a:r>
            <a:r>
              <a:rPr lang="en-US" sz="1200" dirty="0">
                <a:latin typeface="Calibri" pitchFamily="34" charset="0"/>
                <a:cs typeface="Calibri" pitchFamily="34" charset="0"/>
              </a:rPr>
              <a:t> </a:t>
            </a:r>
            <a:r>
              <a:rPr lang="en-US" sz="1200" dirty="0" err="1">
                <a:latin typeface="Calibri" pitchFamily="34" charset="0"/>
                <a:cs typeface="Calibri" pitchFamily="34" charset="0"/>
              </a:rPr>
              <a:t>diverifikasi</a:t>
            </a:r>
            <a:endParaRPr lang="en-US" sz="1200" dirty="0">
              <a:latin typeface="Calibri" pitchFamily="34" charset="0"/>
              <a:cs typeface="Calibri" pitchFamily="34" charset="0"/>
            </a:endParaRPr>
          </a:p>
          <a:p>
            <a:pPr>
              <a:lnSpc>
                <a:spcPct val="150000"/>
              </a:lnSpc>
            </a:pPr>
            <a:r>
              <a:rPr lang="en-US" sz="1200" dirty="0">
                <a:latin typeface="Calibri" pitchFamily="34" charset="0"/>
                <a:cs typeface="Calibri" pitchFamily="34" charset="0"/>
              </a:rPr>
              <a:t>B. </a:t>
            </a:r>
            <a:r>
              <a:rPr lang="en-US" sz="1200" dirty="0" err="1">
                <a:latin typeface="Calibri" pitchFamily="34" charset="0"/>
                <a:cs typeface="Calibri" pitchFamily="34" charset="0"/>
              </a:rPr>
              <a:t>Resep</a:t>
            </a:r>
            <a:r>
              <a:rPr lang="en-US" sz="1200" dirty="0">
                <a:latin typeface="Calibri" pitchFamily="34" charset="0"/>
                <a:cs typeface="Calibri" pitchFamily="34" charset="0"/>
              </a:rPr>
              <a:t> yang </a:t>
            </a:r>
            <a:r>
              <a:rPr lang="en-US" sz="1200" dirty="0" err="1" smtClean="0">
                <a:latin typeface="Calibri" pitchFamily="34" charset="0"/>
                <a:cs typeface="Calibri" pitchFamily="34" charset="0"/>
              </a:rPr>
              <a:t>tida</a:t>
            </a:r>
            <a:r>
              <a:rPr lang="id-ID" sz="1200" dirty="0" smtClean="0">
                <a:latin typeface="Calibri" pitchFamily="34" charset="0"/>
                <a:cs typeface="Calibri" pitchFamily="34" charset="0"/>
              </a:rPr>
              <a:t>k</a:t>
            </a:r>
            <a:r>
              <a:rPr lang="en-US" sz="1200" dirty="0" smtClean="0">
                <a:latin typeface="Calibri" pitchFamily="34" charset="0"/>
                <a:cs typeface="Calibri" pitchFamily="34" charset="0"/>
              </a:rPr>
              <a:t> </a:t>
            </a:r>
            <a:r>
              <a:rPr lang="en-US" sz="1200" dirty="0" err="1">
                <a:latin typeface="Calibri" pitchFamily="34" charset="0"/>
                <a:cs typeface="Calibri" pitchFamily="34" charset="0"/>
              </a:rPr>
              <a:t>dapat</a:t>
            </a:r>
            <a:r>
              <a:rPr lang="en-US" sz="1200" dirty="0">
                <a:latin typeface="Calibri" pitchFamily="34" charset="0"/>
                <a:cs typeface="Calibri" pitchFamily="34" charset="0"/>
              </a:rPr>
              <a:t> </a:t>
            </a:r>
            <a:r>
              <a:rPr lang="en-US" sz="1200" dirty="0" err="1">
                <a:latin typeface="Calibri" pitchFamily="34" charset="0"/>
                <a:cs typeface="Calibri" pitchFamily="34" charset="0"/>
              </a:rPr>
              <a:t>dilayani</a:t>
            </a:r>
            <a:r>
              <a:rPr lang="en-US" sz="1200" dirty="0">
                <a:latin typeface="Calibri" pitchFamily="34" charset="0"/>
                <a:cs typeface="Calibri" pitchFamily="34" charset="0"/>
              </a:rPr>
              <a:t> </a:t>
            </a:r>
            <a:r>
              <a:rPr lang="en-US" sz="1200" dirty="0" err="1">
                <a:latin typeface="Calibri" pitchFamily="34" charset="0"/>
                <a:cs typeface="Calibri" pitchFamily="34" charset="0"/>
              </a:rPr>
              <a:t>adalah</a:t>
            </a:r>
            <a:r>
              <a:rPr lang="en-US" sz="1200" dirty="0">
                <a:latin typeface="Calibri" pitchFamily="34" charset="0"/>
                <a:cs typeface="Calibri" pitchFamily="34" charset="0"/>
              </a:rPr>
              <a:t> </a:t>
            </a:r>
            <a:r>
              <a:rPr lang="en-US" sz="1200" dirty="0" err="1">
                <a:latin typeface="Calibri" pitchFamily="34" charset="0"/>
                <a:cs typeface="Calibri" pitchFamily="34" charset="0"/>
              </a:rPr>
              <a:t>resep</a:t>
            </a:r>
            <a:r>
              <a:rPr lang="en-US" sz="1200" dirty="0">
                <a:latin typeface="Calibri" pitchFamily="34" charset="0"/>
                <a:cs typeface="Calibri" pitchFamily="34" charset="0"/>
              </a:rPr>
              <a:t> yang </a:t>
            </a:r>
            <a:r>
              <a:rPr lang="en-US" sz="1200" dirty="0" err="1">
                <a:latin typeface="Calibri" pitchFamily="34" charset="0"/>
                <a:cs typeface="Calibri" pitchFamily="34" charset="0"/>
              </a:rPr>
              <a:t>tidak</a:t>
            </a:r>
            <a:r>
              <a:rPr lang="en-US" sz="1200" dirty="0">
                <a:latin typeface="Calibri" pitchFamily="34" charset="0"/>
                <a:cs typeface="Calibri" pitchFamily="34" charset="0"/>
              </a:rPr>
              <a:t> </a:t>
            </a:r>
            <a:r>
              <a:rPr lang="en-US" sz="1200" dirty="0" err="1">
                <a:latin typeface="Calibri" pitchFamily="34" charset="0"/>
                <a:cs typeface="Calibri" pitchFamily="34" charset="0"/>
              </a:rPr>
              <a:t>bisa</a:t>
            </a:r>
            <a:r>
              <a:rPr lang="en-US" sz="1200" dirty="0">
                <a:latin typeface="Calibri" pitchFamily="34" charset="0"/>
                <a:cs typeface="Calibri" pitchFamily="34" charset="0"/>
              </a:rPr>
              <a:t> </a:t>
            </a:r>
            <a:r>
              <a:rPr lang="en-US" sz="1200" dirty="0" err="1">
                <a:latin typeface="Calibri" pitchFamily="34" charset="0"/>
                <a:cs typeface="Calibri" pitchFamily="34" charset="0"/>
              </a:rPr>
              <a:t>diverifikasi</a:t>
            </a:r>
            <a:r>
              <a:rPr lang="en-US" sz="1200" dirty="0">
                <a:latin typeface="Calibri" pitchFamily="34" charset="0"/>
                <a:cs typeface="Calibri" pitchFamily="34" charset="0"/>
              </a:rPr>
              <a:t> </a:t>
            </a:r>
            <a:r>
              <a:rPr lang="en-US" sz="1200" dirty="0" err="1">
                <a:latin typeface="Calibri" pitchFamily="34" charset="0"/>
                <a:cs typeface="Calibri" pitchFamily="34" charset="0"/>
              </a:rPr>
              <a:t>penulis</a:t>
            </a:r>
            <a:r>
              <a:rPr lang="en-US" sz="1200" dirty="0">
                <a:latin typeface="Calibri" pitchFamily="34" charset="0"/>
                <a:cs typeface="Calibri" pitchFamily="34" charset="0"/>
              </a:rPr>
              <a:t> </a:t>
            </a:r>
            <a:r>
              <a:rPr lang="en-US" sz="1200" dirty="0" err="1">
                <a:latin typeface="Calibri" pitchFamily="34" charset="0"/>
                <a:cs typeface="Calibri" pitchFamily="34" charset="0"/>
              </a:rPr>
              <a:t>resepnya</a:t>
            </a:r>
            <a:r>
              <a:rPr lang="en-US" sz="1200" dirty="0">
                <a:latin typeface="Calibri" pitchFamily="34" charset="0"/>
                <a:cs typeface="Calibri" pitchFamily="34" charset="0"/>
              </a:rPr>
              <a:t> </a:t>
            </a:r>
            <a:r>
              <a:rPr lang="en-US" sz="1200" dirty="0" err="1">
                <a:latin typeface="Calibri" pitchFamily="34" charset="0"/>
                <a:cs typeface="Calibri" pitchFamily="34" charset="0"/>
              </a:rPr>
              <a:t>dan</a:t>
            </a:r>
            <a:r>
              <a:rPr lang="en-US" sz="1200" dirty="0">
                <a:latin typeface="Calibri" pitchFamily="34" charset="0"/>
                <a:cs typeface="Calibri" pitchFamily="34" charset="0"/>
              </a:rPr>
              <a:t> </a:t>
            </a:r>
            <a:r>
              <a:rPr lang="en-US" sz="1200" dirty="0" err="1">
                <a:latin typeface="Calibri" pitchFamily="34" charset="0"/>
                <a:cs typeface="Calibri" pitchFamily="34" charset="0"/>
              </a:rPr>
              <a:t>menunjukan</a:t>
            </a:r>
            <a:r>
              <a:rPr lang="en-US" sz="1200" dirty="0">
                <a:latin typeface="Calibri" pitchFamily="34" charset="0"/>
                <a:cs typeface="Calibri" pitchFamily="34" charset="0"/>
              </a:rPr>
              <a:t> </a:t>
            </a:r>
            <a:r>
              <a:rPr lang="en-US" sz="1200" dirty="0" err="1">
                <a:latin typeface="Calibri" pitchFamily="34" charset="0"/>
                <a:cs typeface="Calibri" pitchFamily="34" charset="0"/>
              </a:rPr>
              <a:t>indikasi</a:t>
            </a:r>
            <a:r>
              <a:rPr lang="en-US" sz="1200" dirty="0">
                <a:latin typeface="Calibri" pitchFamily="34" charset="0"/>
                <a:cs typeface="Calibri" pitchFamily="34" charset="0"/>
              </a:rPr>
              <a:t> </a:t>
            </a:r>
            <a:r>
              <a:rPr lang="en-US" sz="1200" dirty="0" err="1">
                <a:latin typeface="Calibri" pitchFamily="34" charset="0"/>
                <a:cs typeface="Calibri" pitchFamily="34" charset="0"/>
              </a:rPr>
              <a:t>potensi</a:t>
            </a:r>
            <a:r>
              <a:rPr lang="en-US" sz="1200" dirty="0">
                <a:latin typeface="Calibri" pitchFamily="34" charset="0"/>
                <a:cs typeface="Calibri" pitchFamily="34" charset="0"/>
              </a:rPr>
              <a:t> </a:t>
            </a:r>
            <a:r>
              <a:rPr lang="en-US" sz="1200" dirty="0" err="1">
                <a:latin typeface="Calibri" pitchFamily="34" charset="0"/>
                <a:cs typeface="Calibri" pitchFamily="34" charset="0"/>
              </a:rPr>
              <a:t>adanya</a:t>
            </a:r>
            <a:r>
              <a:rPr lang="en-US" sz="1200" dirty="0">
                <a:latin typeface="Calibri" pitchFamily="34" charset="0"/>
                <a:cs typeface="Calibri" pitchFamily="34" charset="0"/>
              </a:rPr>
              <a:t> </a:t>
            </a:r>
            <a:r>
              <a:rPr lang="en-US" sz="1200" dirty="0" err="1">
                <a:latin typeface="Calibri" pitchFamily="34" charset="0"/>
                <a:cs typeface="Calibri" pitchFamily="34" charset="0"/>
              </a:rPr>
              <a:t>penyalahgunaan</a:t>
            </a:r>
            <a:endParaRPr lang="en-US" sz="1200" dirty="0">
              <a:latin typeface="Calibri" pitchFamily="34" charset="0"/>
              <a:cs typeface="Calibri" pitchFamily="34" charset="0"/>
            </a:endParaRPr>
          </a:p>
          <a:p>
            <a:pPr>
              <a:lnSpc>
                <a:spcPct val="150000"/>
              </a:lnSpc>
            </a:pPr>
            <a:r>
              <a:rPr lang="en-US" sz="1200" dirty="0">
                <a:latin typeface="Calibri" pitchFamily="34" charset="0"/>
                <a:cs typeface="Calibri" pitchFamily="34" charset="0"/>
              </a:rPr>
              <a:t>C. </a:t>
            </a:r>
            <a:r>
              <a:rPr lang="en-US" sz="1200" dirty="0" err="1">
                <a:latin typeface="Calibri" pitchFamily="34" charset="0"/>
                <a:cs typeface="Calibri" pitchFamily="34" charset="0"/>
              </a:rPr>
              <a:t>Resep</a:t>
            </a:r>
            <a:r>
              <a:rPr lang="en-US" sz="1200" dirty="0">
                <a:latin typeface="Calibri" pitchFamily="34" charset="0"/>
                <a:cs typeface="Calibri" pitchFamily="34" charset="0"/>
              </a:rPr>
              <a:t> </a:t>
            </a:r>
            <a:r>
              <a:rPr lang="en-US" sz="1200" dirty="0" err="1">
                <a:latin typeface="Calibri" pitchFamily="34" charset="0"/>
                <a:cs typeface="Calibri" pitchFamily="34" charset="0"/>
              </a:rPr>
              <a:t>harus</a:t>
            </a:r>
            <a:r>
              <a:rPr lang="en-US" sz="1200" dirty="0">
                <a:latin typeface="Calibri" pitchFamily="34" charset="0"/>
                <a:cs typeface="Calibri" pitchFamily="34" charset="0"/>
              </a:rPr>
              <a:t> </a:t>
            </a:r>
            <a:r>
              <a:rPr lang="en-US" sz="1200" dirty="0" err="1">
                <a:latin typeface="Calibri" pitchFamily="34" charset="0"/>
                <a:cs typeface="Calibri" pitchFamily="34" charset="0"/>
              </a:rPr>
              <a:t>disimpan</a:t>
            </a:r>
            <a:r>
              <a:rPr lang="en-US" sz="1200" dirty="0">
                <a:latin typeface="Calibri" pitchFamily="34" charset="0"/>
                <a:cs typeface="Calibri" pitchFamily="34" charset="0"/>
              </a:rPr>
              <a:t> </a:t>
            </a:r>
            <a:r>
              <a:rPr lang="en-US" sz="1200" dirty="0" err="1">
                <a:latin typeface="Calibri" pitchFamily="34" charset="0"/>
                <a:cs typeface="Calibri" pitchFamily="34" charset="0"/>
              </a:rPr>
              <a:t>setidaknya</a:t>
            </a:r>
            <a:r>
              <a:rPr lang="en-US" sz="1200" dirty="0">
                <a:latin typeface="Calibri" pitchFamily="34" charset="0"/>
                <a:cs typeface="Calibri" pitchFamily="34" charset="0"/>
              </a:rPr>
              <a:t> 5 </a:t>
            </a:r>
            <a:r>
              <a:rPr lang="en-US" sz="1200" dirty="0" err="1">
                <a:latin typeface="Calibri" pitchFamily="34" charset="0"/>
                <a:cs typeface="Calibri" pitchFamily="34" charset="0"/>
              </a:rPr>
              <a:t>tahun</a:t>
            </a:r>
            <a:r>
              <a:rPr lang="en-US" sz="1200" dirty="0">
                <a:latin typeface="Calibri" pitchFamily="34" charset="0"/>
                <a:cs typeface="Calibri" pitchFamily="34" charset="0"/>
              </a:rPr>
              <a:t> </a:t>
            </a:r>
            <a:r>
              <a:rPr lang="en-US" sz="1200" dirty="0" err="1">
                <a:latin typeface="Calibri" pitchFamily="34" charset="0"/>
                <a:cs typeface="Calibri" pitchFamily="34" charset="0"/>
              </a:rPr>
              <a:t>untuk</a:t>
            </a:r>
            <a:r>
              <a:rPr lang="en-US" sz="1200" dirty="0">
                <a:latin typeface="Calibri" pitchFamily="34" charset="0"/>
                <a:cs typeface="Calibri" pitchFamily="34" charset="0"/>
              </a:rPr>
              <a:t> </a:t>
            </a:r>
            <a:r>
              <a:rPr lang="en-US" sz="1200" dirty="0" err="1">
                <a:latin typeface="Calibri" pitchFamily="34" charset="0"/>
                <a:cs typeface="Calibri" pitchFamily="34" charset="0"/>
              </a:rPr>
              <a:t>menjaga</a:t>
            </a:r>
            <a:r>
              <a:rPr lang="en-US" sz="1200" dirty="0">
                <a:latin typeface="Calibri" pitchFamily="34" charset="0"/>
                <a:cs typeface="Calibri" pitchFamily="34" charset="0"/>
              </a:rPr>
              <a:t> </a:t>
            </a:r>
            <a:r>
              <a:rPr lang="en-US" sz="1200" dirty="0" err="1" smtClean="0">
                <a:latin typeface="Calibri" pitchFamily="34" charset="0"/>
                <a:cs typeface="Calibri" pitchFamily="34" charset="0"/>
              </a:rPr>
              <a:t>kerahasiaan</a:t>
            </a:r>
            <a:r>
              <a:rPr lang="en-US" sz="1200" dirty="0" smtClean="0">
                <a:latin typeface="Calibri" pitchFamily="34" charset="0"/>
                <a:cs typeface="Calibri" pitchFamily="34" charset="0"/>
              </a:rPr>
              <a:t> </a:t>
            </a:r>
            <a:r>
              <a:rPr lang="en-US" sz="1200" dirty="0" err="1">
                <a:latin typeface="Calibri" pitchFamily="34" charset="0"/>
                <a:cs typeface="Calibri" pitchFamily="34" charset="0"/>
              </a:rPr>
              <a:t>dan</a:t>
            </a:r>
            <a:r>
              <a:rPr lang="en-US" sz="1200" dirty="0">
                <a:latin typeface="Calibri" pitchFamily="34" charset="0"/>
                <a:cs typeface="Calibri" pitchFamily="34" charset="0"/>
              </a:rPr>
              <a:t> </a:t>
            </a:r>
            <a:r>
              <a:rPr lang="en-US" sz="1200" dirty="0" err="1" smtClean="0">
                <a:latin typeface="Calibri" pitchFamily="34" charset="0"/>
                <a:cs typeface="Calibri" pitchFamily="34" charset="0"/>
              </a:rPr>
              <a:t>penelu</a:t>
            </a:r>
            <a:r>
              <a:rPr lang="id-ID" sz="1200" dirty="0" smtClean="0">
                <a:latin typeface="Calibri" pitchFamily="34" charset="0"/>
                <a:cs typeface="Calibri" pitchFamily="34" charset="0"/>
              </a:rPr>
              <a:t>su</a:t>
            </a:r>
            <a:r>
              <a:rPr lang="id-ID" sz="1200" dirty="0">
                <a:latin typeface="Calibri" pitchFamily="34" charset="0"/>
                <a:cs typeface="Calibri" pitchFamily="34" charset="0"/>
              </a:rPr>
              <a:t>r</a:t>
            </a:r>
            <a:r>
              <a:rPr lang="en-US" sz="1200" dirty="0" smtClean="0">
                <a:latin typeface="Calibri" pitchFamily="34" charset="0"/>
                <a:cs typeface="Calibri" pitchFamily="34" charset="0"/>
              </a:rPr>
              <a:t>an </a:t>
            </a:r>
            <a:r>
              <a:rPr lang="en-US" sz="1200" dirty="0" err="1" smtClean="0">
                <a:latin typeface="Calibri" pitchFamily="34" charset="0"/>
                <a:cs typeface="Calibri" pitchFamily="34" charset="0"/>
              </a:rPr>
              <a:t>riwa</a:t>
            </a:r>
            <a:r>
              <a:rPr lang="id-ID" sz="1200" dirty="0" smtClean="0">
                <a:latin typeface="Calibri" pitchFamily="34" charset="0"/>
                <a:cs typeface="Calibri" pitchFamily="34" charset="0"/>
              </a:rPr>
              <a:t>ya</a:t>
            </a:r>
            <a:r>
              <a:rPr lang="en-US" sz="1200" dirty="0" smtClean="0">
                <a:latin typeface="Calibri" pitchFamily="34" charset="0"/>
                <a:cs typeface="Calibri" pitchFamily="34" charset="0"/>
              </a:rPr>
              <a:t>t </a:t>
            </a:r>
            <a:r>
              <a:rPr lang="en-US" sz="1200" dirty="0" err="1">
                <a:latin typeface="Calibri" pitchFamily="34" charset="0"/>
                <a:cs typeface="Calibri" pitchFamily="34" charset="0"/>
              </a:rPr>
              <a:t>pengobatan</a:t>
            </a:r>
            <a:endParaRPr lang="en-US" sz="1200" dirty="0">
              <a:latin typeface="Calibri" pitchFamily="34" charset="0"/>
              <a:cs typeface="Calibri" pitchFamily="34" charset="0"/>
            </a:endParaRPr>
          </a:p>
        </p:txBody>
      </p:sp>
      <p:sp>
        <p:nvSpPr>
          <p:cNvPr id="7" name="Snip Diagonal Corner Rectangle 6"/>
          <p:cNvSpPr/>
          <p:nvPr/>
        </p:nvSpPr>
        <p:spPr>
          <a:xfrm>
            <a:off x="6169532" y="3627775"/>
            <a:ext cx="4460367" cy="1065193"/>
          </a:xfrm>
          <a:prstGeom prst="snip2DiagRect">
            <a:avLst/>
          </a:prstGeom>
          <a:solidFill>
            <a:schemeClr val="accent1">
              <a:lumMod val="50000"/>
            </a:schemeClr>
          </a:solidFill>
          <a:ln>
            <a:solidFill>
              <a:schemeClr val="accent1">
                <a:lumMod val="50000"/>
              </a:schemeClr>
            </a:solidFill>
          </a:ln>
        </p:spPr>
        <p:txBody>
          <a:bodyPr wrap="square">
            <a:spAutoFit/>
          </a:bodyPr>
          <a:lstStyle/>
          <a:p>
            <a:pPr algn="ctr"/>
            <a:endParaRPr lang="id-ID" sz="1200" dirty="0" smtClean="0">
              <a:solidFill>
                <a:schemeClr val="bg1"/>
              </a:solidFill>
              <a:latin typeface="Calibri" pitchFamily="34" charset="0"/>
              <a:cs typeface="Calibri" pitchFamily="34" charset="0"/>
            </a:endParaRPr>
          </a:p>
          <a:p>
            <a:r>
              <a:rPr lang="id-ID" sz="2800" dirty="0">
                <a:solidFill>
                  <a:schemeClr val="bg1"/>
                </a:solidFill>
                <a:latin typeface="Calibri" pitchFamily="34" charset="0"/>
                <a:cs typeface="Calibri" pitchFamily="34" charset="0"/>
              </a:rPr>
              <a:t>4</a:t>
            </a:r>
            <a:r>
              <a:rPr lang="en-US" sz="2800" dirty="0" smtClean="0">
                <a:solidFill>
                  <a:schemeClr val="bg1"/>
                </a:solidFill>
                <a:latin typeface="Calibri" pitchFamily="34" charset="0"/>
                <a:cs typeface="Calibri" pitchFamily="34" charset="0"/>
              </a:rPr>
              <a:t>. </a:t>
            </a:r>
            <a:r>
              <a:rPr lang="en-US" sz="2800" dirty="0" smtClean="0">
                <a:solidFill>
                  <a:schemeClr val="bg1"/>
                </a:solidFill>
              </a:rPr>
              <a:t>INFORMASI OBAT</a:t>
            </a:r>
          </a:p>
          <a:p>
            <a:endParaRPr lang="en-US" sz="1200" dirty="0">
              <a:solidFill>
                <a:schemeClr val="bg1"/>
              </a:solidFill>
              <a:latin typeface="Calibri" pitchFamily="34" charset="0"/>
              <a:cs typeface="Calibri" pitchFamily="34" charset="0"/>
            </a:endParaRPr>
          </a:p>
        </p:txBody>
      </p:sp>
      <p:sp>
        <p:nvSpPr>
          <p:cNvPr id="8" name="Rectangle 7"/>
          <p:cNvSpPr/>
          <p:nvPr/>
        </p:nvSpPr>
        <p:spPr>
          <a:xfrm>
            <a:off x="6169532" y="5033450"/>
            <a:ext cx="6096000" cy="1171731"/>
          </a:xfrm>
          <a:prstGeom prst="rect">
            <a:avLst/>
          </a:prstGeom>
        </p:spPr>
        <p:txBody>
          <a:bodyPr wrap="square">
            <a:spAutoFit/>
          </a:bodyPr>
          <a:lstStyle/>
          <a:p>
            <a:pPr>
              <a:lnSpc>
                <a:spcPct val="150000"/>
              </a:lnSpc>
            </a:pPr>
            <a:r>
              <a:rPr lang="en-US" sz="1200" dirty="0" smtClean="0">
                <a:latin typeface="Calibri" pitchFamily="34" charset="0"/>
                <a:cs typeface="Calibri" pitchFamily="34" charset="0"/>
              </a:rPr>
              <a:t>A</a:t>
            </a:r>
            <a:r>
              <a:rPr lang="en-US" sz="1200" dirty="0">
                <a:latin typeface="Calibri" pitchFamily="34" charset="0"/>
                <a:cs typeface="Calibri" pitchFamily="34" charset="0"/>
              </a:rPr>
              <a:t>. </a:t>
            </a:r>
            <a:r>
              <a:rPr lang="en-US" sz="1200" dirty="0" err="1">
                <a:latin typeface="Calibri" pitchFamily="34" charset="0"/>
                <a:cs typeface="Calibri" pitchFamily="34" charset="0"/>
              </a:rPr>
              <a:t>Pemberian</a:t>
            </a:r>
            <a:r>
              <a:rPr lang="en-US" sz="1200" dirty="0">
                <a:latin typeface="Calibri" pitchFamily="34" charset="0"/>
                <a:cs typeface="Calibri" pitchFamily="34" charset="0"/>
              </a:rPr>
              <a:t> </a:t>
            </a:r>
            <a:r>
              <a:rPr lang="en-US" sz="1200" dirty="0" err="1">
                <a:latin typeface="Calibri" pitchFamily="34" charset="0"/>
                <a:cs typeface="Calibri" pitchFamily="34" charset="0"/>
              </a:rPr>
              <a:t>Informasi</a:t>
            </a:r>
            <a:r>
              <a:rPr lang="en-US" sz="1200" dirty="0">
                <a:latin typeface="Calibri" pitchFamily="34" charset="0"/>
                <a:cs typeface="Calibri" pitchFamily="34" charset="0"/>
              </a:rPr>
              <a:t> </a:t>
            </a:r>
            <a:r>
              <a:rPr lang="en-US" sz="1200" dirty="0" err="1">
                <a:latin typeface="Calibri" pitchFamily="34" charset="0"/>
                <a:cs typeface="Calibri" pitchFamily="34" charset="0"/>
              </a:rPr>
              <a:t>Obat</a:t>
            </a:r>
            <a:r>
              <a:rPr lang="en-US" sz="1200" dirty="0">
                <a:latin typeface="Calibri" pitchFamily="34" charset="0"/>
                <a:cs typeface="Calibri" pitchFamily="34" charset="0"/>
              </a:rPr>
              <a:t> </a:t>
            </a:r>
            <a:r>
              <a:rPr lang="en-US" sz="1200" dirty="0" err="1" smtClean="0">
                <a:latin typeface="Calibri" pitchFamily="34" charset="0"/>
                <a:cs typeface="Calibri" pitchFamily="34" charset="0"/>
              </a:rPr>
              <a:t>dil</a:t>
            </a:r>
            <a:r>
              <a:rPr lang="id-ID" sz="1200" dirty="0" smtClean="0">
                <a:latin typeface="Calibri" pitchFamily="34" charset="0"/>
                <a:cs typeface="Calibri" pitchFamily="34" charset="0"/>
              </a:rPr>
              <a:t>a</a:t>
            </a:r>
            <a:r>
              <a:rPr lang="en-US" sz="1200" dirty="0" err="1" smtClean="0">
                <a:latin typeface="Calibri" pitchFamily="34" charset="0"/>
                <a:cs typeface="Calibri" pitchFamily="34" charset="0"/>
              </a:rPr>
              <a:t>kuk</a:t>
            </a:r>
            <a:r>
              <a:rPr lang="id-ID" sz="1200" dirty="0" smtClean="0">
                <a:latin typeface="Calibri" pitchFamily="34" charset="0"/>
                <a:cs typeface="Calibri" pitchFamily="34" charset="0"/>
              </a:rPr>
              <a:t>a</a:t>
            </a:r>
            <a:r>
              <a:rPr lang="en-US" sz="1200" dirty="0" smtClean="0">
                <a:latin typeface="Calibri" pitchFamily="34" charset="0"/>
                <a:cs typeface="Calibri" pitchFamily="34" charset="0"/>
              </a:rPr>
              <a:t>n </a:t>
            </a:r>
            <a:r>
              <a:rPr lang="en-US" sz="1200" dirty="0" err="1">
                <a:latin typeface="Calibri" pitchFamily="34" charset="0"/>
                <a:cs typeface="Calibri" pitchFamily="34" charset="0"/>
              </a:rPr>
              <a:t>sesuai</a:t>
            </a:r>
            <a:r>
              <a:rPr lang="en-US" sz="1200" dirty="0">
                <a:latin typeface="Calibri" pitchFamily="34" charset="0"/>
                <a:cs typeface="Calibri" pitchFamily="34" charset="0"/>
              </a:rPr>
              <a:t> </a:t>
            </a:r>
            <a:r>
              <a:rPr lang="en-US" sz="1200" dirty="0" err="1">
                <a:latin typeface="Calibri" pitchFamily="34" charset="0"/>
                <a:cs typeface="Calibri" pitchFamily="34" charset="0"/>
              </a:rPr>
              <a:t>dengan</a:t>
            </a:r>
            <a:r>
              <a:rPr lang="en-US" sz="1200" dirty="0">
                <a:latin typeface="Calibri" pitchFamily="34" charset="0"/>
                <a:cs typeface="Calibri" pitchFamily="34" charset="0"/>
              </a:rPr>
              <a:t> </a:t>
            </a:r>
            <a:r>
              <a:rPr lang="en-US" sz="1200" dirty="0" err="1">
                <a:latin typeface="Calibri" pitchFamily="34" charset="0"/>
                <a:cs typeface="Calibri" pitchFamily="34" charset="0"/>
              </a:rPr>
              <a:t>standar</a:t>
            </a:r>
            <a:r>
              <a:rPr lang="en-US" sz="1200" dirty="0">
                <a:latin typeface="Calibri" pitchFamily="34" charset="0"/>
                <a:cs typeface="Calibri" pitchFamily="34" charset="0"/>
              </a:rPr>
              <a:t> </a:t>
            </a:r>
            <a:r>
              <a:rPr lang="en-US" sz="1200" dirty="0" err="1">
                <a:latin typeface="Calibri" pitchFamily="34" charset="0"/>
                <a:cs typeface="Calibri" pitchFamily="34" charset="0"/>
              </a:rPr>
              <a:t>pelayanan</a:t>
            </a:r>
            <a:r>
              <a:rPr lang="en-US" sz="1200" dirty="0">
                <a:latin typeface="Calibri" pitchFamily="34" charset="0"/>
                <a:cs typeface="Calibri" pitchFamily="34" charset="0"/>
              </a:rPr>
              <a:t> di </a:t>
            </a:r>
            <a:r>
              <a:rPr lang="en-US" sz="1200" dirty="0" err="1">
                <a:latin typeface="Calibri" pitchFamily="34" charset="0"/>
                <a:cs typeface="Calibri" pitchFamily="34" charset="0"/>
              </a:rPr>
              <a:t>Apotek</a:t>
            </a:r>
            <a:endParaRPr lang="en-US" sz="1200" dirty="0">
              <a:latin typeface="Calibri" pitchFamily="34" charset="0"/>
              <a:cs typeface="Calibri" pitchFamily="34" charset="0"/>
            </a:endParaRPr>
          </a:p>
          <a:p>
            <a:pPr>
              <a:lnSpc>
                <a:spcPct val="150000"/>
              </a:lnSpc>
            </a:pPr>
            <a:r>
              <a:rPr lang="en-US" sz="1200" dirty="0">
                <a:latin typeface="Calibri" pitchFamily="34" charset="0"/>
                <a:cs typeface="Calibri" pitchFamily="34" charset="0"/>
              </a:rPr>
              <a:t>B. </a:t>
            </a:r>
            <a:r>
              <a:rPr lang="en-US" sz="1200" dirty="0" err="1">
                <a:latin typeface="Calibri" pitchFamily="34" charset="0"/>
                <a:cs typeface="Calibri" pitchFamily="34" charset="0"/>
              </a:rPr>
              <a:t>Informasi</a:t>
            </a:r>
            <a:r>
              <a:rPr lang="en-US" sz="1200" dirty="0">
                <a:latin typeface="Calibri" pitchFamily="34" charset="0"/>
                <a:cs typeface="Calibri" pitchFamily="34" charset="0"/>
              </a:rPr>
              <a:t> </a:t>
            </a:r>
            <a:r>
              <a:rPr lang="en-US" sz="1200" dirty="0" err="1">
                <a:latin typeface="Calibri" pitchFamily="34" charset="0"/>
                <a:cs typeface="Calibri" pitchFamily="34" charset="0"/>
              </a:rPr>
              <a:t>Obat</a:t>
            </a:r>
            <a:r>
              <a:rPr lang="en-US" sz="1200" dirty="0">
                <a:latin typeface="Calibri" pitchFamily="34" charset="0"/>
                <a:cs typeface="Calibri" pitchFamily="34" charset="0"/>
              </a:rPr>
              <a:t> </a:t>
            </a:r>
            <a:r>
              <a:rPr lang="en-US" sz="1200" dirty="0" err="1">
                <a:latin typeface="Calibri" pitchFamily="34" charset="0"/>
                <a:cs typeface="Calibri" pitchFamily="34" charset="0"/>
              </a:rPr>
              <a:t>dapat</a:t>
            </a:r>
            <a:r>
              <a:rPr lang="en-US" sz="1200" dirty="0">
                <a:latin typeface="Calibri" pitchFamily="34" charset="0"/>
                <a:cs typeface="Calibri" pitchFamily="34" charset="0"/>
              </a:rPr>
              <a:t> </a:t>
            </a:r>
            <a:r>
              <a:rPr lang="en-US" sz="1200" dirty="0" err="1">
                <a:latin typeface="Calibri" pitchFamily="34" charset="0"/>
                <a:cs typeface="Calibri" pitchFamily="34" charset="0"/>
              </a:rPr>
              <a:t>disampaikan</a:t>
            </a:r>
            <a:r>
              <a:rPr lang="en-US" sz="1200" dirty="0">
                <a:latin typeface="Calibri" pitchFamily="34" charset="0"/>
                <a:cs typeface="Calibri" pitchFamily="34" charset="0"/>
              </a:rPr>
              <a:t> </a:t>
            </a:r>
            <a:r>
              <a:rPr lang="en-US" sz="1200" dirty="0" err="1">
                <a:latin typeface="Calibri" pitchFamily="34" charset="0"/>
                <a:cs typeface="Calibri" pitchFamily="34" charset="0"/>
              </a:rPr>
              <a:t>secara</a:t>
            </a:r>
            <a:r>
              <a:rPr lang="en-US" sz="1200" dirty="0">
                <a:latin typeface="Calibri" pitchFamily="34" charset="0"/>
                <a:cs typeface="Calibri" pitchFamily="34" charset="0"/>
              </a:rPr>
              <a:t> </a:t>
            </a:r>
            <a:r>
              <a:rPr lang="en-US" sz="1200" dirty="0" err="1">
                <a:latin typeface="Calibri" pitchFamily="34" charset="0"/>
                <a:cs typeface="Calibri" pitchFamily="34" charset="0"/>
              </a:rPr>
              <a:t>tertulis</a:t>
            </a:r>
            <a:r>
              <a:rPr lang="en-US" sz="1200" dirty="0">
                <a:latin typeface="Calibri" pitchFamily="34" charset="0"/>
                <a:cs typeface="Calibri" pitchFamily="34" charset="0"/>
              </a:rPr>
              <a:t> </a:t>
            </a:r>
            <a:r>
              <a:rPr lang="en-US" sz="1200" dirty="0" err="1" smtClean="0">
                <a:latin typeface="Calibri" pitchFamily="34" charset="0"/>
                <a:cs typeface="Calibri" pitchFamily="34" charset="0"/>
              </a:rPr>
              <a:t>denga</a:t>
            </a:r>
            <a:r>
              <a:rPr lang="id-ID" sz="1200" dirty="0" smtClean="0">
                <a:latin typeface="Calibri" pitchFamily="34" charset="0"/>
                <a:cs typeface="Calibri" pitchFamily="34" charset="0"/>
              </a:rPr>
              <a:t>n</a:t>
            </a:r>
            <a:r>
              <a:rPr lang="en-US" sz="1200" dirty="0" smtClean="0">
                <a:latin typeface="Calibri" pitchFamily="34" charset="0"/>
                <a:cs typeface="Calibri" pitchFamily="34" charset="0"/>
              </a:rPr>
              <a:t> </a:t>
            </a:r>
            <a:r>
              <a:rPr lang="en-US" sz="1200" dirty="0" err="1">
                <a:latin typeface="Calibri" pitchFamily="34" charset="0"/>
                <a:cs typeface="Calibri" pitchFamily="34" charset="0"/>
              </a:rPr>
              <a:t>disertai</a:t>
            </a:r>
            <a:r>
              <a:rPr lang="en-US" sz="1200" dirty="0">
                <a:latin typeface="Calibri" pitchFamily="34" charset="0"/>
                <a:cs typeface="Calibri" pitchFamily="34" charset="0"/>
              </a:rPr>
              <a:t> </a:t>
            </a:r>
            <a:r>
              <a:rPr lang="en-US" sz="1200" dirty="0" err="1">
                <a:latin typeface="Calibri" pitchFamily="34" charset="0"/>
                <a:cs typeface="Calibri" pitchFamily="34" charset="0"/>
              </a:rPr>
              <a:t>dengan</a:t>
            </a:r>
            <a:r>
              <a:rPr lang="en-US" sz="1200" dirty="0">
                <a:latin typeface="Calibri" pitchFamily="34" charset="0"/>
                <a:cs typeface="Calibri" pitchFamily="34" charset="0"/>
              </a:rPr>
              <a:t> </a:t>
            </a:r>
            <a:r>
              <a:rPr lang="en-US" sz="1200" dirty="0" err="1">
                <a:latin typeface="Calibri" pitchFamily="34" charset="0"/>
                <a:cs typeface="Calibri" pitchFamily="34" charset="0"/>
              </a:rPr>
              <a:t>tanda</a:t>
            </a:r>
            <a:r>
              <a:rPr lang="en-US" sz="1200" dirty="0">
                <a:latin typeface="Calibri" pitchFamily="34" charset="0"/>
                <a:cs typeface="Calibri" pitchFamily="34" charset="0"/>
              </a:rPr>
              <a:t> </a:t>
            </a:r>
            <a:r>
              <a:rPr lang="en-US" sz="1200" dirty="0" err="1">
                <a:latin typeface="Calibri" pitchFamily="34" charset="0"/>
                <a:cs typeface="Calibri" pitchFamily="34" charset="0"/>
              </a:rPr>
              <a:t>tangan</a:t>
            </a:r>
            <a:r>
              <a:rPr lang="en-US" sz="1200" dirty="0">
                <a:latin typeface="Calibri" pitchFamily="34" charset="0"/>
                <a:cs typeface="Calibri" pitchFamily="34" charset="0"/>
              </a:rPr>
              <a:t> </a:t>
            </a:r>
            <a:r>
              <a:rPr lang="en-US" sz="1200" dirty="0" err="1" smtClean="0">
                <a:latin typeface="Calibri" pitchFamily="34" charset="0"/>
                <a:cs typeface="Calibri" pitchFamily="34" charset="0"/>
              </a:rPr>
              <a:t>Ap</a:t>
            </a:r>
            <a:r>
              <a:rPr lang="id-ID" sz="1200" dirty="0" smtClean="0">
                <a:latin typeface="Calibri" pitchFamily="34" charset="0"/>
                <a:cs typeface="Calibri" pitchFamily="34" charset="0"/>
              </a:rPr>
              <a:t>o</a:t>
            </a:r>
            <a:r>
              <a:rPr lang="en-US" sz="1200" dirty="0" err="1" smtClean="0">
                <a:latin typeface="Calibri" pitchFamily="34" charset="0"/>
                <a:cs typeface="Calibri" pitchFamily="34" charset="0"/>
              </a:rPr>
              <a:t>teker</a:t>
            </a:r>
            <a:r>
              <a:rPr lang="en-US" sz="1200" dirty="0">
                <a:latin typeface="Calibri" pitchFamily="34" charset="0"/>
                <a:cs typeface="Calibri" pitchFamily="34" charset="0"/>
              </a:rPr>
              <a:t>, </a:t>
            </a:r>
            <a:r>
              <a:rPr lang="en-US" sz="1200" dirty="0" err="1">
                <a:latin typeface="Calibri" pitchFamily="34" charset="0"/>
                <a:cs typeface="Calibri" pitchFamily="34" charset="0"/>
              </a:rPr>
              <a:t>atau</a:t>
            </a:r>
            <a:r>
              <a:rPr lang="en-US" sz="1200" dirty="0">
                <a:latin typeface="Calibri" pitchFamily="34" charset="0"/>
                <a:cs typeface="Calibri" pitchFamily="34" charset="0"/>
              </a:rPr>
              <a:t> </a:t>
            </a:r>
            <a:r>
              <a:rPr lang="en-US" sz="1200" dirty="0" err="1">
                <a:latin typeface="Calibri" pitchFamily="34" charset="0"/>
                <a:cs typeface="Calibri" pitchFamily="34" charset="0"/>
              </a:rPr>
              <a:t>dengan</a:t>
            </a:r>
            <a:r>
              <a:rPr lang="en-US" sz="1200" dirty="0">
                <a:latin typeface="Calibri" pitchFamily="34" charset="0"/>
                <a:cs typeface="Calibri" pitchFamily="34" charset="0"/>
              </a:rPr>
              <a:t> video call, </a:t>
            </a:r>
            <a:r>
              <a:rPr lang="en-US" sz="1200" dirty="0" err="1">
                <a:latin typeface="Calibri" pitchFamily="34" charset="0"/>
                <a:cs typeface="Calibri" pitchFamily="34" charset="0"/>
              </a:rPr>
              <a:t>telepon</a:t>
            </a:r>
            <a:r>
              <a:rPr lang="en-US" sz="1200" dirty="0">
                <a:latin typeface="Calibri" pitchFamily="34" charset="0"/>
                <a:cs typeface="Calibri" pitchFamily="34" charset="0"/>
              </a:rPr>
              <a:t>, </a:t>
            </a:r>
            <a:r>
              <a:rPr lang="en-US" sz="1200" dirty="0" err="1">
                <a:latin typeface="Calibri" pitchFamily="34" charset="0"/>
                <a:cs typeface="Calibri" pitchFamily="34" charset="0"/>
              </a:rPr>
              <a:t>atau</a:t>
            </a:r>
            <a:r>
              <a:rPr lang="en-US" sz="1200" dirty="0">
                <a:latin typeface="Calibri" pitchFamily="34" charset="0"/>
                <a:cs typeface="Calibri" pitchFamily="34" charset="0"/>
              </a:rPr>
              <a:t> </a:t>
            </a:r>
            <a:r>
              <a:rPr lang="en-US" sz="1200" dirty="0" err="1">
                <a:latin typeface="Calibri" pitchFamily="34" charset="0"/>
                <a:cs typeface="Calibri" pitchFamily="34" charset="0"/>
              </a:rPr>
              <a:t>alat</a:t>
            </a:r>
            <a:r>
              <a:rPr lang="en-US" sz="1200" dirty="0">
                <a:latin typeface="Calibri" pitchFamily="34" charset="0"/>
                <a:cs typeface="Calibri" pitchFamily="34" charset="0"/>
              </a:rPr>
              <a:t> </a:t>
            </a:r>
            <a:r>
              <a:rPr lang="en-US" sz="1200" dirty="0" err="1">
                <a:latin typeface="Calibri" pitchFamily="34" charset="0"/>
                <a:cs typeface="Calibri" pitchFamily="34" charset="0"/>
              </a:rPr>
              <a:t>eletronik</a:t>
            </a:r>
            <a:r>
              <a:rPr lang="en-US" sz="1200" dirty="0">
                <a:latin typeface="Calibri" pitchFamily="34" charset="0"/>
                <a:cs typeface="Calibri" pitchFamily="34" charset="0"/>
              </a:rPr>
              <a:t> yang </a:t>
            </a:r>
            <a:r>
              <a:rPr lang="en-US" sz="1200" dirty="0" err="1">
                <a:latin typeface="Calibri" pitchFamily="34" charset="0"/>
                <a:cs typeface="Calibri" pitchFamily="34" charset="0"/>
              </a:rPr>
              <a:t>dapat</a:t>
            </a:r>
            <a:r>
              <a:rPr lang="en-US" sz="1200" dirty="0">
                <a:latin typeface="Calibri" pitchFamily="34" charset="0"/>
                <a:cs typeface="Calibri" pitchFamily="34" charset="0"/>
              </a:rPr>
              <a:t> </a:t>
            </a:r>
            <a:r>
              <a:rPr lang="en-US" sz="1200" dirty="0" err="1" smtClean="0">
                <a:latin typeface="Calibri" pitchFamily="34" charset="0"/>
                <a:cs typeface="Calibri" pitchFamily="34" charset="0"/>
              </a:rPr>
              <a:t>dipastik</a:t>
            </a:r>
            <a:r>
              <a:rPr lang="id-ID" sz="1200" dirty="0" smtClean="0">
                <a:latin typeface="Calibri" pitchFamily="34" charset="0"/>
                <a:cs typeface="Calibri" pitchFamily="34" charset="0"/>
              </a:rPr>
              <a:t>a</a:t>
            </a:r>
            <a:r>
              <a:rPr lang="en-US" sz="1200" dirty="0" smtClean="0">
                <a:latin typeface="Calibri" pitchFamily="34" charset="0"/>
                <a:cs typeface="Calibri" pitchFamily="34" charset="0"/>
              </a:rPr>
              <a:t>n </a:t>
            </a:r>
            <a:r>
              <a:rPr lang="en-US" sz="1200" dirty="0" err="1">
                <a:latin typeface="Calibri" pitchFamily="34" charset="0"/>
                <a:cs typeface="Calibri" pitchFamily="34" charset="0"/>
              </a:rPr>
              <a:t>integritasnya</a:t>
            </a:r>
            <a:endParaRPr lang="en-US" sz="1200" dirty="0">
              <a:latin typeface="Calibri" pitchFamily="34" charset="0"/>
              <a:cs typeface="Calibri" pitchFamily="34" charset="0"/>
            </a:endParaRPr>
          </a:p>
        </p:txBody>
      </p:sp>
      <p:pic>
        <p:nvPicPr>
          <p:cNvPr id="12"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9326" y="6064746"/>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3055" y="6069329"/>
            <a:ext cx="1296271" cy="6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35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rot="10800000">
            <a:off x="3398520" y="0"/>
            <a:ext cx="1965960" cy="1577340"/>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2" name="Title 1">
            <a:extLst>
              <a:ext uri="{FF2B5EF4-FFF2-40B4-BE49-F238E27FC236}">
                <a16:creationId xmlns="" xmlns:a16="http://schemas.microsoft.com/office/drawing/2014/main" id="{A1910E04-D500-468A-B05B-D446A42EEF64}"/>
              </a:ext>
            </a:extLst>
          </p:cNvPr>
          <p:cNvSpPr>
            <a:spLocks noGrp="1"/>
          </p:cNvSpPr>
          <p:nvPr>
            <p:ph type="title"/>
          </p:nvPr>
        </p:nvSpPr>
        <p:spPr>
          <a:xfrm>
            <a:off x="382904" y="486845"/>
            <a:ext cx="4600575" cy="5969848"/>
          </a:xfrm>
          <a:solidFill>
            <a:schemeClr val="accent1">
              <a:lumMod val="50000"/>
            </a:schemeClr>
          </a:solidFill>
          <a:ln>
            <a:noFill/>
          </a:ln>
        </p:spPr>
        <p:txBody>
          <a:bodyPr>
            <a:normAutofit/>
          </a:bodyPr>
          <a:lstStyle/>
          <a:p>
            <a:pPr algn="ctr"/>
            <a:r>
              <a:rPr lang="en-US" dirty="0" err="1">
                <a:solidFill>
                  <a:schemeClr val="bg1"/>
                </a:solidFill>
              </a:rPr>
              <a:t>Ketentuan</a:t>
            </a:r>
            <a:r>
              <a:rPr lang="en-US" dirty="0">
                <a:solidFill>
                  <a:schemeClr val="bg1"/>
                </a:solidFill>
              </a:rPr>
              <a:t> </a:t>
            </a:r>
            <a:r>
              <a:rPr lang="id-ID" dirty="0" smtClean="0">
                <a:solidFill>
                  <a:schemeClr val="bg1"/>
                </a:solidFill>
              </a:rPr>
              <a:t/>
            </a:r>
            <a:br>
              <a:rPr lang="id-ID" dirty="0" smtClean="0">
                <a:solidFill>
                  <a:schemeClr val="bg1"/>
                </a:solidFill>
              </a:rPr>
            </a:br>
            <a:r>
              <a:rPr lang="en-US" dirty="0" smtClean="0">
                <a:solidFill>
                  <a:schemeClr val="bg1"/>
                </a:solidFill>
              </a:rPr>
              <a:t>E</a:t>
            </a:r>
            <a:r>
              <a:rPr lang="id-ID" dirty="0" smtClean="0">
                <a:solidFill>
                  <a:schemeClr val="bg1"/>
                </a:solidFill>
              </a:rPr>
              <a:t>-</a:t>
            </a:r>
            <a:r>
              <a:rPr lang="en-US" dirty="0" err="1" smtClean="0">
                <a:solidFill>
                  <a:schemeClr val="bg1"/>
                </a:solidFill>
              </a:rPr>
              <a:t>Farmasi</a:t>
            </a:r>
            <a:r>
              <a:rPr lang="en-US" dirty="0" smtClean="0">
                <a:solidFill>
                  <a:schemeClr val="bg1"/>
                </a:solidFill>
              </a:rPr>
              <a:t> </a:t>
            </a:r>
            <a:r>
              <a:rPr lang="id-ID" dirty="0" smtClean="0">
                <a:solidFill>
                  <a:schemeClr val="bg1"/>
                </a:solidFill>
              </a:rPr>
              <a:t/>
            </a:r>
            <a:br>
              <a:rPr lang="id-ID" dirty="0" smtClean="0">
                <a:solidFill>
                  <a:schemeClr val="bg1"/>
                </a:solidFill>
              </a:rPr>
            </a:br>
            <a:r>
              <a:rPr lang="en-US" sz="3200" dirty="0" smtClean="0">
                <a:solidFill>
                  <a:schemeClr val="bg1"/>
                </a:solidFill>
              </a:rPr>
              <a:t>(</a:t>
            </a:r>
            <a:r>
              <a:rPr lang="en-US" sz="3200" dirty="0" err="1" smtClean="0">
                <a:solidFill>
                  <a:schemeClr val="bg1"/>
                </a:solidFill>
              </a:rPr>
              <a:t>Rancangan</a:t>
            </a:r>
            <a:r>
              <a:rPr lang="en-US" sz="3200" dirty="0" smtClean="0">
                <a:solidFill>
                  <a:schemeClr val="bg1"/>
                </a:solidFill>
              </a:rPr>
              <a:t>) (</a:t>
            </a:r>
            <a:r>
              <a:rPr lang="id-ID" sz="3200" dirty="0">
                <a:solidFill>
                  <a:schemeClr val="bg1"/>
                </a:solidFill>
              </a:rPr>
              <a:t>3</a:t>
            </a:r>
            <a:r>
              <a:rPr lang="en-US" sz="3200" dirty="0" smtClean="0">
                <a:solidFill>
                  <a:schemeClr val="bg1"/>
                </a:solidFill>
              </a:rPr>
              <a:t>)</a:t>
            </a:r>
            <a:r>
              <a:rPr lang="en-US" sz="3200" dirty="0">
                <a:solidFill>
                  <a:schemeClr val="bg1"/>
                </a:solidFill>
              </a:rPr>
              <a:t/>
            </a:r>
            <a:br>
              <a:rPr lang="en-US" sz="3200" dirty="0">
                <a:solidFill>
                  <a:schemeClr val="bg1"/>
                </a:solidFill>
              </a:rPr>
            </a:br>
            <a:endParaRPr lang="en-US" dirty="0">
              <a:solidFill>
                <a:schemeClr val="bg1"/>
              </a:solidFill>
            </a:endParaRPr>
          </a:p>
        </p:txBody>
      </p:sp>
      <p:sp>
        <p:nvSpPr>
          <p:cNvPr id="4" name="Right Triangle 3"/>
          <p:cNvSpPr/>
          <p:nvPr/>
        </p:nvSpPr>
        <p:spPr>
          <a:xfrm>
            <a:off x="0" y="5280660"/>
            <a:ext cx="1965960" cy="1577340"/>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5" name="Snip Diagonal Corner Rectangle 4"/>
          <p:cNvSpPr/>
          <p:nvPr/>
        </p:nvSpPr>
        <p:spPr>
          <a:xfrm>
            <a:off x="6169532" y="601144"/>
            <a:ext cx="4460367" cy="1138654"/>
          </a:xfrm>
          <a:prstGeom prst="snip2DiagRect">
            <a:avLst/>
          </a:prstGeom>
          <a:solidFill>
            <a:schemeClr val="accent1">
              <a:lumMod val="50000"/>
            </a:schemeClr>
          </a:solidFill>
          <a:ln>
            <a:solidFill>
              <a:schemeClr val="accent1">
                <a:lumMod val="50000"/>
              </a:schemeClr>
            </a:solidFill>
          </a:ln>
        </p:spPr>
        <p:txBody>
          <a:bodyPr wrap="square">
            <a:spAutoFit/>
          </a:bodyPr>
          <a:lstStyle/>
          <a:p>
            <a:endParaRPr lang="id-ID" sz="1400" dirty="0" smtClean="0">
              <a:solidFill>
                <a:schemeClr val="bg1"/>
              </a:solidFill>
              <a:latin typeface="Calibri" pitchFamily="34" charset="0"/>
              <a:cs typeface="Calibri" pitchFamily="34" charset="0"/>
            </a:endParaRPr>
          </a:p>
          <a:p>
            <a:r>
              <a:rPr lang="id-ID" sz="2800" dirty="0">
                <a:solidFill>
                  <a:schemeClr val="bg1"/>
                </a:solidFill>
                <a:latin typeface="Calibri" pitchFamily="34" charset="0"/>
                <a:cs typeface="Calibri" pitchFamily="34" charset="0"/>
              </a:rPr>
              <a:t>5. PRODUK</a:t>
            </a:r>
          </a:p>
          <a:p>
            <a:endParaRPr lang="en-US" sz="1200" dirty="0">
              <a:solidFill>
                <a:schemeClr val="bg1"/>
              </a:solidFill>
            </a:endParaRPr>
          </a:p>
        </p:txBody>
      </p:sp>
      <p:sp>
        <p:nvSpPr>
          <p:cNvPr id="6" name="Rectangle 5"/>
          <p:cNvSpPr/>
          <p:nvPr/>
        </p:nvSpPr>
        <p:spPr>
          <a:xfrm>
            <a:off x="6169532" y="1906753"/>
            <a:ext cx="6096000" cy="1061829"/>
          </a:xfrm>
          <a:prstGeom prst="rect">
            <a:avLst/>
          </a:prstGeom>
        </p:spPr>
        <p:txBody>
          <a:bodyPr>
            <a:spAutoFit/>
          </a:bodyPr>
          <a:lstStyle/>
          <a:p>
            <a:pPr>
              <a:lnSpc>
                <a:spcPct val="150000"/>
              </a:lnSpc>
            </a:pPr>
            <a:r>
              <a:rPr lang="en-US" sz="1400" dirty="0">
                <a:latin typeface="Calibri" pitchFamily="34" charset="0"/>
                <a:cs typeface="Calibri" pitchFamily="34" charset="0"/>
              </a:rPr>
              <a:t>A. </a:t>
            </a:r>
            <a:r>
              <a:rPr lang="id-ID" sz="1400" dirty="0" smtClean="0">
                <a:latin typeface="Calibri" pitchFamily="34" charset="0"/>
                <a:cs typeface="Calibri" pitchFamily="34" charset="0"/>
              </a:rPr>
              <a:t>Persediaan</a:t>
            </a:r>
            <a:r>
              <a:rPr lang="en-US" sz="1400" dirty="0" smtClean="0">
                <a:latin typeface="Calibri" pitchFamily="34" charset="0"/>
                <a:cs typeface="Calibri" pitchFamily="34" charset="0"/>
              </a:rPr>
              <a:t> </a:t>
            </a:r>
            <a:r>
              <a:rPr lang="en-US" sz="1400" dirty="0" err="1">
                <a:latin typeface="Calibri" pitchFamily="34" charset="0"/>
                <a:cs typeface="Calibri" pitchFamily="34" charset="0"/>
              </a:rPr>
              <a:t>Farmasi</a:t>
            </a:r>
            <a:r>
              <a:rPr lang="en-US" sz="1400" dirty="0">
                <a:latin typeface="Calibri" pitchFamily="34" charset="0"/>
                <a:cs typeface="Calibri" pitchFamily="34" charset="0"/>
              </a:rPr>
              <a:t> : </a:t>
            </a:r>
            <a:r>
              <a:rPr lang="en-US" sz="1400" dirty="0" err="1">
                <a:latin typeface="Calibri" pitchFamily="34" charset="0"/>
                <a:cs typeface="Calibri" pitchFamily="34" charset="0"/>
              </a:rPr>
              <a:t>Obat</a:t>
            </a:r>
            <a:r>
              <a:rPr lang="en-US" sz="1400" dirty="0">
                <a:latin typeface="Calibri" pitchFamily="34" charset="0"/>
                <a:cs typeface="Calibri" pitchFamily="34" charset="0"/>
              </a:rPr>
              <a:t>, </a:t>
            </a:r>
            <a:r>
              <a:rPr lang="en-US" sz="1400" dirty="0" err="1">
                <a:latin typeface="Calibri" pitchFamily="34" charset="0"/>
                <a:cs typeface="Calibri" pitchFamily="34" charset="0"/>
              </a:rPr>
              <a:t>obat</a:t>
            </a:r>
            <a:r>
              <a:rPr lang="en-US" sz="1400" dirty="0">
                <a:latin typeface="Calibri" pitchFamily="34" charset="0"/>
                <a:cs typeface="Calibri" pitchFamily="34" charset="0"/>
              </a:rPr>
              <a:t> </a:t>
            </a:r>
            <a:r>
              <a:rPr lang="en-US" sz="1400" dirty="0" err="1" smtClean="0">
                <a:latin typeface="Calibri" pitchFamily="34" charset="0"/>
                <a:cs typeface="Calibri" pitchFamily="34" charset="0"/>
              </a:rPr>
              <a:t>tradis</a:t>
            </a:r>
            <a:r>
              <a:rPr lang="id-ID" sz="1400" dirty="0" smtClean="0">
                <a:latin typeface="Calibri" pitchFamily="34" charset="0"/>
                <a:cs typeface="Calibri" pitchFamily="34" charset="0"/>
              </a:rPr>
              <a:t>i</a:t>
            </a:r>
            <a:r>
              <a:rPr lang="en-US" sz="1400" dirty="0" err="1" smtClean="0">
                <a:latin typeface="Calibri" pitchFamily="34" charset="0"/>
                <a:cs typeface="Calibri" pitchFamily="34" charset="0"/>
              </a:rPr>
              <a:t>onal</a:t>
            </a:r>
            <a:r>
              <a:rPr lang="en-US" sz="1400" dirty="0">
                <a:latin typeface="Calibri" pitchFamily="34" charset="0"/>
                <a:cs typeface="Calibri" pitchFamily="34" charset="0"/>
              </a:rPr>
              <a:t>, </a:t>
            </a:r>
            <a:r>
              <a:rPr lang="en-US" sz="1400" dirty="0" err="1">
                <a:latin typeface="Calibri" pitchFamily="34" charset="0"/>
                <a:cs typeface="Calibri" pitchFamily="34" charset="0"/>
              </a:rPr>
              <a:t>suplemen</a:t>
            </a:r>
            <a:r>
              <a:rPr lang="en-US" sz="1400" dirty="0">
                <a:latin typeface="Calibri" pitchFamily="34" charset="0"/>
                <a:cs typeface="Calibri" pitchFamily="34" charset="0"/>
              </a:rPr>
              <a:t> </a:t>
            </a:r>
            <a:r>
              <a:rPr lang="en-US" sz="1400" dirty="0" err="1">
                <a:latin typeface="Calibri" pitchFamily="34" charset="0"/>
                <a:cs typeface="Calibri" pitchFamily="34" charset="0"/>
              </a:rPr>
              <a:t>kesehatan</a:t>
            </a:r>
            <a:r>
              <a:rPr lang="en-US" sz="1400" dirty="0">
                <a:latin typeface="Calibri" pitchFamily="34" charset="0"/>
                <a:cs typeface="Calibri" pitchFamily="34" charset="0"/>
              </a:rPr>
              <a:t>, </a:t>
            </a:r>
            <a:r>
              <a:rPr lang="en-US" sz="1400" dirty="0" err="1">
                <a:latin typeface="Calibri" pitchFamily="34" charset="0"/>
                <a:cs typeface="Calibri" pitchFamily="34" charset="0"/>
              </a:rPr>
              <a:t>kosmetik</a:t>
            </a:r>
            <a:endParaRPr lang="en-US" sz="1400" dirty="0">
              <a:latin typeface="Calibri" pitchFamily="34" charset="0"/>
              <a:cs typeface="Calibri" pitchFamily="34" charset="0"/>
            </a:endParaRPr>
          </a:p>
          <a:p>
            <a:pPr>
              <a:lnSpc>
                <a:spcPct val="150000"/>
              </a:lnSpc>
            </a:pPr>
            <a:r>
              <a:rPr lang="en-US" sz="1400" dirty="0">
                <a:latin typeface="Calibri" pitchFamily="34" charset="0"/>
                <a:cs typeface="Calibri" pitchFamily="34" charset="0"/>
              </a:rPr>
              <a:t>B. </a:t>
            </a:r>
            <a:r>
              <a:rPr lang="en-US" sz="1400" dirty="0" err="1">
                <a:latin typeface="Calibri" pitchFamily="34" charset="0"/>
                <a:cs typeface="Calibri" pitchFamily="34" charset="0"/>
              </a:rPr>
              <a:t>Obat</a:t>
            </a:r>
            <a:r>
              <a:rPr lang="en-US" sz="1400" dirty="0">
                <a:latin typeface="Calibri" pitchFamily="34" charset="0"/>
                <a:cs typeface="Calibri" pitchFamily="34" charset="0"/>
              </a:rPr>
              <a:t> </a:t>
            </a:r>
            <a:r>
              <a:rPr lang="en-US" sz="1400" dirty="0" err="1">
                <a:latin typeface="Calibri" pitchFamily="34" charset="0"/>
                <a:cs typeface="Calibri" pitchFamily="34" charset="0"/>
              </a:rPr>
              <a:t>termasuk</a:t>
            </a:r>
            <a:r>
              <a:rPr lang="en-US" sz="1400" dirty="0">
                <a:latin typeface="Calibri" pitchFamily="34" charset="0"/>
                <a:cs typeface="Calibri" pitchFamily="34" charset="0"/>
              </a:rPr>
              <a:t> </a:t>
            </a:r>
            <a:r>
              <a:rPr lang="en-US" sz="1400" dirty="0" err="1">
                <a:latin typeface="Calibri" pitchFamily="34" charset="0"/>
                <a:cs typeface="Calibri" pitchFamily="34" charset="0"/>
              </a:rPr>
              <a:t>obat</a:t>
            </a:r>
            <a:r>
              <a:rPr lang="en-US" sz="1400" dirty="0">
                <a:latin typeface="Calibri" pitchFamily="34" charset="0"/>
                <a:cs typeface="Calibri" pitchFamily="34" charset="0"/>
              </a:rPr>
              <a:t> </a:t>
            </a:r>
            <a:r>
              <a:rPr lang="en-US" sz="1400" dirty="0" err="1">
                <a:latin typeface="Calibri" pitchFamily="34" charset="0"/>
                <a:cs typeface="Calibri" pitchFamily="34" charset="0"/>
              </a:rPr>
              <a:t>bebas</a:t>
            </a:r>
            <a:r>
              <a:rPr lang="en-US" sz="1400" dirty="0">
                <a:latin typeface="Calibri" pitchFamily="34" charset="0"/>
                <a:cs typeface="Calibri" pitchFamily="34" charset="0"/>
              </a:rPr>
              <a:t> </a:t>
            </a:r>
            <a:r>
              <a:rPr lang="en-US" sz="1400" dirty="0" err="1">
                <a:latin typeface="Calibri" pitchFamily="34" charset="0"/>
                <a:cs typeface="Calibri" pitchFamily="34" charset="0"/>
              </a:rPr>
              <a:t>dan</a:t>
            </a:r>
            <a:r>
              <a:rPr lang="en-US" sz="1400" dirty="0">
                <a:latin typeface="Calibri" pitchFamily="34" charset="0"/>
                <a:cs typeface="Calibri" pitchFamily="34" charset="0"/>
              </a:rPr>
              <a:t> </a:t>
            </a:r>
            <a:r>
              <a:rPr lang="en-US" sz="1400" dirty="0" err="1">
                <a:latin typeface="Calibri" pitchFamily="34" charset="0"/>
                <a:cs typeface="Calibri" pitchFamily="34" charset="0"/>
              </a:rPr>
              <a:t>obat</a:t>
            </a:r>
            <a:r>
              <a:rPr lang="en-US" sz="1400" dirty="0">
                <a:latin typeface="Calibri" pitchFamily="34" charset="0"/>
                <a:cs typeface="Calibri" pitchFamily="34" charset="0"/>
              </a:rPr>
              <a:t> </a:t>
            </a:r>
            <a:r>
              <a:rPr lang="en-US" sz="1400" dirty="0" err="1">
                <a:latin typeface="Calibri" pitchFamily="34" charset="0"/>
                <a:cs typeface="Calibri" pitchFamily="34" charset="0"/>
              </a:rPr>
              <a:t>keras</a:t>
            </a:r>
            <a:r>
              <a:rPr lang="en-US" sz="1400" dirty="0">
                <a:latin typeface="Calibri" pitchFamily="34" charset="0"/>
                <a:cs typeface="Calibri" pitchFamily="34" charset="0"/>
              </a:rPr>
              <a:t> </a:t>
            </a:r>
            <a:r>
              <a:rPr lang="en-US" sz="1400" dirty="0" err="1" smtClean="0">
                <a:latin typeface="Calibri" pitchFamily="34" charset="0"/>
                <a:cs typeface="Calibri" pitchFamily="34" charset="0"/>
              </a:rPr>
              <a:t>denga</a:t>
            </a:r>
            <a:r>
              <a:rPr lang="id-ID" sz="1400" dirty="0" smtClean="0">
                <a:latin typeface="Calibri" pitchFamily="34" charset="0"/>
                <a:cs typeface="Calibri" pitchFamily="34" charset="0"/>
              </a:rPr>
              <a:t>n</a:t>
            </a:r>
            <a:r>
              <a:rPr lang="en-US" sz="1400" dirty="0" smtClean="0">
                <a:latin typeface="Calibri" pitchFamily="34" charset="0"/>
                <a:cs typeface="Calibri" pitchFamily="34" charset="0"/>
              </a:rPr>
              <a:t> </a:t>
            </a:r>
            <a:r>
              <a:rPr lang="en-US" sz="1400" dirty="0" err="1">
                <a:latin typeface="Calibri" pitchFamily="34" charset="0"/>
                <a:cs typeface="Calibri" pitchFamily="34" charset="0"/>
              </a:rPr>
              <a:t>resep</a:t>
            </a:r>
            <a:r>
              <a:rPr lang="en-US" sz="1400" dirty="0">
                <a:latin typeface="Calibri" pitchFamily="34" charset="0"/>
                <a:cs typeface="Calibri" pitchFamily="34" charset="0"/>
              </a:rPr>
              <a:t> </a:t>
            </a:r>
            <a:r>
              <a:rPr lang="en-US" sz="1400" dirty="0" err="1">
                <a:latin typeface="Calibri" pitchFamily="34" charset="0"/>
                <a:cs typeface="Calibri" pitchFamily="34" charset="0"/>
              </a:rPr>
              <a:t>dokter</a:t>
            </a:r>
            <a:endParaRPr lang="en-US" sz="1400" dirty="0">
              <a:latin typeface="Calibri" pitchFamily="34" charset="0"/>
              <a:cs typeface="Calibri" pitchFamily="34" charset="0"/>
            </a:endParaRPr>
          </a:p>
          <a:p>
            <a:pPr>
              <a:lnSpc>
                <a:spcPct val="150000"/>
              </a:lnSpc>
            </a:pPr>
            <a:r>
              <a:rPr lang="en-US" sz="1400" dirty="0">
                <a:latin typeface="Calibri" pitchFamily="34" charset="0"/>
                <a:cs typeface="Calibri" pitchFamily="34" charset="0"/>
              </a:rPr>
              <a:t>C. PKRT </a:t>
            </a:r>
            <a:r>
              <a:rPr lang="en-US" sz="1400" dirty="0" err="1">
                <a:latin typeface="Calibri" pitchFamily="34" charset="0"/>
                <a:cs typeface="Calibri" pitchFamily="34" charset="0"/>
              </a:rPr>
              <a:t>dan</a:t>
            </a:r>
            <a:r>
              <a:rPr lang="en-US" sz="1400" dirty="0">
                <a:latin typeface="Calibri" pitchFamily="34" charset="0"/>
                <a:cs typeface="Calibri" pitchFamily="34" charset="0"/>
              </a:rPr>
              <a:t> </a:t>
            </a:r>
            <a:r>
              <a:rPr lang="en-US" sz="1400" dirty="0" err="1">
                <a:latin typeface="Calibri" pitchFamily="34" charset="0"/>
                <a:cs typeface="Calibri" pitchFamily="34" charset="0"/>
              </a:rPr>
              <a:t>alat</a:t>
            </a:r>
            <a:r>
              <a:rPr lang="en-US" sz="1400" dirty="0">
                <a:latin typeface="Calibri" pitchFamily="34" charset="0"/>
                <a:cs typeface="Calibri" pitchFamily="34" charset="0"/>
              </a:rPr>
              <a:t> </a:t>
            </a:r>
            <a:r>
              <a:rPr lang="en-US" sz="1400" dirty="0" err="1">
                <a:latin typeface="Calibri" pitchFamily="34" charset="0"/>
                <a:cs typeface="Calibri" pitchFamily="34" charset="0"/>
              </a:rPr>
              <a:t>kesehatan</a:t>
            </a:r>
            <a:r>
              <a:rPr lang="en-US" sz="1400" dirty="0">
                <a:latin typeface="Calibri" pitchFamily="34" charset="0"/>
                <a:cs typeface="Calibri" pitchFamily="34" charset="0"/>
              </a:rPr>
              <a:t> yang </a:t>
            </a:r>
            <a:r>
              <a:rPr lang="en-US" sz="1400" dirty="0" err="1">
                <a:latin typeface="Calibri" pitchFamily="34" charset="0"/>
                <a:cs typeface="Calibri" pitchFamily="34" charset="0"/>
              </a:rPr>
              <a:t>diperbolehkan</a:t>
            </a:r>
            <a:r>
              <a:rPr lang="en-US" sz="1400" dirty="0">
                <a:latin typeface="Calibri" pitchFamily="34" charset="0"/>
                <a:cs typeface="Calibri" pitchFamily="34" charset="0"/>
              </a:rPr>
              <a:t> di </a:t>
            </a:r>
            <a:r>
              <a:rPr lang="en-US" sz="1400" dirty="0" err="1">
                <a:latin typeface="Calibri" pitchFamily="34" charset="0"/>
                <a:cs typeface="Calibri" pitchFamily="34" charset="0"/>
              </a:rPr>
              <a:t>apotek</a:t>
            </a:r>
            <a:endParaRPr lang="en-US" sz="1400" dirty="0">
              <a:latin typeface="Calibri" pitchFamily="34" charset="0"/>
              <a:cs typeface="Calibri" pitchFamily="34" charset="0"/>
            </a:endParaRPr>
          </a:p>
        </p:txBody>
      </p:sp>
      <p:sp>
        <p:nvSpPr>
          <p:cNvPr id="7" name="Snip Diagonal Corner Rectangle 6"/>
          <p:cNvSpPr/>
          <p:nvPr/>
        </p:nvSpPr>
        <p:spPr>
          <a:xfrm>
            <a:off x="6169532" y="3627775"/>
            <a:ext cx="4460367" cy="1065193"/>
          </a:xfrm>
          <a:prstGeom prst="snip2DiagRect">
            <a:avLst/>
          </a:prstGeom>
          <a:solidFill>
            <a:schemeClr val="accent1">
              <a:lumMod val="50000"/>
            </a:schemeClr>
          </a:solidFill>
          <a:ln>
            <a:solidFill>
              <a:schemeClr val="accent1">
                <a:lumMod val="50000"/>
              </a:schemeClr>
            </a:solidFill>
          </a:ln>
        </p:spPr>
        <p:txBody>
          <a:bodyPr wrap="square">
            <a:spAutoFit/>
          </a:bodyPr>
          <a:lstStyle/>
          <a:p>
            <a:pPr algn="ctr"/>
            <a:endParaRPr lang="id-ID" sz="1200" dirty="0" smtClean="0">
              <a:solidFill>
                <a:schemeClr val="bg1"/>
              </a:solidFill>
              <a:latin typeface="Calibri" pitchFamily="34" charset="0"/>
              <a:cs typeface="Calibri" pitchFamily="34" charset="0"/>
            </a:endParaRPr>
          </a:p>
          <a:p>
            <a:r>
              <a:rPr lang="id-ID" sz="2800" dirty="0" smtClean="0">
                <a:solidFill>
                  <a:schemeClr val="bg1"/>
                </a:solidFill>
                <a:latin typeface="Calibri" pitchFamily="34" charset="0"/>
                <a:cs typeface="Calibri" pitchFamily="34" charset="0"/>
              </a:rPr>
              <a:t>6</a:t>
            </a:r>
            <a:r>
              <a:rPr lang="en-US" sz="2800" dirty="0" smtClean="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Jasa</a:t>
            </a:r>
            <a:r>
              <a:rPr lang="en-US" sz="2800" dirty="0">
                <a:solidFill>
                  <a:schemeClr val="bg1"/>
                </a:solidFill>
                <a:latin typeface="Calibri" pitchFamily="34" charset="0"/>
                <a:cs typeface="Calibri" pitchFamily="34" charset="0"/>
              </a:rPr>
              <a:t> </a:t>
            </a:r>
            <a:r>
              <a:rPr lang="en-US" sz="2800" dirty="0" err="1" smtClean="0">
                <a:solidFill>
                  <a:schemeClr val="bg1"/>
                </a:solidFill>
                <a:latin typeface="Calibri" pitchFamily="34" charset="0"/>
                <a:cs typeface="Calibri" pitchFamily="34" charset="0"/>
              </a:rPr>
              <a:t>Antaran</a:t>
            </a:r>
            <a:endParaRPr lang="en-US" sz="2800" dirty="0" smtClean="0">
              <a:solidFill>
                <a:schemeClr val="bg1"/>
              </a:solidFill>
              <a:latin typeface="Calibri" pitchFamily="34" charset="0"/>
              <a:cs typeface="Calibri" pitchFamily="34" charset="0"/>
            </a:endParaRPr>
          </a:p>
          <a:p>
            <a:endParaRPr lang="en-US" sz="1200" dirty="0">
              <a:solidFill>
                <a:schemeClr val="bg1"/>
              </a:solidFill>
              <a:latin typeface="Calibri" pitchFamily="34" charset="0"/>
              <a:cs typeface="Calibri" pitchFamily="34" charset="0"/>
            </a:endParaRPr>
          </a:p>
        </p:txBody>
      </p:sp>
      <p:sp>
        <p:nvSpPr>
          <p:cNvPr id="8" name="Rectangle 7"/>
          <p:cNvSpPr/>
          <p:nvPr/>
        </p:nvSpPr>
        <p:spPr>
          <a:xfrm>
            <a:off x="6169532" y="4934068"/>
            <a:ext cx="5839588" cy="1061829"/>
          </a:xfrm>
          <a:prstGeom prst="rect">
            <a:avLst/>
          </a:prstGeom>
        </p:spPr>
        <p:txBody>
          <a:bodyPr wrap="square">
            <a:spAutoFit/>
          </a:bodyPr>
          <a:lstStyle/>
          <a:p>
            <a:pPr>
              <a:lnSpc>
                <a:spcPct val="150000"/>
              </a:lnSpc>
            </a:pPr>
            <a:r>
              <a:rPr lang="en-US" sz="1400" dirty="0">
                <a:latin typeface="Calibri" pitchFamily="34" charset="0"/>
                <a:cs typeface="Calibri" pitchFamily="34" charset="0"/>
              </a:rPr>
              <a:t>A. </a:t>
            </a:r>
            <a:r>
              <a:rPr lang="en-US" sz="1400" dirty="0" err="1">
                <a:latin typeface="Calibri" pitchFamily="34" charset="0"/>
                <a:cs typeface="Calibri" pitchFamily="34" charset="0"/>
              </a:rPr>
              <a:t>Pengantaran</a:t>
            </a:r>
            <a:r>
              <a:rPr lang="en-US" sz="1400" dirty="0">
                <a:latin typeface="Calibri" pitchFamily="34" charset="0"/>
                <a:cs typeface="Calibri" pitchFamily="34" charset="0"/>
              </a:rPr>
              <a:t> </a:t>
            </a:r>
            <a:r>
              <a:rPr lang="en-US" sz="1400" dirty="0" err="1">
                <a:latin typeface="Calibri" pitchFamily="34" charset="0"/>
                <a:cs typeface="Calibri" pitchFamily="34" charset="0"/>
              </a:rPr>
              <a:t>dapat</a:t>
            </a:r>
            <a:r>
              <a:rPr lang="en-US" sz="1400" dirty="0">
                <a:latin typeface="Calibri" pitchFamily="34" charset="0"/>
                <a:cs typeface="Calibri" pitchFamily="34" charset="0"/>
              </a:rPr>
              <a:t> </a:t>
            </a:r>
            <a:r>
              <a:rPr lang="en-US" sz="1400" dirty="0" err="1">
                <a:latin typeface="Calibri" pitchFamily="34" charset="0"/>
                <a:cs typeface="Calibri" pitchFamily="34" charset="0"/>
              </a:rPr>
              <a:t>dilakukan</a:t>
            </a:r>
            <a:r>
              <a:rPr lang="en-US" sz="1400" dirty="0">
                <a:latin typeface="Calibri" pitchFamily="34" charset="0"/>
                <a:cs typeface="Calibri" pitchFamily="34" charset="0"/>
              </a:rPr>
              <a:t>  </a:t>
            </a:r>
            <a:r>
              <a:rPr lang="en-US" sz="1400" dirty="0" err="1">
                <a:latin typeface="Calibri" pitchFamily="34" charset="0"/>
                <a:cs typeface="Calibri" pitchFamily="34" charset="0"/>
              </a:rPr>
              <a:t>oleh</a:t>
            </a:r>
            <a:r>
              <a:rPr lang="en-US" sz="1400" dirty="0">
                <a:latin typeface="Calibri" pitchFamily="34" charset="0"/>
                <a:cs typeface="Calibri" pitchFamily="34" charset="0"/>
              </a:rPr>
              <a:t> </a:t>
            </a:r>
            <a:r>
              <a:rPr lang="en-US" sz="1400" dirty="0" err="1">
                <a:latin typeface="Calibri" pitchFamily="34" charset="0"/>
                <a:cs typeface="Calibri" pitchFamily="34" charset="0"/>
              </a:rPr>
              <a:t>jasa</a:t>
            </a:r>
            <a:r>
              <a:rPr lang="en-US" sz="1400" dirty="0">
                <a:latin typeface="Calibri" pitchFamily="34" charset="0"/>
                <a:cs typeface="Calibri" pitchFamily="34" charset="0"/>
              </a:rPr>
              <a:t> </a:t>
            </a:r>
            <a:r>
              <a:rPr lang="en-US" sz="1400" dirty="0" err="1" smtClean="0">
                <a:latin typeface="Calibri" pitchFamily="34" charset="0"/>
                <a:cs typeface="Calibri" pitchFamily="34" charset="0"/>
              </a:rPr>
              <a:t>pengantaran</a:t>
            </a:r>
            <a:r>
              <a:rPr lang="en-US" sz="1400" dirty="0" smtClean="0">
                <a:latin typeface="Calibri" pitchFamily="34" charset="0"/>
                <a:cs typeface="Calibri" pitchFamily="34" charset="0"/>
              </a:rPr>
              <a:t> </a:t>
            </a:r>
            <a:r>
              <a:rPr lang="en-US" sz="1400" dirty="0">
                <a:latin typeface="Calibri" pitchFamily="34" charset="0"/>
                <a:cs typeface="Calibri" pitchFamily="34" charset="0"/>
              </a:rPr>
              <a:t>yang </a:t>
            </a:r>
            <a:r>
              <a:rPr lang="en-US" sz="1400" dirty="0" err="1">
                <a:latin typeface="Calibri" pitchFamily="34" charset="0"/>
                <a:cs typeface="Calibri" pitchFamily="34" charset="0"/>
              </a:rPr>
              <a:t>merupakan</a:t>
            </a:r>
            <a:r>
              <a:rPr lang="en-US" sz="1400" dirty="0">
                <a:latin typeface="Calibri" pitchFamily="34" charset="0"/>
                <a:cs typeface="Calibri" pitchFamily="34" charset="0"/>
              </a:rPr>
              <a:t> </a:t>
            </a:r>
            <a:r>
              <a:rPr lang="en-US" sz="1400" dirty="0" err="1">
                <a:latin typeface="Calibri" pitchFamily="34" charset="0"/>
                <a:cs typeface="Calibri" pitchFamily="34" charset="0"/>
              </a:rPr>
              <a:t>bagian</a:t>
            </a:r>
            <a:r>
              <a:rPr lang="en-US" sz="1400" dirty="0">
                <a:latin typeface="Calibri" pitchFamily="34" charset="0"/>
                <a:cs typeface="Calibri" pitchFamily="34" charset="0"/>
              </a:rPr>
              <a:t> </a:t>
            </a:r>
            <a:r>
              <a:rPr lang="en-US" sz="1400" dirty="0" err="1">
                <a:latin typeface="Calibri" pitchFamily="34" charset="0"/>
                <a:cs typeface="Calibri" pitchFamily="34" charset="0"/>
              </a:rPr>
              <a:t>dari</a:t>
            </a:r>
            <a:r>
              <a:rPr lang="en-US" sz="1400" dirty="0">
                <a:latin typeface="Calibri" pitchFamily="34" charset="0"/>
                <a:cs typeface="Calibri" pitchFamily="34" charset="0"/>
              </a:rPr>
              <a:t> </a:t>
            </a:r>
            <a:r>
              <a:rPr lang="en-US" sz="1400" dirty="0" err="1">
                <a:latin typeface="Calibri" pitchFamily="34" charset="0"/>
                <a:cs typeface="Calibri" pitchFamily="34" charset="0"/>
              </a:rPr>
              <a:t>apotek</a:t>
            </a:r>
            <a:r>
              <a:rPr lang="en-US" sz="1400" dirty="0">
                <a:latin typeface="Calibri" pitchFamily="34" charset="0"/>
                <a:cs typeface="Calibri" pitchFamily="34" charset="0"/>
              </a:rPr>
              <a:t> </a:t>
            </a:r>
            <a:r>
              <a:rPr lang="en-US" sz="1400" dirty="0" err="1">
                <a:latin typeface="Calibri" pitchFamily="34" charset="0"/>
                <a:cs typeface="Calibri" pitchFamily="34" charset="0"/>
              </a:rPr>
              <a:t>maupun</a:t>
            </a:r>
            <a:r>
              <a:rPr lang="en-US" sz="1400" dirty="0">
                <a:latin typeface="Calibri" pitchFamily="34" charset="0"/>
                <a:cs typeface="Calibri" pitchFamily="34" charset="0"/>
              </a:rPr>
              <a:t> </a:t>
            </a:r>
            <a:r>
              <a:rPr lang="en-US" sz="1400" dirty="0" err="1">
                <a:latin typeface="Calibri" pitchFamily="34" charset="0"/>
                <a:cs typeface="Calibri" pitchFamily="34" charset="0"/>
              </a:rPr>
              <a:t>pihak</a:t>
            </a:r>
            <a:r>
              <a:rPr lang="en-US" sz="1400" dirty="0">
                <a:latin typeface="Calibri" pitchFamily="34" charset="0"/>
                <a:cs typeface="Calibri" pitchFamily="34" charset="0"/>
              </a:rPr>
              <a:t> </a:t>
            </a:r>
            <a:r>
              <a:rPr lang="en-US" sz="1400" dirty="0" err="1">
                <a:latin typeface="Calibri" pitchFamily="34" charset="0"/>
                <a:cs typeface="Calibri" pitchFamily="34" charset="0"/>
              </a:rPr>
              <a:t>ketiga</a:t>
            </a:r>
            <a:r>
              <a:rPr lang="en-US" sz="1400" dirty="0">
                <a:latin typeface="Calibri" pitchFamily="34" charset="0"/>
                <a:cs typeface="Calibri" pitchFamily="34" charset="0"/>
              </a:rPr>
              <a:t> </a:t>
            </a:r>
            <a:r>
              <a:rPr lang="en-US" sz="1400" dirty="0" err="1">
                <a:latin typeface="Calibri" pitchFamily="34" charset="0"/>
                <a:cs typeface="Calibri" pitchFamily="34" charset="0"/>
              </a:rPr>
              <a:t>penyedia</a:t>
            </a:r>
            <a:r>
              <a:rPr lang="en-US" sz="1400" dirty="0">
                <a:latin typeface="Calibri" pitchFamily="34" charset="0"/>
                <a:cs typeface="Calibri" pitchFamily="34" charset="0"/>
              </a:rPr>
              <a:t> </a:t>
            </a:r>
            <a:r>
              <a:rPr lang="en-US" sz="1400" dirty="0" err="1">
                <a:latin typeface="Calibri" pitchFamily="34" charset="0"/>
                <a:cs typeface="Calibri" pitchFamily="34" charset="0"/>
              </a:rPr>
              <a:t>jasa</a:t>
            </a:r>
            <a:r>
              <a:rPr lang="en-US" sz="1400" dirty="0">
                <a:latin typeface="Calibri" pitchFamily="34" charset="0"/>
                <a:cs typeface="Calibri" pitchFamily="34" charset="0"/>
              </a:rPr>
              <a:t> </a:t>
            </a:r>
            <a:r>
              <a:rPr lang="en-US" sz="1400" dirty="0" err="1">
                <a:latin typeface="Calibri" pitchFamily="34" charset="0"/>
                <a:cs typeface="Calibri" pitchFamily="34" charset="0"/>
              </a:rPr>
              <a:t>antaran</a:t>
            </a:r>
            <a:r>
              <a:rPr lang="en-US" sz="1400" dirty="0">
                <a:latin typeface="Calibri" pitchFamily="34" charset="0"/>
                <a:cs typeface="Calibri" pitchFamily="34" charset="0"/>
              </a:rPr>
              <a:t> yang </a:t>
            </a:r>
            <a:r>
              <a:rPr lang="en-US" sz="1400" dirty="0" err="1">
                <a:latin typeface="Calibri" pitchFamily="34" charset="0"/>
                <a:cs typeface="Calibri" pitchFamily="34" charset="0"/>
              </a:rPr>
              <a:t>memiliki</a:t>
            </a:r>
            <a:r>
              <a:rPr lang="en-US" sz="1400" dirty="0">
                <a:latin typeface="Calibri" pitchFamily="34" charset="0"/>
                <a:cs typeface="Calibri" pitchFamily="34" charset="0"/>
              </a:rPr>
              <a:t> </a:t>
            </a:r>
            <a:r>
              <a:rPr lang="en-US" sz="1400" dirty="0" err="1">
                <a:latin typeface="Calibri" pitchFamily="34" charset="0"/>
                <a:cs typeface="Calibri" pitchFamily="34" charset="0"/>
              </a:rPr>
              <a:t>perjanjian</a:t>
            </a:r>
            <a:r>
              <a:rPr lang="en-US" sz="1400" dirty="0">
                <a:latin typeface="Calibri" pitchFamily="34" charset="0"/>
                <a:cs typeface="Calibri" pitchFamily="34" charset="0"/>
              </a:rPr>
              <a:t> </a:t>
            </a:r>
            <a:r>
              <a:rPr lang="en-US" sz="1400" dirty="0" err="1">
                <a:latin typeface="Calibri" pitchFamily="34" charset="0"/>
                <a:cs typeface="Calibri" pitchFamily="34" charset="0"/>
              </a:rPr>
              <a:t>kerjasama</a:t>
            </a:r>
            <a:r>
              <a:rPr lang="en-US" sz="1400" dirty="0">
                <a:latin typeface="Calibri" pitchFamily="34" charset="0"/>
                <a:cs typeface="Calibri" pitchFamily="34" charset="0"/>
              </a:rPr>
              <a:t> </a:t>
            </a:r>
            <a:r>
              <a:rPr lang="en-US" sz="1400" dirty="0" err="1">
                <a:latin typeface="Calibri" pitchFamily="34" charset="0"/>
                <a:cs typeface="Calibri" pitchFamily="34" charset="0"/>
              </a:rPr>
              <a:t>dengan</a:t>
            </a:r>
            <a:r>
              <a:rPr lang="en-US" sz="1400" dirty="0">
                <a:latin typeface="Calibri" pitchFamily="34" charset="0"/>
                <a:cs typeface="Calibri" pitchFamily="34" charset="0"/>
              </a:rPr>
              <a:t> </a:t>
            </a:r>
            <a:r>
              <a:rPr lang="en-US" sz="1400" dirty="0" err="1">
                <a:latin typeface="Calibri" pitchFamily="34" charset="0"/>
                <a:cs typeface="Calibri" pitchFamily="34" charset="0"/>
              </a:rPr>
              <a:t>apotek</a:t>
            </a:r>
            <a:r>
              <a:rPr lang="en-US" sz="1400" dirty="0">
                <a:latin typeface="Calibri" pitchFamily="34" charset="0"/>
                <a:cs typeface="Calibri" pitchFamily="34" charset="0"/>
              </a:rPr>
              <a:t> </a:t>
            </a:r>
            <a:r>
              <a:rPr lang="en-US" sz="1400" dirty="0" err="1">
                <a:latin typeface="Calibri" pitchFamily="34" charset="0"/>
                <a:cs typeface="Calibri" pitchFamily="34" charset="0"/>
              </a:rPr>
              <a:t>dan</a:t>
            </a:r>
            <a:r>
              <a:rPr lang="en-US" sz="1400" dirty="0">
                <a:latin typeface="Calibri" pitchFamily="34" charset="0"/>
                <a:cs typeface="Calibri" pitchFamily="34" charset="0"/>
              </a:rPr>
              <a:t> PSE </a:t>
            </a:r>
            <a:r>
              <a:rPr lang="en-US" sz="1400" dirty="0" smtClean="0">
                <a:latin typeface="Calibri" pitchFamily="34" charset="0"/>
                <a:cs typeface="Calibri" pitchFamily="34" charset="0"/>
              </a:rPr>
              <a:t>e</a:t>
            </a:r>
            <a:r>
              <a:rPr lang="id-ID" sz="1400" dirty="0" smtClean="0">
                <a:latin typeface="Calibri" pitchFamily="34" charset="0"/>
                <a:cs typeface="Calibri" pitchFamily="34" charset="0"/>
              </a:rPr>
              <a:t>-</a:t>
            </a:r>
            <a:r>
              <a:rPr lang="en-US" sz="1400" dirty="0" err="1" smtClean="0">
                <a:latin typeface="Calibri" pitchFamily="34" charset="0"/>
                <a:cs typeface="Calibri" pitchFamily="34" charset="0"/>
              </a:rPr>
              <a:t>Farmasi</a:t>
            </a:r>
            <a:endParaRPr lang="en-US" sz="1400" dirty="0">
              <a:latin typeface="Calibri" pitchFamily="34" charset="0"/>
              <a:cs typeface="Calibri" pitchFamily="34" charset="0"/>
            </a:endParaRPr>
          </a:p>
        </p:txBody>
      </p:sp>
      <p:pic>
        <p:nvPicPr>
          <p:cNvPr id="12"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9326" y="6064746"/>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3055" y="6069329"/>
            <a:ext cx="1296271" cy="6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00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rot="10800000">
            <a:off x="3398520" y="0"/>
            <a:ext cx="1965960" cy="1577340"/>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2" name="Title 1">
            <a:extLst>
              <a:ext uri="{FF2B5EF4-FFF2-40B4-BE49-F238E27FC236}">
                <a16:creationId xmlns="" xmlns:a16="http://schemas.microsoft.com/office/drawing/2014/main" id="{A1910E04-D500-468A-B05B-D446A42EEF64}"/>
              </a:ext>
            </a:extLst>
          </p:cNvPr>
          <p:cNvSpPr>
            <a:spLocks noGrp="1"/>
          </p:cNvSpPr>
          <p:nvPr>
            <p:ph type="title"/>
          </p:nvPr>
        </p:nvSpPr>
        <p:spPr>
          <a:xfrm>
            <a:off x="382904" y="486845"/>
            <a:ext cx="4600575" cy="5969848"/>
          </a:xfrm>
          <a:solidFill>
            <a:schemeClr val="accent1">
              <a:lumMod val="50000"/>
            </a:schemeClr>
          </a:solidFill>
          <a:ln>
            <a:noFill/>
          </a:ln>
        </p:spPr>
        <p:txBody>
          <a:bodyPr>
            <a:normAutofit/>
          </a:bodyPr>
          <a:lstStyle/>
          <a:p>
            <a:pPr algn="ctr"/>
            <a:r>
              <a:rPr lang="en-US" dirty="0" err="1">
                <a:solidFill>
                  <a:schemeClr val="bg1"/>
                </a:solidFill>
              </a:rPr>
              <a:t>Ketentuan</a:t>
            </a:r>
            <a:r>
              <a:rPr lang="en-US" dirty="0">
                <a:solidFill>
                  <a:schemeClr val="bg1"/>
                </a:solidFill>
              </a:rPr>
              <a:t> </a:t>
            </a:r>
            <a:r>
              <a:rPr lang="id-ID" dirty="0" smtClean="0">
                <a:solidFill>
                  <a:schemeClr val="bg1"/>
                </a:solidFill>
              </a:rPr>
              <a:t/>
            </a:r>
            <a:br>
              <a:rPr lang="id-ID" dirty="0" smtClean="0">
                <a:solidFill>
                  <a:schemeClr val="bg1"/>
                </a:solidFill>
              </a:rPr>
            </a:br>
            <a:r>
              <a:rPr lang="en-US" dirty="0" smtClean="0">
                <a:solidFill>
                  <a:schemeClr val="bg1"/>
                </a:solidFill>
              </a:rPr>
              <a:t>E</a:t>
            </a:r>
            <a:r>
              <a:rPr lang="id-ID" dirty="0" smtClean="0">
                <a:solidFill>
                  <a:schemeClr val="bg1"/>
                </a:solidFill>
              </a:rPr>
              <a:t>-</a:t>
            </a:r>
            <a:r>
              <a:rPr lang="en-US" dirty="0" err="1" smtClean="0">
                <a:solidFill>
                  <a:schemeClr val="bg1"/>
                </a:solidFill>
              </a:rPr>
              <a:t>Farmasi</a:t>
            </a:r>
            <a:r>
              <a:rPr lang="en-US" dirty="0" smtClean="0">
                <a:solidFill>
                  <a:schemeClr val="bg1"/>
                </a:solidFill>
              </a:rPr>
              <a:t> </a:t>
            </a:r>
            <a:r>
              <a:rPr lang="id-ID" dirty="0" smtClean="0">
                <a:solidFill>
                  <a:schemeClr val="bg1"/>
                </a:solidFill>
              </a:rPr>
              <a:t/>
            </a:r>
            <a:br>
              <a:rPr lang="id-ID" dirty="0" smtClean="0">
                <a:solidFill>
                  <a:schemeClr val="bg1"/>
                </a:solidFill>
              </a:rPr>
            </a:br>
            <a:r>
              <a:rPr lang="en-US" sz="3200" dirty="0" smtClean="0">
                <a:solidFill>
                  <a:schemeClr val="bg1"/>
                </a:solidFill>
              </a:rPr>
              <a:t>(</a:t>
            </a:r>
            <a:r>
              <a:rPr lang="en-US" sz="3200" dirty="0" err="1" smtClean="0">
                <a:solidFill>
                  <a:schemeClr val="bg1"/>
                </a:solidFill>
              </a:rPr>
              <a:t>Rancangan</a:t>
            </a:r>
            <a:r>
              <a:rPr lang="en-US" sz="3200" dirty="0" smtClean="0">
                <a:solidFill>
                  <a:schemeClr val="bg1"/>
                </a:solidFill>
              </a:rPr>
              <a:t>) (</a:t>
            </a:r>
            <a:r>
              <a:rPr lang="id-ID" sz="3200" dirty="0">
                <a:solidFill>
                  <a:schemeClr val="bg1"/>
                </a:solidFill>
              </a:rPr>
              <a:t>3</a:t>
            </a:r>
            <a:r>
              <a:rPr lang="en-US" sz="3200" dirty="0" smtClean="0">
                <a:solidFill>
                  <a:schemeClr val="bg1"/>
                </a:solidFill>
              </a:rPr>
              <a:t>)</a:t>
            </a:r>
            <a:r>
              <a:rPr lang="en-US" sz="3200" dirty="0">
                <a:solidFill>
                  <a:schemeClr val="bg1"/>
                </a:solidFill>
              </a:rPr>
              <a:t/>
            </a:r>
            <a:br>
              <a:rPr lang="en-US" sz="3200" dirty="0">
                <a:solidFill>
                  <a:schemeClr val="bg1"/>
                </a:solidFill>
              </a:rPr>
            </a:br>
            <a:endParaRPr lang="en-US" dirty="0">
              <a:solidFill>
                <a:schemeClr val="bg1"/>
              </a:solidFill>
            </a:endParaRPr>
          </a:p>
        </p:txBody>
      </p:sp>
      <p:sp>
        <p:nvSpPr>
          <p:cNvPr id="4" name="Right Triangle 3"/>
          <p:cNvSpPr/>
          <p:nvPr/>
        </p:nvSpPr>
        <p:spPr>
          <a:xfrm>
            <a:off x="0" y="5280660"/>
            <a:ext cx="1965960" cy="1577340"/>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lumMod val="50000"/>
                </a:schemeClr>
              </a:solidFill>
            </a:endParaRPr>
          </a:p>
        </p:txBody>
      </p:sp>
      <p:sp>
        <p:nvSpPr>
          <p:cNvPr id="5" name="Snip Diagonal Corner Rectangle 4"/>
          <p:cNvSpPr/>
          <p:nvPr/>
        </p:nvSpPr>
        <p:spPr>
          <a:xfrm>
            <a:off x="6096000" y="654896"/>
            <a:ext cx="4460367" cy="1616154"/>
          </a:xfrm>
          <a:prstGeom prst="snip2DiagRect">
            <a:avLst/>
          </a:prstGeom>
          <a:solidFill>
            <a:schemeClr val="accent1">
              <a:lumMod val="50000"/>
            </a:schemeClr>
          </a:solidFill>
          <a:ln>
            <a:solidFill>
              <a:schemeClr val="accent1">
                <a:lumMod val="50000"/>
              </a:schemeClr>
            </a:solidFill>
          </a:ln>
        </p:spPr>
        <p:txBody>
          <a:bodyPr wrap="square">
            <a:spAutoFit/>
          </a:bodyPr>
          <a:lstStyle/>
          <a:p>
            <a:endParaRPr lang="id-ID" sz="1400" dirty="0" smtClean="0">
              <a:solidFill>
                <a:schemeClr val="bg1"/>
              </a:solidFill>
              <a:latin typeface="Calibri" pitchFamily="34" charset="0"/>
              <a:cs typeface="Calibri" pitchFamily="34" charset="0"/>
            </a:endParaRPr>
          </a:p>
          <a:p>
            <a:r>
              <a:rPr lang="id-ID" sz="2800" dirty="0" smtClean="0">
                <a:solidFill>
                  <a:schemeClr val="bg1"/>
                </a:solidFill>
                <a:latin typeface="Calibri" pitchFamily="34" charset="0"/>
                <a:cs typeface="Calibri" pitchFamily="34" charset="0"/>
              </a:rPr>
              <a:t>7. PEMBINAAN DAN PENGAWASAN</a:t>
            </a:r>
            <a:endParaRPr lang="id-ID" sz="2800" dirty="0">
              <a:solidFill>
                <a:schemeClr val="bg1"/>
              </a:solidFill>
              <a:latin typeface="Calibri" pitchFamily="34" charset="0"/>
              <a:cs typeface="Calibri" pitchFamily="34" charset="0"/>
            </a:endParaRPr>
          </a:p>
          <a:p>
            <a:endParaRPr lang="en-US" sz="1200" dirty="0">
              <a:solidFill>
                <a:schemeClr val="bg1"/>
              </a:solidFill>
            </a:endParaRPr>
          </a:p>
        </p:txBody>
      </p:sp>
      <p:sp>
        <p:nvSpPr>
          <p:cNvPr id="3" name="Rectangle 2"/>
          <p:cNvSpPr/>
          <p:nvPr/>
        </p:nvSpPr>
        <p:spPr>
          <a:xfrm>
            <a:off x="6096000" y="2762518"/>
            <a:ext cx="5571744" cy="3416320"/>
          </a:xfrm>
          <a:prstGeom prst="rect">
            <a:avLst/>
          </a:prstGeom>
        </p:spPr>
        <p:txBody>
          <a:bodyPr wrap="square">
            <a:spAutoFit/>
          </a:bodyPr>
          <a:lstStyle/>
          <a:p>
            <a:pPr>
              <a:lnSpc>
                <a:spcPct val="150000"/>
              </a:lnSpc>
            </a:pPr>
            <a:r>
              <a:rPr lang="en-US" dirty="0">
                <a:latin typeface="Calibri" pitchFamily="34" charset="0"/>
                <a:cs typeface="Calibri" pitchFamily="34" charset="0"/>
              </a:rPr>
              <a:t>A. </a:t>
            </a:r>
            <a:r>
              <a:rPr lang="en-US" dirty="0" err="1">
                <a:latin typeface="Calibri" pitchFamily="34" charset="0"/>
                <a:cs typeface="Calibri" pitchFamily="34" charset="0"/>
              </a:rPr>
              <a:t>Pembinaan</a:t>
            </a:r>
            <a:r>
              <a:rPr lang="en-US" dirty="0">
                <a:latin typeface="Calibri" pitchFamily="34" charset="0"/>
                <a:cs typeface="Calibri" pitchFamily="34" charset="0"/>
              </a:rPr>
              <a:t>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dirty="0" err="1">
                <a:latin typeface="Calibri" pitchFamily="34" charset="0"/>
                <a:cs typeface="Calibri" pitchFamily="34" charset="0"/>
              </a:rPr>
              <a:t>pengawasan</a:t>
            </a:r>
            <a:r>
              <a:rPr lang="en-US" dirty="0">
                <a:latin typeface="Calibri" pitchFamily="34" charset="0"/>
                <a:cs typeface="Calibri" pitchFamily="34" charset="0"/>
              </a:rPr>
              <a:t> </a:t>
            </a:r>
            <a:r>
              <a:rPr lang="en-US" dirty="0" err="1">
                <a:latin typeface="Calibri" pitchFamily="34" charset="0"/>
                <a:cs typeface="Calibri" pitchFamily="34" charset="0"/>
              </a:rPr>
              <a:t>dilaksanakan</a:t>
            </a:r>
            <a:r>
              <a:rPr lang="en-US" dirty="0">
                <a:latin typeface="Calibri" pitchFamily="34" charset="0"/>
                <a:cs typeface="Calibri" pitchFamily="34" charset="0"/>
              </a:rPr>
              <a:t> </a:t>
            </a:r>
            <a:r>
              <a:rPr lang="en-US" dirty="0" err="1">
                <a:latin typeface="Calibri" pitchFamily="34" charset="0"/>
                <a:cs typeface="Calibri" pitchFamily="34" charset="0"/>
              </a:rPr>
              <a:t>oleh</a:t>
            </a:r>
            <a:r>
              <a:rPr lang="en-US" dirty="0">
                <a:latin typeface="Calibri" pitchFamily="34" charset="0"/>
                <a:cs typeface="Calibri" pitchFamily="34" charset="0"/>
              </a:rPr>
              <a:t> </a:t>
            </a:r>
            <a:r>
              <a:rPr lang="en-US" dirty="0" err="1" smtClean="0">
                <a:latin typeface="Calibri" pitchFamily="34" charset="0"/>
                <a:cs typeface="Calibri" pitchFamily="34" charset="0"/>
              </a:rPr>
              <a:t>Kement</a:t>
            </a:r>
            <a:r>
              <a:rPr lang="id-ID" dirty="0">
                <a:latin typeface="Calibri" pitchFamily="34" charset="0"/>
                <a:cs typeface="Calibri" pitchFamily="34" charset="0"/>
              </a:rPr>
              <a:t>e</a:t>
            </a:r>
            <a:r>
              <a:rPr lang="en-US" dirty="0" err="1" smtClean="0">
                <a:latin typeface="Calibri" pitchFamily="34" charset="0"/>
                <a:cs typeface="Calibri" pitchFamily="34" charset="0"/>
              </a:rPr>
              <a:t>rian</a:t>
            </a:r>
            <a:r>
              <a:rPr lang="en-US" dirty="0" smtClean="0">
                <a:latin typeface="Calibri" pitchFamily="34" charset="0"/>
                <a:cs typeface="Calibri" pitchFamily="34" charset="0"/>
              </a:rPr>
              <a:t> </a:t>
            </a:r>
            <a:r>
              <a:rPr lang="en-US" dirty="0" err="1">
                <a:latin typeface="Calibri" pitchFamily="34" charset="0"/>
                <a:cs typeface="Calibri" pitchFamily="34" charset="0"/>
              </a:rPr>
              <a:t>kesehatan</a:t>
            </a:r>
            <a:r>
              <a:rPr lang="en-US" dirty="0">
                <a:latin typeface="Calibri" pitchFamily="34" charset="0"/>
                <a:cs typeface="Calibri" pitchFamily="34" charset="0"/>
              </a:rPr>
              <a:t>, </a:t>
            </a:r>
            <a:r>
              <a:rPr lang="en-US" dirty="0" err="1">
                <a:latin typeface="Calibri" pitchFamily="34" charset="0"/>
                <a:cs typeface="Calibri" pitchFamily="34" charset="0"/>
              </a:rPr>
              <a:t>Dinas</a:t>
            </a:r>
            <a:r>
              <a:rPr lang="en-US" dirty="0">
                <a:latin typeface="Calibri" pitchFamily="34" charset="0"/>
                <a:cs typeface="Calibri" pitchFamily="34" charset="0"/>
              </a:rPr>
              <a:t> </a:t>
            </a:r>
            <a:r>
              <a:rPr lang="en-US" dirty="0" err="1" smtClean="0">
                <a:latin typeface="Calibri" pitchFamily="34" charset="0"/>
                <a:cs typeface="Calibri" pitchFamily="34" charset="0"/>
              </a:rPr>
              <a:t>Kesehata</a:t>
            </a:r>
            <a:r>
              <a:rPr lang="id-ID" dirty="0" smtClean="0">
                <a:latin typeface="Calibri" pitchFamily="34" charset="0"/>
                <a:cs typeface="Calibri" pitchFamily="34" charset="0"/>
              </a:rPr>
              <a:t>n</a:t>
            </a:r>
            <a:r>
              <a:rPr lang="en-US" dirty="0" smtClean="0">
                <a:latin typeface="Calibri" pitchFamily="34" charset="0"/>
                <a:cs typeface="Calibri" pitchFamily="34" charset="0"/>
              </a:rPr>
              <a:t> </a:t>
            </a:r>
            <a:r>
              <a:rPr lang="en-US" dirty="0" err="1">
                <a:latin typeface="Calibri" pitchFamily="34" charset="0"/>
                <a:cs typeface="Calibri" pitchFamily="34" charset="0"/>
              </a:rPr>
              <a:t>Provinsi</a:t>
            </a:r>
            <a:r>
              <a:rPr lang="en-US" dirty="0">
                <a:latin typeface="Calibri" pitchFamily="34" charset="0"/>
                <a:cs typeface="Calibri" pitchFamily="34" charset="0"/>
              </a:rPr>
              <a:t>,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dirty="0" err="1">
                <a:latin typeface="Calibri" pitchFamily="34" charset="0"/>
                <a:cs typeface="Calibri" pitchFamily="34" charset="0"/>
              </a:rPr>
              <a:t>Dinas</a:t>
            </a:r>
            <a:r>
              <a:rPr lang="en-US" dirty="0">
                <a:latin typeface="Calibri" pitchFamily="34" charset="0"/>
                <a:cs typeface="Calibri" pitchFamily="34" charset="0"/>
              </a:rPr>
              <a:t> </a:t>
            </a:r>
            <a:r>
              <a:rPr lang="en-US" dirty="0" err="1">
                <a:latin typeface="Calibri" pitchFamily="34" charset="0"/>
                <a:cs typeface="Calibri" pitchFamily="34" charset="0"/>
              </a:rPr>
              <a:t>Kesehatan</a:t>
            </a:r>
            <a:r>
              <a:rPr lang="en-US" dirty="0">
                <a:latin typeface="Calibri" pitchFamily="34" charset="0"/>
                <a:cs typeface="Calibri" pitchFamily="34" charset="0"/>
              </a:rPr>
              <a:t> </a:t>
            </a:r>
            <a:r>
              <a:rPr lang="id-ID" dirty="0" err="1">
                <a:latin typeface="Calibri" pitchFamily="34" charset="0"/>
                <a:cs typeface="Calibri" pitchFamily="34" charset="0"/>
              </a:rPr>
              <a:t>K</a:t>
            </a:r>
            <a:r>
              <a:rPr lang="en-US" dirty="0" err="1" smtClean="0">
                <a:latin typeface="Calibri" pitchFamily="34" charset="0"/>
                <a:cs typeface="Calibri" pitchFamily="34" charset="0"/>
              </a:rPr>
              <a:t>ab</a:t>
            </a:r>
            <a:r>
              <a:rPr lang="en-US" dirty="0" smtClean="0">
                <a:latin typeface="Calibri" pitchFamily="34" charset="0"/>
                <a:cs typeface="Calibri" pitchFamily="34" charset="0"/>
              </a:rPr>
              <a:t>/</a:t>
            </a:r>
            <a:r>
              <a:rPr lang="en-US" dirty="0" err="1" smtClean="0">
                <a:latin typeface="Calibri" pitchFamily="34" charset="0"/>
                <a:cs typeface="Calibri" pitchFamily="34" charset="0"/>
              </a:rPr>
              <a:t>Ko</a:t>
            </a:r>
            <a:r>
              <a:rPr lang="id-ID" dirty="0" smtClean="0">
                <a:latin typeface="Calibri" pitchFamily="34" charset="0"/>
                <a:cs typeface="Calibri" pitchFamily="34" charset="0"/>
              </a:rPr>
              <a:t>t</a:t>
            </a:r>
            <a:r>
              <a:rPr lang="en-US" dirty="0" smtClean="0">
                <a:latin typeface="Calibri" pitchFamily="34" charset="0"/>
                <a:cs typeface="Calibri" pitchFamily="34" charset="0"/>
              </a:rPr>
              <a:t>a</a:t>
            </a:r>
            <a:endParaRPr lang="en-US" dirty="0">
              <a:latin typeface="Calibri" pitchFamily="34" charset="0"/>
              <a:cs typeface="Calibri" pitchFamily="34" charset="0"/>
            </a:endParaRPr>
          </a:p>
          <a:p>
            <a:pPr>
              <a:lnSpc>
                <a:spcPct val="150000"/>
              </a:lnSpc>
            </a:pPr>
            <a:r>
              <a:rPr lang="en-US" dirty="0">
                <a:latin typeface="Calibri" pitchFamily="34" charset="0"/>
                <a:cs typeface="Calibri" pitchFamily="34" charset="0"/>
              </a:rPr>
              <a:t>B. </a:t>
            </a:r>
            <a:r>
              <a:rPr lang="en-US" dirty="0" err="1">
                <a:latin typeface="Calibri" pitchFamily="34" charset="0"/>
                <a:cs typeface="Calibri" pitchFamily="34" charset="0"/>
              </a:rPr>
              <a:t>Kementrian</a:t>
            </a:r>
            <a:r>
              <a:rPr lang="en-US" dirty="0">
                <a:latin typeface="Calibri" pitchFamily="34" charset="0"/>
                <a:cs typeface="Calibri" pitchFamily="34" charset="0"/>
              </a:rPr>
              <a:t> </a:t>
            </a:r>
            <a:r>
              <a:rPr lang="en-US" dirty="0" err="1">
                <a:latin typeface="Calibri" pitchFamily="34" charset="0"/>
                <a:cs typeface="Calibri" pitchFamily="34" charset="0"/>
              </a:rPr>
              <a:t>Kesehatan</a:t>
            </a:r>
            <a:r>
              <a:rPr lang="en-US" dirty="0">
                <a:latin typeface="Calibri" pitchFamily="34" charset="0"/>
                <a:cs typeface="Calibri" pitchFamily="34" charset="0"/>
              </a:rPr>
              <a:t> </a:t>
            </a:r>
            <a:r>
              <a:rPr lang="en-US" dirty="0" smtClean="0">
                <a:latin typeface="Calibri" pitchFamily="34" charset="0"/>
                <a:cs typeface="Calibri" pitchFamily="34" charset="0"/>
              </a:rPr>
              <a:t>me</a:t>
            </a:r>
            <a:r>
              <a:rPr lang="id-ID" dirty="0" smtClean="0">
                <a:latin typeface="Calibri" pitchFamily="34" charset="0"/>
                <a:cs typeface="Calibri" pitchFamily="34" charset="0"/>
              </a:rPr>
              <a:t>m</a:t>
            </a:r>
            <a:r>
              <a:rPr lang="en-US" dirty="0" err="1" smtClean="0">
                <a:latin typeface="Calibri" pitchFamily="34" charset="0"/>
                <a:cs typeface="Calibri" pitchFamily="34" charset="0"/>
              </a:rPr>
              <a:t>iliki</a:t>
            </a:r>
            <a:r>
              <a:rPr lang="en-US" dirty="0" smtClean="0">
                <a:latin typeface="Calibri" pitchFamily="34" charset="0"/>
                <a:cs typeface="Calibri" pitchFamily="34" charset="0"/>
              </a:rPr>
              <a:t> </a:t>
            </a:r>
            <a:r>
              <a:rPr lang="en-US" dirty="0" err="1" smtClean="0">
                <a:latin typeface="Calibri" pitchFamily="34" charset="0"/>
                <a:cs typeface="Calibri" pitchFamily="34" charset="0"/>
              </a:rPr>
              <a:t>si</a:t>
            </a:r>
            <a:r>
              <a:rPr lang="id-ID" dirty="0" smtClean="0">
                <a:latin typeface="Calibri" pitchFamily="34" charset="0"/>
                <a:cs typeface="Calibri" pitchFamily="34" charset="0"/>
              </a:rPr>
              <a:t>s</a:t>
            </a:r>
            <a:r>
              <a:rPr lang="en-US" dirty="0" smtClean="0">
                <a:latin typeface="Calibri" pitchFamily="34" charset="0"/>
                <a:cs typeface="Calibri" pitchFamily="34" charset="0"/>
              </a:rPr>
              <a:t>tem </a:t>
            </a:r>
            <a:r>
              <a:rPr lang="en-US" dirty="0">
                <a:latin typeface="Calibri" pitchFamily="34" charset="0"/>
                <a:cs typeface="Calibri" pitchFamily="34" charset="0"/>
              </a:rPr>
              <a:t>yang </a:t>
            </a:r>
            <a:r>
              <a:rPr lang="en-US" dirty="0" err="1">
                <a:latin typeface="Calibri" pitchFamily="34" charset="0"/>
                <a:cs typeface="Calibri" pitchFamily="34" charset="0"/>
              </a:rPr>
              <a:t>memungkinkan</a:t>
            </a:r>
            <a:r>
              <a:rPr lang="en-US" dirty="0">
                <a:latin typeface="Calibri" pitchFamily="34" charset="0"/>
                <a:cs typeface="Calibri" pitchFamily="34" charset="0"/>
              </a:rPr>
              <a:t> </a:t>
            </a:r>
            <a:r>
              <a:rPr lang="en-US" dirty="0" err="1">
                <a:latin typeface="Calibri" pitchFamily="34" charset="0"/>
                <a:cs typeface="Calibri" pitchFamily="34" charset="0"/>
              </a:rPr>
              <a:t>pemantauan</a:t>
            </a:r>
            <a:r>
              <a:rPr lang="en-US" dirty="0">
                <a:latin typeface="Calibri" pitchFamily="34" charset="0"/>
                <a:cs typeface="Calibri" pitchFamily="34" charset="0"/>
              </a:rPr>
              <a:t> </a:t>
            </a:r>
            <a:r>
              <a:rPr lang="en-US" dirty="0" err="1">
                <a:latin typeface="Calibri" pitchFamily="34" charset="0"/>
                <a:cs typeface="Calibri" pitchFamily="34" charset="0"/>
              </a:rPr>
              <a:t>terhadap</a:t>
            </a:r>
            <a:r>
              <a:rPr lang="en-US" dirty="0">
                <a:latin typeface="Calibri" pitchFamily="34" charset="0"/>
                <a:cs typeface="Calibri" pitchFamily="34" charset="0"/>
              </a:rPr>
              <a:t> </a:t>
            </a:r>
            <a:r>
              <a:rPr lang="en-US" dirty="0" err="1">
                <a:latin typeface="Calibri" pitchFamily="34" charset="0"/>
                <a:cs typeface="Calibri" pitchFamily="34" charset="0"/>
              </a:rPr>
              <a:t>apotek</a:t>
            </a:r>
            <a:r>
              <a:rPr lang="en-US" dirty="0">
                <a:latin typeface="Calibri" pitchFamily="34" charset="0"/>
                <a:cs typeface="Calibri" pitchFamily="34" charset="0"/>
              </a:rPr>
              <a:t> yang </a:t>
            </a:r>
            <a:r>
              <a:rPr lang="en-US" dirty="0" err="1">
                <a:latin typeface="Calibri" pitchFamily="34" charset="0"/>
                <a:cs typeface="Calibri" pitchFamily="34" charset="0"/>
              </a:rPr>
              <a:t>tergabung</a:t>
            </a:r>
            <a:r>
              <a:rPr lang="en-US" dirty="0">
                <a:latin typeface="Calibri" pitchFamily="34" charset="0"/>
                <a:cs typeface="Calibri" pitchFamily="34" charset="0"/>
              </a:rPr>
              <a:t> </a:t>
            </a:r>
            <a:r>
              <a:rPr lang="en-US" dirty="0" err="1">
                <a:latin typeface="Calibri" pitchFamily="34" charset="0"/>
                <a:cs typeface="Calibri" pitchFamily="34" charset="0"/>
              </a:rPr>
              <a:t>dalam</a:t>
            </a:r>
            <a:r>
              <a:rPr lang="en-US" dirty="0">
                <a:latin typeface="Calibri" pitchFamily="34" charset="0"/>
                <a:cs typeface="Calibri" pitchFamily="34" charset="0"/>
              </a:rPr>
              <a:t> </a:t>
            </a:r>
            <a:r>
              <a:rPr lang="en-US" dirty="0" smtClean="0">
                <a:latin typeface="Calibri" pitchFamily="34" charset="0"/>
                <a:cs typeface="Calibri" pitchFamily="34" charset="0"/>
              </a:rPr>
              <a:t>e</a:t>
            </a:r>
            <a:r>
              <a:rPr lang="id-ID" dirty="0" smtClean="0">
                <a:latin typeface="Calibri" pitchFamily="34" charset="0"/>
                <a:cs typeface="Calibri" pitchFamily="34" charset="0"/>
              </a:rPr>
              <a:t>-</a:t>
            </a:r>
            <a:r>
              <a:rPr lang="en-US" dirty="0" err="1" smtClean="0">
                <a:latin typeface="Calibri" pitchFamily="34" charset="0"/>
                <a:cs typeface="Calibri" pitchFamily="34" charset="0"/>
              </a:rPr>
              <a:t>farmasi</a:t>
            </a:r>
            <a:endParaRPr lang="en-US" dirty="0">
              <a:latin typeface="Calibri" pitchFamily="34" charset="0"/>
              <a:cs typeface="Calibri" pitchFamily="34" charset="0"/>
            </a:endParaRPr>
          </a:p>
          <a:p>
            <a:pPr>
              <a:lnSpc>
                <a:spcPct val="150000"/>
              </a:lnSpc>
            </a:pPr>
            <a:r>
              <a:rPr lang="id-ID" dirty="0" smtClean="0">
                <a:latin typeface="Calibri" pitchFamily="34" charset="0"/>
                <a:cs typeface="Calibri" pitchFamily="34" charset="0"/>
              </a:rPr>
              <a:t>C. </a:t>
            </a:r>
            <a:r>
              <a:rPr lang="en-US" dirty="0" err="1" smtClean="0">
                <a:latin typeface="Calibri" pitchFamily="34" charset="0"/>
                <a:cs typeface="Calibri" pitchFamily="34" charset="0"/>
              </a:rPr>
              <a:t>Terkait</a:t>
            </a:r>
            <a:r>
              <a:rPr lang="en-US" dirty="0" smtClean="0">
                <a:latin typeface="Calibri" pitchFamily="34" charset="0"/>
                <a:cs typeface="Calibri" pitchFamily="34" charset="0"/>
              </a:rPr>
              <a:t> </a:t>
            </a:r>
            <a:r>
              <a:rPr lang="en-US" dirty="0" err="1">
                <a:latin typeface="Calibri" pitchFamily="34" charset="0"/>
                <a:cs typeface="Calibri" pitchFamily="34" charset="0"/>
              </a:rPr>
              <a:t>pengawasan</a:t>
            </a:r>
            <a:r>
              <a:rPr lang="en-US" dirty="0">
                <a:latin typeface="Calibri" pitchFamily="34" charset="0"/>
                <a:cs typeface="Calibri" pitchFamily="34" charset="0"/>
              </a:rPr>
              <a:t> </a:t>
            </a:r>
            <a:r>
              <a:rPr lang="en-US" dirty="0" err="1">
                <a:latin typeface="Calibri" pitchFamily="34" charset="0"/>
                <a:cs typeface="Calibri" pitchFamily="34" charset="0"/>
              </a:rPr>
              <a:t>sediaan</a:t>
            </a:r>
            <a:r>
              <a:rPr lang="en-US" dirty="0">
                <a:latin typeface="Calibri" pitchFamily="34" charset="0"/>
                <a:cs typeface="Calibri" pitchFamily="34" charset="0"/>
              </a:rPr>
              <a:t> </a:t>
            </a:r>
            <a:r>
              <a:rPr lang="en-US" dirty="0" err="1">
                <a:latin typeface="Calibri" pitchFamily="34" charset="0"/>
                <a:cs typeface="Calibri" pitchFamily="34" charset="0"/>
              </a:rPr>
              <a:t>farmasi</a:t>
            </a:r>
            <a:r>
              <a:rPr lang="en-US" dirty="0">
                <a:latin typeface="Calibri" pitchFamily="34" charset="0"/>
                <a:cs typeface="Calibri" pitchFamily="34" charset="0"/>
              </a:rPr>
              <a:t> </a:t>
            </a:r>
            <a:r>
              <a:rPr lang="en-US" dirty="0" err="1" smtClean="0">
                <a:latin typeface="Calibri" pitchFamily="34" charset="0"/>
                <a:cs typeface="Calibri" pitchFamily="34" charset="0"/>
              </a:rPr>
              <a:t>dil</a:t>
            </a:r>
            <a:r>
              <a:rPr lang="id-ID" dirty="0" smtClean="0">
                <a:latin typeface="Calibri" pitchFamily="34" charset="0"/>
                <a:cs typeface="Calibri" pitchFamily="34" charset="0"/>
              </a:rPr>
              <a:t>a</a:t>
            </a:r>
            <a:r>
              <a:rPr lang="en-US" dirty="0" err="1" smtClean="0">
                <a:latin typeface="Calibri" pitchFamily="34" charset="0"/>
                <a:cs typeface="Calibri" pitchFamily="34" charset="0"/>
              </a:rPr>
              <a:t>kukan</a:t>
            </a:r>
            <a:r>
              <a:rPr lang="en-US" dirty="0" smtClean="0">
                <a:latin typeface="Calibri" pitchFamily="34" charset="0"/>
                <a:cs typeface="Calibri" pitchFamily="34" charset="0"/>
              </a:rPr>
              <a:t> </a:t>
            </a:r>
            <a:r>
              <a:rPr lang="en-US" dirty="0" err="1">
                <a:latin typeface="Calibri" pitchFamily="34" charset="0"/>
                <a:cs typeface="Calibri" pitchFamily="34" charset="0"/>
              </a:rPr>
              <a:t>oleh</a:t>
            </a:r>
            <a:r>
              <a:rPr lang="en-US" dirty="0">
                <a:latin typeface="Calibri" pitchFamily="34" charset="0"/>
                <a:cs typeface="Calibri" pitchFamily="34" charset="0"/>
              </a:rPr>
              <a:t> </a:t>
            </a:r>
            <a:r>
              <a:rPr lang="en-US" dirty="0" err="1">
                <a:latin typeface="Calibri" pitchFamily="34" charset="0"/>
                <a:cs typeface="Calibri" pitchFamily="34" charset="0"/>
              </a:rPr>
              <a:t>Badan</a:t>
            </a:r>
            <a:r>
              <a:rPr lang="en-US" dirty="0">
                <a:latin typeface="Calibri" pitchFamily="34" charset="0"/>
                <a:cs typeface="Calibri" pitchFamily="34" charset="0"/>
              </a:rPr>
              <a:t> BPOM</a:t>
            </a:r>
          </a:p>
        </p:txBody>
      </p:sp>
      <p:pic>
        <p:nvPicPr>
          <p:cNvPr id="7"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9326" y="6064746"/>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3055" y="6069329"/>
            <a:ext cx="1296271" cy="6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74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6426564" y="3137666"/>
            <a:ext cx="5765436" cy="3720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chemeClr val="accent6">
                    <a:lumMod val="50000"/>
                  </a:schemeClr>
                </a:solidFill>
              </a:rPr>
              <a:t>	</a:t>
            </a:r>
            <a:r>
              <a:rPr lang="id-ID" dirty="0" smtClean="0">
                <a:solidFill>
                  <a:schemeClr val="accent6">
                    <a:lumMod val="50000"/>
                  </a:schemeClr>
                </a:solidFill>
                <a:latin typeface="Times New Roman" pitchFamily="18" charset="0"/>
                <a:cs typeface="Times New Roman" pitchFamily="18" charset="0"/>
              </a:rPr>
              <a:t>2</a:t>
            </a:r>
            <a:r>
              <a:rPr lang="id-ID" dirty="0">
                <a:solidFill>
                  <a:schemeClr val="accent6">
                    <a:lumMod val="50000"/>
                  </a:schemeClr>
                </a:solidFill>
                <a:latin typeface="Times New Roman" pitchFamily="18" charset="0"/>
                <a:cs typeface="Times New Roman" pitchFamily="18" charset="0"/>
              </a:rPr>
              <a:t>. Resep yang  tidak dapat dilayani dalam </a:t>
            </a:r>
            <a:r>
              <a:rPr lang="id-ID" dirty="0" smtClean="0">
                <a:solidFill>
                  <a:schemeClr val="accent6">
                    <a:lumMod val="50000"/>
                  </a:schemeClr>
                </a:solidFill>
                <a:latin typeface="Times New Roman" pitchFamily="18" charset="0"/>
                <a:cs typeface="Times New Roman" pitchFamily="18" charset="0"/>
              </a:rPr>
              <a:t>pelayanan </a:t>
            </a:r>
            <a:r>
              <a:rPr lang="id-ID" dirty="0">
                <a:solidFill>
                  <a:schemeClr val="accent6">
                    <a:lumMod val="50000"/>
                  </a:schemeClr>
                </a:solidFill>
                <a:latin typeface="Times New Roman" pitchFamily="18" charset="0"/>
                <a:cs typeface="Times New Roman" pitchFamily="18" charset="0"/>
              </a:rPr>
              <a:t>kefarmasian secara elektronik yaitu</a:t>
            </a:r>
          </a:p>
          <a:p>
            <a:pPr marL="342900" indent="-342900">
              <a:buAutoNum type="alphaLcPeriod"/>
            </a:pPr>
            <a:r>
              <a:rPr lang="id-ID" dirty="0">
                <a:solidFill>
                  <a:schemeClr val="accent6">
                    <a:lumMod val="50000"/>
                  </a:schemeClr>
                </a:solidFill>
                <a:latin typeface="Times New Roman" pitchFamily="18" charset="0"/>
                <a:cs typeface="Times New Roman" pitchFamily="18" charset="0"/>
              </a:rPr>
              <a:t>Resep yang tidak </a:t>
            </a:r>
            <a:r>
              <a:rPr lang="id-ID" dirty="0" smtClean="0">
                <a:solidFill>
                  <a:schemeClr val="accent6">
                    <a:lumMod val="50000"/>
                  </a:schemeClr>
                </a:solidFill>
                <a:latin typeface="Times New Roman" pitchFamily="18" charset="0"/>
                <a:cs typeface="Times New Roman" pitchFamily="18" charset="0"/>
              </a:rPr>
              <a:t>bisa diverifikasi </a:t>
            </a:r>
            <a:r>
              <a:rPr lang="id-ID" dirty="0">
                <a:solidFill>
                  <a:schemeClr val="accent6">
                    <a:lumMod val="50000"/>
                  </a:schemeClr>
                </a:solidFill>
                <a:latin typeface="Times New Roman" pitchFamily="18" charset="0"/>
                <a:cs typeface="Times New Roman" pitchFamily="18" charset="0"/>
              </a:rPr>
              <a:t>dokter penulis resepnya</a:t>
            </a:r>
          </a:p>
          <a:p>
            <a:pPr marL="342900" indent="-342900">
              <a:buAutoNum type="alphaLcPeriod"/>
            </a:pPr>
            <a:r>
              <a:rPr lang="id-ID" dirty="0">
                <a:solidFill>
                  <a:schemeClr val="accent6">
                    <a:lumMod val="50000"/>
                  </a:schemeClr>
                </a:solidFill>
                <a:latin typeface="Times New Roman" pitchFamily="18" charset="0"/>
                <a:cs typeface="Times New Roman" pitchFamily="18" charset="0"/>
              </a:rPr>
              <a:t>Resep dengan jumlah dan frekuensi yang tidak normal</a:t>
            </a:r>
          </a:p>
          <a:p>
            <a:pPr marL="342900" indent="-342900">
              <a:buAutoNum type="alphaLcPeriod"/>
            </a:pPr>
            <a:r>
              <a:rPr lang="id-ID" dirty="0">
                <a:solidFill>
                  <a:schemeClr val="accent6">
                    <a:lumMod val="50000"/>
                  </a:schemeClr>
                </a:solidFill>
                <a:latin typeface="Times New Roman" pitchFamily="18" charset="0"/>
                <a:cs typeface="Times New Roman" pitchFamily="18" charset="0"/>
              </a:rPr>
              <a:t>Resep yang menunjukkan indikasi potensi adanya </a:t>
            </a:r>
            <a:r>
              <a:rPr lang="id-ID" dirty="0" smtClean="0">
                <a:solidFill>
                  <a:schemeClr val="accent6">
                    <a:lumMod val="50000"/>
                  </a:schemeClr>
                </a:solidFill>
                <a:latin typeface="Times New Roman" pitchFamily="18" charset="0"/>
                <a:cs typeface="Times New Roman" pitchFamily="18" charset="0"/>
              </a:rPr>
              <a:t>penyalahgunaan obat</a:t>
            </a:r>
            <a:endParaRPr lang="id-ID" dirty="0">
              <a:solidFill>
                <a:schemeClr val="accent6">
                  <a:lumMod val="50000"/>
                </a:schemeClr>
              </a:solidFill>
              <a:latin typeface="Times New Roman" pitchFamily="18" charset="0"/>
              <a:cs typeface="Times New Roman" pitchFamily="18" charset="0"/>
            </a:endParaRPr>
          </a:p>
        </p:txBody>
      </p:sp>
      <p:sp>
        <p:nvSpPr>
          <p:cNvPr id="9" name="Rectangle 8"/>
          <p:cNvSpPr/>
          <p:nvPr/>
        </p:nvSpPr>
        <p:spPr>
          <a:xfrm>
            <a:off x="0" y="1"/>
            <a:ext cx="12192000" cy="352697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iamond 11"/>
          <p:cNvSpPr/>
          <p:nvPr/>
        </p:nvSpPr>
        <p:spPr>
          <a:xfrm>
            <a:off x="4996542" y="2721429"/>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11</a:t>
            </a:r>
            <a:endParaRPr lang="id-ID" sz="2000" b="1" dirty="0">
              <a:solidFill>
                <a:schemeClr val="accent6">
                  <a:lumMod val="50000"/>
                </a:schemeClr>
              </a:solidFill>
            </a:endParaRPr>
          </a:p>
        </p:txBody>
      </p:sp>
      <p:sp>
        <p:nvSpPr>
          <p:cNvPr id="4" name="TextBox 3"/>
          <p:cNvSpPr txBox="1"/>
          <p:nvPr/>
        </p:nvSpPr>
        <p:spPr>
          <a:xfrm>
            <a:off x="1683858" y="369797"/>
            <a:ext cx="8969831" cy="1261884"/>
          </a:xfrm>
          <a:prstGeom prst="rect">
            <a:avLst/>
          </a:prstGeom>
          <a:solidFill>
            <a:schemeClr val="accent1">
              <a:lumMod val="50000"/>
            </a:schemeClr>
          </a:solidFill>
        </p:spPr>
        <p:txBody>
          <a:bodyPr wrap="square" rtlCol="0">
            <a:spAutoFit/>
          </a:bodyPr>
          <a:lstStyle/>
          <a:p>
            <a:pPr algn="ctr"/>
            <a:r>
              <a:rPr lang="id-ID" sz="2800" b="1" dirty="0" smtClean="0">
                <a:solidFill>
                  <a:schemeClr val="bg1"/>
                </a:solidFill>
              </a:rPr>
              <a:t>PERATURAN</a:t>
            </a:r>
            <a:r>
              <a:rPr lang="id-ID" sz="2800" dirty="0" smtClean="0">
                <a:solidFill>
                  <a:schemeClr val="bg1"/>
                </a:solidFill>
              </a:rPr>
              <a:t> – </a:t>
            </a:r>
          </a:p>
          <a:p>
            <a:pPr algn="ctr"/>
            <a:r>
              <a:rPr lang="id-ID" sz="2400" dirty="0" smtClean="0">
                <a:solidFill>
                  <a:schemeClr val="bg1"/>
                </a:solidFill>
              </a:rPr>
              <a:t>Draft Peraturan Menteri Kesehatan Republik Indonesia (Permenkes)</a:t>
            </a:r>
            <a:endParaRPr lang="id-ID" sz="2400" dirty="0">
              <a:solidFill>
                <a:schemeClr val="bg1"/>
              </a:solidFill>
            </a:endParaRPr>
          </a:p>
        </p:txBody>
      </p:sp>
      <p:pic>
        <p:nvPicPr>
          <p:cNvPr id="7"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373086" y="1631681"/>
            <a:ext cx="7685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9743" y="4041108"/>
            <a:ext cx="6096000" cy="2308324"/>
          </a:xfrm>
          <a:prstGeom prst="rect">
            <a:avLst/>
          </a:prstGeom>
        </p:spPr>
        <p:txBody>
          <a:bodyPr>
            <a:spAutoFit/>
          </a:bodyPr>
          <a:lstStyle/>
          <a:p>
            <a:r>
              <a:rPr lang="id-ID" dirty="0">
                <a:solidFill>
                  <a:schemeClr val="accent6">
                    <a:lumMod val="50000"/>
                  </a:schemeClr>
                </a:solidFill>
                <a:latin typeface="Times New Roman" pitchFamily="18" charset="0"/>
                <a:cs typeface="Times New Roman" pitchFamily="18" charset="0"/>
              </a:rPr>
              <a:t>1. Resep yang dapat dilayani dalam pelayanan kefarmasian secara elektronik yaitu : </a:t>
            </a:r>
          </a:p>
          <a:p>
            <a:pPr marL="342900" indent="-342900">
              <a:buAutoNum type="alphaLcPeriod"/>
            </a:pPr>
            <a:r>
              <a:rPr lang="id-ID" dirty="0">
                <a:solidFill>
                  <a:schemeClr val="accent6">
                    <a:lumMod val="50000"/>
                  </a:schemeClr>
                </a:solidFill>
                <a:latin typeface="Times New Roman" pitchFamily="18" charset="0"/>
                <a:cs typeface="Times New Roman" pitchFamily="18" charset="0"/>
              </a:rPr>
              <a:t>Resep </a:t>
            </a:r>
            <a:r>
              <a:rPr lang="id-ID" dirty="0" smtClean="0">
                <a:solidFill>
                  <a:schemeClr val="accent6">
                    <a:lumMod val="50000"/>
                  </a:schemeClr>
                </a:solidFill>
                <a:latin typeface="Times New Roman" pitchFamily="18" charset="0"/>
                <a:cs typeface="Times New Roman" pitchFamily="18" charset="0"/>
              </a:rPr>
              <a:t>elektronik </a:t>
            </a:r>
            <a:r>
              <a:rPr lang="id-ID" dirty="0">
                <a:solidFill>
                  <a:schemeClr val="accent6">
                    <a:lumMod val="50000"/>
                  </a:schemeClr>
                </a:solidFill>
                <a:latin typeface="Times New Roman" pitchFamily="18" charset="0"/>
                <a:cs typeface="Times New Roman" pitchFamily="18" charset="0"/>
              </a:rPr>
              <a:t>yang berasal dari dokter yang terhubung dalam </a:t>
            </a:r>
            <a:r>
              <a:rPr lang="id-ID" dirty="0" smtClean="0">
                <a:solidFill>
                  <a:schemeClr val="accent6">
                    <a:lumMod val="50000"/>
                  </a:schemeClr>
                </a:solidFill>
                <a:latin typeface="Times New Roman" pitchFamily="18" charset="0"/>
                <a:cs typeface="Times New Roman" pitchFamily="18" charset="0"/>
              </a:rPr>
              <a:t>sistem </a:t>
            </a:r>
            <a:r>
              <a:rPr lang="id-ID" dirty="0">
                <a:solidFill>
                  <a:schemeClr val="accent6">
                    <a:lumMod val="50000"/>
                  </a:schemeClr>
                </a:solidFill>
                <a:latin typeface="Times New Roman" pitchFamily="18" charset="0"/>
                <a:cs typeface="Times New Roman" pitchFamily="18" charset="0"/>
              </a:rPr>
              <a:t>informasi dengan apotek</a:t>
            </a:r>
          </a:p>
          <a:p>
            <a:pPr marL="342900" indent="-342900">
              <a:buAutoNum type="alphaLcPeriod"/>
            </a:pPr>
            <a:r>
              <a:rPr lang="id-ID" dirty="0">
                <a:solidFill>
                  <a:schemeClr val="accent6">
                    <a:lumMod val="50000"/>
                  </a:schemeClr>
                </a:solidFill>
                <a:latin typeface="Times New Roman" pitchFamily="18" charset="0"/>
                <a:cs typeface="Times New Roman" pitchFamily="18" charset="0"/>
              </a:rPr>
              <a:t>Resep atau salinan resep yang disampaikan secara elektronik</a:t>
            </a:r>
          </a:p>
          <a:p>
            <a:pPr marL="342900" indent="-342900">
              <a:buAutoNum type="alphaLcPeriod"/>
            </a:pPr>
            <a:r>
              <a:rPr lang="id-ID" dirty="0">
                <a:solidFill>
                  <a:schemeClr val="accent6">
                    <a:lumMod val="50000"/>
                  </a:schemeClr>
                </a:solidFill>
                <a:latin typeface="Times New Roman" pitchFamily="18" charset="0"/>
                <a:cs typeface="Times New Roman" pitchFamily="18" charset="0"/>
              </a:rPr>
              <a:t>Resep sebagaimana yang dimaksud pada (b) berasal dari dokter yang </a:t>
            </a:r>
            <a:r>
              <a:rPr lang="id-ID" dirty="0" smtClean="0">
                <a:solidFill>
                  <a:schemeClr val="accent6">
                    <a:lumMod val="50000"/>
                  </a:schemeClr>
                </a:solidFill>
                <a:latin typeface="Times New Roman" pitchFamily="18" charset="0"/>
                <a:cs typeface="Times New Roman" pitchFamily="18" charset="0"/>
              </a:rPr>
              <a:t>dapat </a:t>
            </a:r>
            <a:r>
              <a:rPr lang="id-ID" dirty="0">
                <a:solidFill>
                  <a:schemeClr val="accent6">
                    <a:lumMod val="50000"/>
                  </a:schemeClr>
                </a:solidFill>
                <a:latin typeface="Times New Roman" pitchFamily="18" charset="0"/>
                <a:cs typeface="Times New Roman" pitchFamily="18" charset="0"/>
              </a:rPr>
              <a:t>diverifikasi atau telah memiliki kerja sama dengan apotek</a:t>
            </a:r>
          </a:p>
        </p:txBody>
      </p:sp>
      <p:sp>
        <p:nvSpPr>
          <p:cNvPr id="14" name="TextBox 13"/>
          <p:cNvSpPr txBox="1"/>
          <p:nvPr/>
        </p:nvSpPr>
        <p:spPr>
          <a:xfrm>
            <a:off x="1328056" y="1807029"/>
            <a:ext cx="9460905" cy="646331"/>
          </a:xfrm>
          <a:prstGeom prst="rect">
            <a:avLst/>
          </a:prstGeom>
          <a:noFill/>
        </p:spPr>
        <p:txBody>
          <a:bodyPr wrap="square" rtlCol="0">
            <a:spAutoFit/>
          </a:bodyPr>
          <a:lstStyle/>
          <a:p>
            <a:pPr algn="ctr"/>
            <a:r>
              <a:rPr lang="id-ID" dirty="0" smtClean="0">
                <a:solidFill>
                  <a:srgbClr val="FFC000"/>
                </a:solidFill>
              </a:rPr>
              <a:t>RESEP YANG DILAYANI DAN TIDAK DILAYANI DALAM PELAYANAN SECARA ELEKTRONIK</a:t>
            </a:r>
            <a:endParaRPr lang="id-ID" dirty="0">
              <a:solidFill>
                <a:srgbClr val="FFC000"/>
              </a:solidFill>
            </a:endParaRPr>
          </a:p>
        </p:txBody>
      </p:sp>
    </p:spTree>
    <p:extLst>
      <p:ext uri="{BB962C8B-B14F-4D97-AF65-F5344CB8AC3E}">
        <p14:creationId xmlns:p14="http://schemas.microsoft.com/office/powerpoint/2010/main" val="2112541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6426564" y="2453360"/>
            <a:ext cx="5765436" cy="3720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chemeClr val="accent6">
                    <a:lumMod val="50000"/>
                  </a:schemeClr>
                </a:solidFill>
              </a:rPr>
              <a:t>	</a:t>
            </a:r>
            <a:r>
              <a:rPr lang="id-ID" dirty="0" smtClean="0">
                <a:solidFill>
                  <a:schemeClr val="accent6">
                    <a:lumMod val="50000"/>
                  </a:schemeClr>
                </a:solidFill>
                <a:latin typeface="Times New Roman" pitchFamily="18" charset="0"/>
                <a:cs typeface="Times New Roman" pitchFamily="18" charset="0"/>
              </a:rPr>
              <a:t>2. Produk yang tidak dapat dilayani adalah obat bebas dan obat tradisional yang menunjukkan indikasi potensi adanya penyalahgunaan</a:t>
            </a:r>
            <a:endParaRPr lang="id-ID" dirty="0">
              <a:solidFill>
                <a:schemeClr val="accent6">
                  <a:lumMod val="50000"/>
                </a:schemeClr>
              </a:solidFill>
              <a:latin typeface="Times New Roman" pitchFamily="18" charset="0"/>
              <a:cs typeface="Times New Roman" pitchFamily="18" charset="0"/>
            </a:endParaRPr>
          </a:p>
        </p:txBody>
      </p:sp>
      <p:sp>
        <p:nvSpPr>
          <p:cNvPr id="9" name="Rectangle 8"/>
          <p:cNvSpPr/>
          <p:nvPr/>
        </p:nvSpPr>
        <p:spPr>
          <a:xfrm>
            <a:off x="0" y="1"/>
            <a:ext cx="12192000" cy="352697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iamond 11"/>
          <p:cNvSpPr/>
          <p:nvPr/>
        </p:nvSpPr>
        <p:spPr>
          <a:xfrm>
            <a:off x="4996542" y="2721429"/>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10</a:t>
            </a:r>
            <a:endParaRPr lang="id-ID" sz="2000" b="1" dirty="0">
              <a:solidFill>
                <a:schemeClr val="accent6">
                  <a:lumMod val="50000"/>
                </a:schemeClr>
              </a:solidFill>
            </a:endParaRPr>
          </a:p>
        </p:txBody>
      </p:sp>
      <p:sp>
        <p:nvSpPr>
          <p:cNvPr id="4" name="TextBox 3"/>
          <p:cNvSpPr txBox="1"/>
          <p:nvPr/>
        </p:nvSpPr>
        <p:spPr>
          <a:xfrm>
            <a:off x="1683858" y="369797"/>
            <a:ext cx="8969831" cy="1261884"/>
          </a:xfrm>
          <a:prstGeom prst="rect">
            <a:avLst/>
          </a:prstGeom>
          <a:solidFill>
            <a:schemeClr val="accent1">
              <a:lumMod val="50000"/>
            </a:schemeClr>
          </a:solidFill>
        </p:spPr>
        <p:txBody>
          <a:bodyPr wrap="square" rtlCol="0">
            <a:spAutoFit/>
          </a:bodyPr>
          <a:lstStyle/>
          <a:p>
            <a:pPr algn="ctr"/>
            <a:r>
              <a:rPr lang="id-ID" sz="2800" b="1" dirty="0" smtClean="0">
                <a:solidFill>
                  <a:schemeClr val="bg1"/>
                </a:solidFill>
              </a:rPr>
              <a:t>PERATURAN</a:t>
            </a:r>
            <a:r>
              <a:rPr lang="id-ID" sz="2800" dirty="0" smtClean="0">
                <a:solidFill>
                  <a:schemeClr val="bg1"/>
                </a:solidFill>
              </a:rPr>
              <a:t> – </a:t>
            </a:r>
          </a:p>
          <a:p>
            <a:pPr algn="ctr"/>
            <a:r>
              <a:rPr lang="id-ID" sz="2400" dirty="0" smtClean="0">
                <a:solidFill>
                  <a:schemeClr val="bg1"/>
                </a:solidFill>
              </a:rPr>
              <a:t>Draft Peraturan Menteri Kesehatan Republik Indonesia (Permenkes)</a:t>
            </a:r>
            <a:endParaRPr lang="id-ID" sz="2400" dirty="0">
              <a:solidFill>
                <a:schemeClr val="bg1"/>
              </a:solidFill>
            </a:endParaRPr>
          </a:p>
        </p:txBody>
      </p:sp>
      <p:pic>
        <p:nvPicPr>
          <p:cNvPr id="7"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373086" y="1631681"/>
            <a:ext cx="7685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9743" y="3819215"/>
            <a:ext cx="5703541" cy="2862322"/>
          </a:xfrm>
          <a:prstGeom prst="rect">
            <a:avLst/>
          </a:prstGeom>
        </p:spPr>
        <p:txBody>
          <a:bodyPr wrap="square">
            <a:spAutoFit/>
          </a:bodyPr>
          <a:lstStyle/>
          <a:p>
            <a:pPr marL="342900" indent="-342900">
              <a:buAutoNum type="arabicPeriod"/>
            </a:pPr>
            <a:r>
              <a:rPr lang="id-ID" dirty="0" smtClean="0">
                <a:solidFill>
                  <a:schemeClr val="accent6">
                    <a:lumMod val="50000"/>
                  </a:schemeClr>
                </a:solidFill>
                <a:latin typeface="Times New Roman" pitchFamily="18" charset="0"/>
                <a:cs typeface="Times New Roman" pitchFamily="18" charset="0"/>
              </a:rPr>
              <a:t>Pelayanan kefarmasian secara elektronik hanya dapat melayani produk :</a:t>
            </a:r>
          </a:p>
          <a:p>
            <a:r>
              <a:rPr lang="id-ID" dirty="0">
                <a:solidFill>
                  <a:schemeClr val="accent6">
                    <a:lumMod val="50000"/>
                  </a:schemeClr>
                </a:solidFill>
                <a:latin typeface="Times New Roman" pitchFamily="18" charset="0"/>
                <a:cs typeface="Times New Roman" pitchFamily="18" charset="0"/>
              </a:rPr>
              <a:t>	</a:t>
            </a:r>
            <a:r>
              <a:rPr lang="id-ID" dirty="0" smtClean="0">
                <a:solidFill>
                  <a:schemeClr val="accent6">
                    <a:lumMod val="50000"/>
                  </a:schemeClr>
                </a:solidFill>
                <a:latin typeface="Times New Roman" pitchFamily="18" charset="0"/>
                <a:cs typeface="Times New Roman" pitchFamily="18" charset="0"/>
              </a:rPr>
              <a:t>a. Obat bebas</a:t>
            </a:r>
          </a:p>
          <a:p>
            <a:r>
              <a:rPr lang="id-ID" dirty="0" smtClean="0">
                <a:solidFill>
                  <a:schemeClr val="accent6">
                    <a:lumMod val="50000"/>
                  </a:schemeClr>
                </a:solidFill>
                <a:latin typeface="Times New Roman" pitchFamily="18" charset="0"/>
                <a:cs typeface="Times New Roman" pitchFamily="18" charset="0"/>
              </a:rPr>
              <a:t>	b. Obat keras dengan resep dokter, kecuali 	psikotropika dan narkotika</a:t>
            </a:r>
          </a:p>
          <a:p>
            <a:r>
              <a:rPr lang="id-ID" dirty="0">
                <a:solidFill>
                  <a:schemeClr val="accent6">
                    <a:lumMod val="50000"/>
                  </a:schemeClr>
                </a:solidFill>
                <a:latin typeface="Times New Roman" pitchFamily="18" charset="0"/>
                <a:cs typeface="Times New Roman" pitchFamily="18" charset="0"/>
              </a:rPr>
              <a:t>	</a:t>
            </a:r>
            <a:r>
              <a:rPr lang="id-ID" dirty="0" smtClean="0">
                <a:solidFill>
                  <a:schemeClr val="accent6">
                    <a:lumMod val="50000"/>
                  </a:schemeClr>
                </a:solidFill>
                <a:latin typeface="Times New Roman" pitchFamily="18" charset="0"/>
                <a:cs typeface="Times New Roman" pitchFamily="18" charset="0"/>
              </a:rPr>
              <a:t>c. Obat tradisional</a:t>
            </a:r>
          </a:p>
          <a:p>
            <a:r>
              <a:rPr lang="id-ID" dirty="0">
                <a:solidFill>
                  <a:schemeClr val="accent6">
                    <a:lumMod val="50000"/>
                  </a:schemeClr>
                </a:solidFill>
                <a:latin typeface="Times New Roman" pitchFamily="18" charset="0"/>
                <a:cs typeface="Times New Roman" pitchFamily="18" charset="0"/>
              </a:rPr>
              <a:t>	</a:t>
            </a:r>
            <a:r>
              <a:rPr lang="id-ID" dirty="0" smtClean="0">
                <a:solidFill>
                  <a:schemeClr val="accent6">
                    <a:lumMod val="50000"/>
                  </a:schemeClr>
                </a:solidFill>
                <a:latin typeface="Times New Roman" pitchFamily="18" charset="0"/>
                <a:cs typeface="Times New Roman" pitchFamily="18" charset="0"/>
              </a:rPr>
              <a:t>d. Suplemen kesehatan</a:t>
            </a:r>
          </a:p>
          <a:p>
            <a:r>
              <a:rPr lang="id-ID" dirty="0">
                <a:solidFill>
                  <a:schemeClr val="accent6">
                    <a:lumMod val="50000"/>
                  </a:schemeClr>
                </a:solidFill>
                <a:latin typeface="Times New Roman" pitchFamily="18" charset="0"/>
                <a:cs typeface="Times New Roman" pitchFamily="18" charset="0"/>
              </a:rPr>
              <a:t>	</a:t>
            </a:r>
            <a:r>
              <a:rPr lang="id-ID" dirty="0" smtClean="0">
                <a:solidFill>
                  <a:schemeClr val="accent6">
                    <a:lumMod val="50000"/>
                  </a:schemeClr>
                </a:solidFill>
                <a:latin typeface="Times New Roman" pitchFamily="18" charset="0"/>
                <a:cs typeface="Times New Roman" pitchFamily="18" charset="0"/>
              </a:rPr>
              <a:t>e. Kosmetik</a:t>
            </a:r>
          </a:p>
          <a:p>
            <a:r>
              <a:rPr lang="id-ID" dirty="0">
                <a:solidFill>
                  <a:schemeClr val="accent6">
                    <a:lumMod val="50000"/>
                  </a:schemeClr>
                </a:solidFill>
                <a:latin typeface="Times New Roman" pitchFamily="18" charset="0"/>
                <a:cs typeface="Times New Roman" pitchFamily="18" charset="0"/>
              </a:rPr>
              <a:t>	</a:t>
            </a:r>
            <a:r>
              <a:rPr lang="id-ID" dirty="0" smtClean="0">
                <a:solidFill>
                  <a:schemeClr val="accent6">
                    <a:lumMod val="50000"/>
                  </a:schemeClr>
                </a:solidFill>
                <a:latin typeface="Times New Roman" pitchFamily="18" charset="0"/>
                <a:cs typeface="Times New Roman" pitchFamily="18" charset="0"/>
              </a:rPr>
              <a:t>f. PKRT dan Alat Kesehatan (yang diperbolehkan 	dijual di 	Apotek)</a:t>
            </a:r>
          </a:p>
        </p:txBody>
      </p:sp>
      <p:sp>
        <p:nvSpPr>
          <p:cNvPr id="14" name="TextBox 13"/>
          <p:cNvSpPr txBox="1"/>
          <p:nvPr/>
        </p:nvSpPr>
        <p:spPr>
          <a:xfrm>
            <a:off x="1328056" y="1807029"/>
            <a:ext cx="9460905" cy="646331"/>
          </a:xfrm>
          <a:prstGeom prst="rect">
            <a:avLst/>
          </a:prstGeom>
          <a:noFill/>
        </p:spPr>
        <p:txBody>
          <a:bodyPr wrap="square" rtlCol="0">
            <a:spAutoFit/>
          </a:bodyPr>
          <a:lstStyle/>
          <a:p>
            <a:pPr algn="ctr"/>
            <a:r>
              <a:rPr lang="id-ID" dirty="0" smtClean="0">
                <a:solidFill>
                  <a:srgbClr val="FFC000"/>
                </a:solidFill>
              </a:rPr>
              <a:t>PRODUK YANG DAPAT DILAYANI DALAM PELAYANAN KEFARMASIAN SECARA ELEKTRONIK</a:t>
            </a:r>
            <a:endParaRPr lang="id-ID" dirty="0">
              <a:solidFill>
                <a:srgbClr val="FFC000"/>
              </a:solidFill>
            </a:endParaRPr>
          </a:p>
        </p:txBody>
      </p:sp>
    </p:spTree>
    <p:extLst>
      <p:ext uri="{BB962C8B-B14F-4D97-AF65-F5344CB8AC3E}">
        <p14:creationId xmlns:p14="http://schemas.microsoft.com/office/powerpoint/2010/main" val="2367325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6426564" y="3137666"/>
            <a:ext cx="5765436" cy="3720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chemeClr val="accent6">
                    <a:lumMod val="50000"/>
                  </a:schemeClr>
                </a:solidFill>
              </a:rPr>
              <a:t>	</a:t>
            </a:r>
            <a:r>
              <a:rPr lang="id-ID" dirty="0" smtClean="0">
                <a:solidFill>
                  <a:schemeClr val="accent6">
                    <a:lumMod val="50000"/>
                  </a:schemeClr>
                </a:solidFill>
                <a:latin typeface="Times New Roman" pitchFamily="18" charset="0"/>
                <a:cs typeface="Times New Roman" pitchFamily="18" charset="0"/>
              </a:rPr>
              <a:t>2. Ketentuan lebih lanjut mengenai evaluasi mutu Pelayanan Kefarmasian secara elektronik sebagaimana dmaksud pada ayat (1) tercantum dalam lampiran yang merupakan bagian tidak terpisahkan dari Peraturan Menteri ini</a:t>
            </a:r>
            <a:endParaRPr lang="id-ID" dirty="0">
              <a:solidFill>
                <a:schemeClr val="accent6">
                  <a:lumMod val="50000"/>
                </a:schemeClr>
              </a:solidFill>
              <a:latin typeface="Times New Roman" pitchFamily="18" charset="0"/>
              <a:cs typeface="Times New Roman" pitchFamily="18" charset="0"/>
            </a:endParaRPr>
          </a:p>
        </p:txBody>
      </p:sp>
      <p:sp>
        <p:nvSpPr>
          <p:cNvPr id="9" name="Rectangle 8"/>
          <p:cNvSpPr/>
          <p:nvPr/>
        </p:nvSpPr>
        <p:spPr>
          <a:xfrm>
            <a:off x="0" y="1"/>
            <a:ext cx="12192000" cy="352697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iamond 11"/>
          <p:cNvSpPr/>
          <p:nvPr/>
        </p:nvSpPr>
        <p:spPr>
          <a:xfrm>
            <a:off x="4996542" y="2721429"/>
            <a:ext cx="2198915" cy="1676400"/>
          </a:xfrm>
          <a:prstGeom prst="diamond">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accent6">
                    <a:lumMod val="50000"/>
                  </a:schemeClr>
                </a:solidFill>
              </a:rPr>
              <a:t>PASAL 14</a:t>
            </a:r>
            <a:endParaRPr lang="id-ID" sz="2000" b="1" dirty="0">
              <a:solidFill>
                <a:schemeClr val="accent6">
                  <a:lumMod val="50000"/>
                </a:schemeClr>
              </a:solidFill>
            </a:endParaRPr>
          </a:p>
        </p:txBody>
      </p:sp>
      <p:sp>
        <p:nvSpPr>
          <p:cNvPr id="4" name="TextBox 3"/>
          <p:cNvSpPr txBox="1"/>
          <p:nvPr/>
        </p:nvSpPr>
        <p:spPr>
          <a:xfrm>
            <a:off x="1683858" y="369797"/>
            <a:ext cx="8969831" cy="1261884"/>
          </a:xfrm>
          <a:prstGeom prst="rect">
            <a:avLst/>
          </a:prstGeom>
          <a:solidFill>
            <a:schemeClr val="accent1">
              <a:lumMod val="50000"/>
            </a:schemeClr>
          </a:solidFill>
        </p:spPr>
        <p:txBody>
          <a:bodyPr wrap="square" rtlCol="0">
            <a:spAutoFit/>
          </a:bodyPr>
          <a:lstStyle/>
          <a:p>
            <a:pPr algn="ctr"/>
            <a:r>
              <a:rPr lang="id-ID" sz="2800" b="1" dirty="0" smtClean="0">
                <a:solidFill>
                  <a:schemeClr val="bg1"/>
                </a:solidFill>
              </a:rPr>
              <a:t>PERATURAN</a:t>
            </a:r>
            <a:r>
              <a:rPr lang="id-ID" sz="2800" dirty="0" smtClean="0">
                <a:solidFill>
                  <a:schemeClr val="bg1"/>
                </a:solidFill>
              </a:rPr>
              <a:t> – </a:t>
            </a:r>
          </a:p>
          <a:p>
            <a:pPr algn="ctr"/>
            <a:r>
              <a:rPr lang="id-ID" sz="2400" dirty="0" smtClean="0">
                <a:solidFill>
                  <a:schemeClr val="bg1"/>
                </a:solidFill>
              </a:rPr>
              <a:t>Draft Peraturan Menteri Kesehatan Republik Indonesia (Permenkes)</a:t>
            </a:r>
            <a:endParaRPr lang="id-ID" sz="2400" dirty="0">
              <a:solidFill>
                <a:schemeClr val="bg1"/>
              </a:solidFill>
            </a:endParaRPr>
          </a:p>
        </p:txBody>
      </p:sp>
      <p:pic>
        <p:nvPicPr>
          <p:cNvPr id="7"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373086" y="1631681"/>
            <a:ext cx="7685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9743" y="3936164"/>
            <a:ext cx="6096000" cy="923330"/>
          </a:xfrm>
          <a:prstGeom prst="rect">
            <a:avLst/>
          </a:prstGeom>
        </p:spPr>
        <p:txBody>
          <a:bodyPr>
            <a:spAutoFit/>
          </a:bodyPr>
          <a:lstStyle/>
          <a:p>
            <a:endParaRPr lang="id-ID" dirty="0" smtClean="0">
              <a:solidFill>
                <a:schemeClr val="accent6">
                  <a:lumMod val="50000"/>
                </a:schemeClr>
              </a:solidFill>
              <a:latin typeface="Times New Roman" pitchFamily="18" charset="0"/>
              <a:cs typeface="Times New Roman" pitchFamily="18" charset="0"/>
            </a:endParaRPr>
          </a:p>
          <a:p>
            <a:r>
              <a:rPr lang="id-ID" dirty="0" smtClean="0">
                <a:solidFill>
                  <a:schemeClr val="accent6">
                    <a:lumMod val="50000"/>
                  </a:schemeClr>
                </a:solidFill>
                <a:latin typeface="Times New Roman" pitchFamily="18" charset="0"/>
                <a:cs typeface="Times New Roman" pitchFamily="18" charset="0"/>
              </a:rPr>
              <a:t>1</a:t>
            </a:r>
            <a:r>
              <a:rPr lang="id-ID" dirty="0">
                <a:solidFill>
                  <a:schemeClr val="accent6">
                    <a:lumMod val="50000"/>
                  </a:schemeClr>
                </a:solidFill>
                <a:latin typeface="Times New Roman" pitchFamily="18" charset="0"/>
                <a:cs typeface="Times New Roman" pitchFamily="18" charset="0"/>
              </a:rPr>
              <a:t>. </a:t>
            </a:r>
            <a:r>
              <a:rPr lang="id-ID" dirty="0" smtClean="0">
                <a:solidFill>
                  <a:schemeClr val="accent6">
                    <a:lumMod val="50000"/>
                  </a:schemeClr>
                </a:solidFill>
                <a:latin typeface="Times New Roman" pitchFamily="18" charset="0"/>
                <a:cs typeface="Times New Roman" pitchFamily="18" charset="0"/>
              </a:rPr>
              <a:t>Untuk menjamin mutu Pelayanan Kefarmasian secara elektronik, harus dilakukan evaluasi mutu</a:t>
            </a:r>
            <a:endParaRPr lang="id-ID" dirty="0">
              <a:solidFill>
                <a:schemeClr val="accent6">
                  <a:lumMod val="50000"/>
                </a:schemeClr>
              </a:solidFill>
              <a:latin typeface="Times New Roman" pitchFamily="18" charset="0"/>
              <a:cs typeface="Times New Roman" pitchFamily="18" charset="0"/>
            </a:endParaRPr>
          </a:p>
        </p:txBody>
      </p:sp>
      <p:sp>
        <p:nvSpPr>
          <p:cNvPr id="14" name="TextBox 13"/>
          <p:cNvSpPr txBox="1"/>
          <p:nvPr/>
        </p:nvSpPr>
        <p:spPr>
          <a:xfrm>
            <a:off x="1288474" y="1991695"/>
            <a:ext cx="9460905" cy="369332"/>
          </a:xfrm>
          <a:prstGeom prst="rect">
            <a:avLst/>
          </a:prstGeom>
          <a:noFill/>
        </p:spPr>
        <p:txBody>
          <a:bodyPr wrap="square" rtlCol="0">
            <a:spAutoFit/>
          </a:bodyPr>
          <a:lstStyle/>
          <a:p>
            <a:pPr algn="ctr"/>
            <a:r>
              <a:rPr lang="id-ID" dirty="0" smtClean="0">
                <a:solidFill>
                  <a:srgbClr val="FFC000"/>
                </a:solidFill>
              </a:rPr>
              <a:t>PEMANTAUAN DAN EVALUASI PELAYANAN KEFARMASIAN SECARA ELEKTRONIK</a:t>
            </a:r>
            <a:endParaRPr lang="id-ID" dirty="0">
              <a:solidFill>
                <a:srgbClr val="FFC000"/>
              </a:solidFill>
            </a:endParaRPr>
          </a:p>
        </p:txBody>
      </p:sp>
    </p:spTree>
    <p:extLst>
      <p:ext uri="{BB962C8B-B14F-4D97-AF65-F5344CB8AC3E}">
        <p14:creationId xmlns:p14="http://schemas.microsoft.com/office/powerpoint/2010/main" val="2725882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1999" cy="6469039"/>
          </a:xfrm>
          <a:prstGeom prst="rect">
            <a:avLst/>
          </a:prstGeom>
          <a:solidFill>
            <a:schemeClr val="accent1">
              <a:lumMod val="5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a:extLst>
              <a:ext uri="{FF2B5EF4-FFF2-40B4-BE49-F238E27FC236}">
                <a16:creationId xmlns="" xmlns:a16="http://schemas.microsoft.com/office/drawing/2014/main" id="{84E0E3C4-6C51-45E7-BA18-8DC61CFC62EC}"/>
              </a:ext>
            </a:extLst>
          </p:cNvPr>
          <p:cNvSpPr>
            <a:spLocks noGrp="1"/>
          </p:cNvSpPr>
          <p:nvPr>
            <p:ph type="title"/>
          </p:nvPr>
        </p:nvSpPr>
        <p:spPr>
          <a:xfrm>
            <a:off x="683241" y="2137833"/>
            <a:ext cx="4974608" cy="1658198"/>
          </a:xfrm>
        </p:spPr>
        <p:txBody>
          <a:bodyPr>
            <a:normAutofit/>
          </a:bodyPr>
          <a:lstStyle/>
          <a:p>
            <a:r>
              <a:rPr lang="en-US" dirty="0" err="1" smtClean="0">
                <a:solidFill>
                  <a:schemeClr val="accent1">
                    <a:lumMod val="60000"/>
                    <a:lumOff val="40000"/>
                  </a:schemeClr>
                </a:solidFill>
              </a:rPr>
              <a:t>Peraturan</a:t>
            </a:r>
            <a:r>
              <a:rPr lang="en-US" dirty="0" smtClean="0">
                <a:solidFill>
                  <a:schemeClr val="accent1">
                    <a:lumMod val="60000"/>
                    <a:lumOff val="40000"/>
                  </a:schemeClr>
                </a:solidFill>
              </a:rPr>
              <a:t> </a:t>
            </a:r>
            <a:r>
              <a:rPr lang="en-US" dirty="0" err="1" smtClean="0">
                <a:solidFill>
                  <a:schemeClr val="accent1">
                    <a:lumMod val="60000"/>
                    <a:lumOff val="40000"/>
                  </a:schemeClr>
                </a:solidFill>
              </a:rPr>
              <a:t>Apotek</a:t>
            </a:r>
            <a:r>
              <a:rPr lang="en-US" dirty="0" smtClean="0">
                <a:solidFill>
                  <a:schemeClr val="accent1">
                    <a:lumMod val="60000"/>
                    <a:lumOff val="40000"/>
                  </a:schemeClr>
                </a:solidFill>
              </a:rPr>
              <a:t> Online di </a:t>
            </a:r>
            <a:r>
              <a:rPr lang="en-US" dirty="0" err="1" smtClean="0">
                <a:solidFill>
                  <a:schemeClr val="accent1">
                    <a:lumMod val="60000"/>
                    <a:lumOff val="40000"/>
                  </a:schemeClr>
                </a:solidFill>
              </a:rPr>
              <a:t>Jerman</a:t>
            </a:r>
            <a:r>
              <a:rPr lang="id-ID" sz="2200" dirty="0" smtClean="0">
                <a:solidFill>
                  <a:schemeClr val="accent1">
                    <a:lumMod val="60000"/>
                    <a:lumOff val="40000"/>
                  </a:schemeClr>
                </a:solidFill>
              </a:rPr>
              <a:t>(1)</a:t>
            </a:r>
            <a:endParaRPr lang="en-US" dirty="0">
              <a:solidFill>
                <a:schemeClr val="accent1">
                  <a:lumMod val="60000"/>
                  <a:lumOff val="40000"/>
                </a:schemeClr>
              </a:solidFill>
            </a:endParaRPr>
          </a:p>
        </p:txBody>
      </p:sp>
      <p:sp>
        <p:nvSpPr>
          <p:cNvPr id="5" name="Rectangle 4"/>
          <p:cNvSpPr/>
          <p:nvPr/>
        </p:nvSpPr>
        <p:spPr>
          <a:xfrm>
            <a:off x="0" y="6469039"/>
            <a:ext cx="12192000" cy="3889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1901586" y="6577069"/>
            <a:ext cx="10476931" cy="261610"/>
          </a:xfrm>
          <a:prstGeom prst="rect">
            <a:avLst/>
          </a:prstGeom>
        </p:spPr>
        <p:txBody>
          <a:bodyPr wrap="square">
            <a:spAutoFit/>
          </a:bodyPr>
          <a:lstStyle/>
          <a:p>
            <a:r>
              <a:rPr lang="id-ID" sz="1100" i="1" dirty="0">
                <a:hlinkClick r:id="rId3"/>
              </a:rPr>
              <a:t>Sumber : </a:t>
            </a:r>
            <a:r>
              <a:rPr lang="en-US" sz="1100" i="1" dirty="0">
                <a:hlinkClick r:id="rId3"/>
              </a:rPr>
              <a:t>http://farmasetika.com/2016/10/16/regulasi-apotek-online-dan-antar-obat-di-jerman-mengedepankan-peranan-apoteker</a:t>
            </a:r>
            <a:r>
              <a:rPr lang="en-US" sz="1100" i="1" dirty="0" smtClean="0">
                <a:hlinkClick r:id="rId3"/>
              </a:rPr>
              <a:t>/</a:t>
            </a:r>
            <a:endParaRPr lang="en-US" sz="1100" dirty="0"/>
          </a:p>
        </p:txBody>
      </p:sp>
      <p:sp>
        <p:nvSpPr>
          <p:cNvPr id="11" name="Content Placeholder 2">
            <a:extLst>
              <a:ext uri="{FF2B5EF4-FFF2-40B4-BE49-F238E27FC236}">
                <a16:creationId xmlns="" xmlns:a16="http://schemas.microsoft.com/office/drawing/2014/main" id="{CC6E6C8B-E942-4545-9021-701CED87AD37}"/>
              </a:ext>
            </a:extLst>
          </p:cNvPr>
          <p:cNvSpPr>
            <a:spLocks noGrp="1"/>
          </p:cNvSpPr>
          <p:nvPr>
            <p:ph idx="1"/>
          </p:nvPr>
        </p:nvSpPr>
        <p:spPr>
          <a:xfrm>
            <a:off x="5800725" y="932500"/>
            <a:ext cx="6032758" cy="4708019"/>
          </a:xfrm>
        </p:spPr>
        <p:txBody>
          <a:bodyPr>
            <a:noAutofit/>
          </a:bodyPr>
          <a:lstStyle/>
          <a:p>
            <a:pPr>
              <a:lnSpc>
                <a:spcPct val="120000"/>
              </a:lnSpc>
            </a:pPr>
            <a:r>
              <a:rPr lang="en-US" sz="1600" dirty="0" err="1">
                <a:solidFill>
                  <a:schemeClr val="bg1"/>
                </a:solidFill>
                <a:latin typeface="+mj-lt"/>
                <a:cs typeface="Calibri" pitchFamily="34" charset="0"/>
              </a:rPr>
              <a:t>Berikut</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aturan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untuk</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apotek</a:t>
            </a:r>
            <a:r>
              <a:rPr lang="en-US" sz="1600" dirty="0">
                <a:solidFill>
                  <a:schemeClr val="bg1"/>
                </a:solidFill>
                <a:latin typeface="+mj-lt"/>
                <a:cs typeface="Calibri" pitchFamily="34" charset="0"/>
              </a:rPr>
              <a:t> online dan </a:t>
            </a:r>
            <a:r>
              <a:rPr lang="en-US" sz="1600" dirty="0" err="1">
                <a:solidFill>
                  <a:schemeClr val="bg1"/>
                </a:solidFill>
                <a:latin typeface="+mj-lt"/>
                <a:cs typeface="Calibri" pitchFamily="34" charset="0"/>
              </a:rPr>
              <a:t>sistem</a:t>
            </a:r>
            <a:r>
              <a:rPr lang="en-US" sz="1600" dirty="0">
                <a:solidFill>
                  <a:schemeClr val="bg1"/>
                </a:solidFill>
                <a:latin typeface="+mj-lt"/>
                <a:cs typeface="Calibri" pitchFamily="34" charset="0"/>
              </a:rPr>
              <a:t> </a:t>
            </a:r>
            <a:r>
              <a:rPr lang="en-US" sz="1600" dirty="0" err="1" smtClean="0">
                <a:solidFill>
                  <a:schemeClr val="bg1"/>
                </a:solidFill>
                <a:latin typeface="+mj-lt"/>
                <a:cs typeface="Calibri" pitchFamily="34" charset="0"/>
              </a:rPr>
              <a:t>pengantaran</a:t>
            </a:r>
            <a:r>
              <a:rPr lang="en-US" sz="1600" dirty="0" smtClean="0">
                <a:solidFill>
                  <a:schemeClr val="bg1"/>
                </a:solidFill>
                <a:latin typeface="+mj-lt"/>
                <a:cs typeface="Calibri" pitchFamily="34" charset="0"/>
              </a:rPr>
              <a:t> </a:t>
            </a:r>
            <a:r>
              <a:rPr lang="en-US" sz="1600" dirty="0" err="1">
                <a:solidFill>
                  <a:schemeClr val="bg1"/>
                </a:solidFill>
                <a:latin typeface="+mj-lt"/>
                <a:cs typeface="Calibri" pitchFamily="34" charset="0"/>
              </a:rPr>
              <a:t>obatnya</a:t>
            </a:r>
            <a:r>
              <a:rPr lang="en-US" sz="1600" dirty="0">
                <a:solidFill>
                  <a:schemeClr val="bg1"/>
                </a:solidFill>
                <a:latin typeface="+mj-lt"/>
                <a:cs typeface="Calibri" pitchFamily="34" charset="0"/>
              </a:rPr>
              <a:t> :</a:t>
            </a:r>
          </a:p>
          <a:p>
            <a:pPr>
              <a:lnSpc>
                <a:spcPct val="120000"/>
              </a:lnSpc>
            </a:pPr>
            <a:r>
              <a:rPr lang="en-US" sz="1600" dirty="0">
                <a:solidFill>
                  <a:schemeClr val="bg1"/>
                </a:solidFill>
                <a:latin typeface="+mj-lt"/>
                <a:cs typeface="Calibri" pitchFamily="34" charset="0"/>
              </a:rPr>
              <a:t>1. </a:t>
            </a:r>
            <a:r>
              <a:rPr lang="en-US" sz="1600" dirty="0" err="1">
                <a:solidFill>
                  <a:schemeClr val="bg1"/>
                </a:solidFill>
                <a:latin typeface="+mj-lt"/>
                <a:cs typeface="Calibri" pitchFamily="34" charset="0"/>
              </a:rPr>
              <a:t>Pengiriman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akan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dilakukan</a:t>
            </a:r>
            <a:r>
              <a:rPr lang="en-US" sz="1600" dirty="0">
                <a:solidFill>
                  <a:schemeClr val="bg1"/>
                </a:solidFill>
                <a:latin typeface="+mj-lt"/>
                <a:cs typeface="Calibri" pitchFamily="34" charset="0"/>
              </a:rPr>
              <a:t> </a:t>
            </a:r>
            <a:r>
              <a:rPr lang="en-US" sz="1600" b="1" dirty="0" err="1">
                <a:solidFill>
                  <a:schemeClr val="bg1"/>
                </a:solidFill>
                <a:latin typeface="+mj-lt"/>
                <a:cs typeface="Calibri" pitchFamily="34" charset="0"/>
              </a:rPr>
              <a:t>dari</a:t>
            </a:r>
            <a:r>
              <a:rPr lang="en-US" sz="1600" b="1" dirty="0">
                <a:solidFill>
                  <a:schemeClr val="bg1"/>
                </a:solidFill>
                <a:latin typeface="+mj-lt"/>
                <a:cs typeface="Calibri" pitchFamily="34" charset="0"/>
              </a:rPr>
              <a:t> </a:t>
            </a:r>
            <a:r>
              <a:rPr lang="en-US" sz="2000" b="1" dirty="0" err="1">
                <a:solidFill>
                  <a:srgbClr val="FFFF00"/>
                </a:solidFill>
                <a:latin typeface="+mj-lt"/>
                <a:cs typeface="Calibri" pitchFamily="34" charset="0"/>
              </a:rPr>
              <a:t>apotek</a:t>
            </a:r>
            <a:r>
              <a:rPr lang="en-US" sz="2000" b="1" dirty="0">
                <a:solidFill>
                  <a:srgbClr val="FFFF00"/>
                </a:solidFill>
                <a:latin typeface="+mj-lt"/>
                <a:cs typeface="Calibri" pitchFamily="34" charset="0"/>
              </a:rPr>
              <a:t> </a:t>
            </a:r>
            <a:r>
              <a:rPr lang="en-US" sz="2000" b="1" dirty="0" err="1">
                <a:solidFill>
                  <a:srgbClr val="FFFF00"/>
                </a:solidFill>
                <a:latin typeface="+mj-lt"/>
                <a:cs typeface="Calibri" pitchFamily="34" charset="0"/>
              </a:rPr>
              <a:t>komunitas</a:t>
            </a:r>
            <a:r>
              <a:rPr lang="en-US" sz="1600" dirty="0">
                <a:solidFill>
                  <a:schemeClr val="bg1"/>
                </a:solidFill>
                <a:latin typeface="+mj-lt"/>
                <a:cs typeface="Calibri" pitchFamily="34" charset="0"/>
              </a:rPr>
              <a:t> </a:t>
            </a:r>
            <a:r>
              <a:rPr lang="id-ID" sz="1600" dirty="0" smtClean="0">
                <a:solidFill>
                  <a:schemeClr val="bg1"/>
                </a:solidFill>
                <a:latin typeface="+mj-lt"/>
                <a:cs typeface="Calibri" pitchFamily="34" charset="0"/>
              </a:rPr>
              <a:t>serta </a:t>
            </a:r>
            <a:r>
              <a:rPr lang="id-ID" sz="1600" dirty="0" err="1" smtClean="0">
                <a:solidFill>
                  <a:schemeClr val="bg1"/>
                </a:solidFill>
                <a:latin typeface="+mj-lt"/>
                <a:cs typeface="Calibri" pitchFamily="34" charset="0"/>
              </a:rPr>
              <a:t>a</a:t>
            </a:r>
            <a:r>
              <a:rPr lang="en-US" sz="1600" dirty="0" err="1" smtClean="0">
                <a:solidFill>
                  <a:schemeClr val="bg1"/>
                </a:solidFill>
                <a:latin typeface="+mj-lt"/>
                <a:cs typeface="Calibri" pitchFamily="34" charset="0"/>
              </a:rPr>
              <a:t>potek</a:t>
            </a:r>
            <a:r>
              <a:rPr lang="en-US" sz="1600" dirty="0" smtClean="0">
                <a:solidFill>
                  <a:schemeClr val="bg1"/>
                </a:solidFill>
                <a:latin typeface="+mj-lt"/>
                <a:cs typeface="Calibri" pitchFamily="34" charset="0"/>
              </a:rPr>
              <a:t> </a:t>
            </a:r>
            <a:r>
              <a:rPr lang="en-US" sz="1600" dirty="0" err="1">
                <a:solidFill>
                  <a:schemeClr val="bg1"/>
                </a:solidFill>
                <a:latin typeface="+mj-lt"/>
                <a:cs typeface="Calibri" pitchFamily="34" charset="0"/>
              </a:rPr>
              <a:t>konvensional</a:t>
            </a:r>
            <a:r>
              <a:rPr lang="en-US" sz="1600" dirty="0">
                <a:solidFill>
                  <a:schemeClr val="bg1"/>
                </a:solidFill>
                <a:latin typeface="+mj-lt"/>
                <a:cs typeface="Calibri" pitchFamily="34" charset="0"/>
              </a:rPr>
              <a:t> dan </a:t>
            </a:r>
            <a:r>
              <a:rPr lang="en-US" sz="1600" dirty="0" err="1">
                <a:solidFill>
                  <a:schemeClr val="bg1"/>
                </a:solidFill>
                <a:latin typeface="+mj-lt"/>
                <a:cs typeface="Calibri" pitchFamily="34" charset="0"/>
              </a:rPr>
              <a:t>berdasarkan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peraturan</a:t>
            </a:r>
            <a:r>
              <a:rPr lang="en-US" sz="1600" dirty="0">
                <a:solidFill>
                  <a:schemeClr val="bg1"/>
                </a:solidFill>
                <a:latin typeface="+mj-lt"/>
                <a:cs typeface="Calibri" pitchFamily="34" charset="0"/>
              </a:rPr>
              <a:t> yang </a:t>
            </a:r>
            <a:r>
              <a:rPr lang="en-US" sz="1600" dirty="0" err="1">
                <a:solidFill>
                  <a:schemeClr val="bg1"/>
                </a:solidFill>
                <a:latin typeface="+mj-lt"/>
                <a:cs typeface="Calibri" pitchFamily="34" charset="0"/>
              </a:rPr>
              <a:t>berlaku</a:t>
            </a:r>
            <a:r>
              <a:rPr lang="en-US" sz="1600" dirty="0">
                <a:solidFill>
                  <a:schemeClr val="bg1"/>
                </a:solidFill>
                <a:latin typeface="+mj-lt"/>
                <a:cs typeface="Calibri" pitchFamily="34" charset="0"/>
              </a:rPr>
              <a:t>.</a:t>
            </a:r>
          </a:p>
          <a:p>
            <a:pPr>
              <a:lnSpc>
                <a:spcPct val="120000"/>
              </a:lnSpc>
            </a:pPr>
            <a:r>
              <a:rPr lang="en-US" sz="1600" dirty="0">
                <a:solidFill>
                  <a:schemeClr val="bg1"/>
                </a:solidFill>
                <a:latin typeface="+mj-lt"/>
                <a:cs typeface="Calibri" pitchFamily="34" charset="0"/>
              </a:rPr>
              <a:t>2. </a:t>
            </a:r>
            <a:r>
              <a:rPr lang="en-US" sz="1600" dirty="0" err="1">
                <a:solidFill>
                  <a:schemeClr val="bg1"/>
                </a:solidFill>
                <a:latin typeface="+mj-lt"/>
                <a:cs typeface="Calibri" pitchFamily="34" charset="0"/>
              </a:rPr>
              <a:t>Sistem</a:t>
            </a:r>
            <a:r>
              <a:rPr lang="en-US" sz="1600" dirty="0">
                <a:solidFill>
                  <a:schemeClr val="bg1"/>
                </a:solidFill>
                <a:latin typeface="+mj-lt"/>
                <a:cs typeface="Calibri" pitchFamily="34" charset="0"/>
              </a:rPr>
              <a:t> </a:t>
            </a:r>
            <a:r>
              <a:rPr lang="en-US" sz="2000" b="1" dirty="0" err="1">
                <a:solidFill>
                  <a:srgbClr val="FFFF00"/>
                </a:solidFill>
                <a:latin typeface="+mj-lt"/>
                <a:cs typeface="Calibri" pitchFamily="34" charset="0"/>
              </a:rPr>
              <a:t>penjaminan</a:t>
            </a:r>
            <a:r>
              <a:rPr lang="en-US" sz="2000" b="1" dirty="0">
                <a:solidFill>
                  <a:srgbClr val="FFFF00"/>
                </a:solidFill>
                <a:latin typeface="+mj-lt"/>
                <a:cs typeface="Calibri" pitchFamily="34" charset="0"/>
              </a:rPr>
              <a:t> </a:t>
            </a:r>
            <a:r>
              <a:rPr lang="en-US" sz="2000" b="1" dirty="0" err="1">
                <a:solidFill>
                  <a:srgbClr val="FFFF00"/>
                </a:solidFill>
                <a:latin typeface="+mj-lt"/>
                <a:cs typeface="Calibri" pitchFamily="34" charset="0"/>
              </a:rPr>
              <a:t>mutu</a:t>
            </a:r>
            <a:r>
              <a:rPr lang="en-US" sz="2000" b="1" dirty="0">
                <a:solidFill>
                  <a:srgbClr val="FFFF00"/>
                </a:solidFill>
                <a:latin typeface="+mj-lt"/>
                <a:cs typeface="Calibri" pitchFamily="34" charset="0"/>
              </a:rPr>
              <a:t> </a:t>
            </a:r>
            <a:r>
              <a:rPr lang="en-US" sz="1600" dirty="0" err="1">
                <a:solidFill>
                  <a:schemeClr val="bg1"/>
                </a:solidFill>
                <a:latin typeface="+mj-lt"/>
                <a:cs typeface="Calibri" pitchFamily="34" charset="0"/>
              </a:rPr>
              <a:t>harus</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memastikan</a:t>
            </a:r>
            <a:r>
              <a:rPr lang="en-US" sz="1600" dirty="0">
                <a:solidFill>
                  <a:schemeClr val="bg1"/>
                </a:solidFill>
                <a:latin typeface="+mj-lt"/>
                <a:cs typeface="Calibri" pitchFamily="34" charset="0"/>
              </a:rPr>
              <a:t> </a:t>
            </a:r>
            <a:r>
              <a:rPr lang="en-US" sz="1600" dirty="0" err="1" smtClean="0">
                <a:solidFill>
                  <a:schemeClr val="bg1"/>
                </a:solidFill>
                <a:latin typeface="+mj-lt"/>
                <a:cs typeface="Calibri" pitchFamily="34" charset="0"/>
              </a:rPr>
              <a:t>bahwa</a:t>
            </a:r>
            <a:r>
              <a:rPr lang="id-ID" sz="1600" dirty="0" smtClean="0">
                <a:solidFill>
                  <a:schemeClr val="bg1"/>
                </a:solidFill>
                <a:latin typeface="+mj-lt"/>
                <a:cs typeface="Calibri" pitchFamily="34" charset="0"/>
              </a:rPr>
              <a:t> :</a:t>
            </a:r>
            <a:endParaRPr lang="en-US" sz="1600" dirty="0">
              <a:solidFill>
                <a:schemeClr val="bg1"/>
              </a:solidFill>
              <a:latin typeface="+mj-lt"/>
              <a:cs typeface="Calibri" pitchFamily="34" charset="0"/>
            </a:endParaRPr>
          </a:p>
          <a:p>
            <a:pPr lvl="1">
              <a:lnSpc>
                <a:spcPct val="120000"/>
              </a:lnSpc>
            </a:pPr>
            <a:r>
              <a:rPr lang="en-US" sz="1600" dirty="0">
                <a:solidFill>
                  <a:schemeClr val="bg1"/>
                </a:solidFill>
                <a:latin typeface="+mj-lt"/>
                <a:cs typeface="Calibri" pitchFamily="34" charset="0"/>
              </a:rPr>
              <a:t>a) </a:t>
            </a:r>
            <a:r>
              <a:rPr lang="en-US" sz="1600" dirty="0" err="1">
                <a:solidFill>
                  <a:schemeClr val="bg1"/>
                </a:solidFill>
                <a:latin typeface="+mj-lt"/>
                <a:cs typeface="Calibri" pitchFamily="34" charset="0"/>
              </a:rPr>
              <a:t>Produk</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obat</a:t>
            </a:r>
            <a:r>
              <a:rPr lang="en-US" sz="1600" dirty="0">
                <a:solidFill>
                  <a:schemeClr val="bg1"/>
                </a:solidFill>
                <a:latin typeface="+mj-lt"/>
                <a:cs typeface="Calibri" pitchFamily="34" charset="0"/>
              </a:rPr>
              <a:t> </a:t>
            </a:r>
            <a:r>
              <a:rPr lang="en-US" sz="1600" dirty="0" err="1" smtClean="0">
                <a:solidFill>
                  <a:schemeClr val="bg1"/>
                </a:solidFill>
                <a:latin typeface="+mj-lt"/>
                <a:cs typeface="Calibri" pitchFamily="34" charset="0"/>
              </a:rPr>
              <a:t>untuk</a:t>
            </a:r>
            <a:r>
              <a:rPr lang="en-US" sz="1600" dirty="0" smtClean="0">
                <a:solidFill>
                  <a:schemeClr val="bg1"/>
                </a:solidFill>
                <a:latin typeface="+mj-lt"/>
                <a:cs typeface="Calibri" pitchFamily="34" charset="0"/>
              </a:rPr>
              <a:t> </a:t>
            </a:r>
            <a:r>
              <a:rPr lang="en-US" sz="1600" dirty="0" err="1">
                <a:solidFill>
                  <a:schemeClr val="bg1"/>
                </a:solidFill>
                <a:latin typeface="+mj-lt"/>
                <a:cs typeface="Calibri" pitchFamily="34" charset="0"/>
              </a:rPr>
              <a:t>dikemas</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diangkut</a:t>
            </a:r>
            <a:r>
              <a:rPr lang="en-US" sz="1600" dirty="0">
                <a:solidFill>
                  <a:schemeClr val="bg1"/>
                </a:solidFill>
                <a:latin typeface="+mj-lt"/>
                <a:cs typeface="Calibri" pitchFamily="34" charset="0"/>
              </a:rPr>
              <a:t> dan </a:t>
            </a:r>
            <a:r>
              <a:rPr lang="en-US" sz="1600" dirty="0" err="1">
                <a:solidFill>
                  <a:schemeClr val="bg1"/>
                </a:solidFill>
                <a:latin typeface="+mj-lt"/>
                <a:cs typeface="Calibri" pitchFamily="34" charset="0"/>
              </a:rPr>
              <a:t>dikirim</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sedemikian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rupa</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untuk</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menjaga</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kualitas</a:t>
            </a:r>
            <a:r>
              <a:rPr lang="en-US" sz="1600" dirty="0">
                <a:solidFill>
                  <a:schemeClr val="bg1"/>
                </a:solidFill>
                <a:latin typeface="+mj-lt"/>
                <a:cs typeface="Calibri" pitchFamily="34" charset="0"/>
              </a:rPr>
              <a:t> dan </a:t>
            </a:r>
            <a:r>
              <a:rPr lang="en-US" sz="1600" dirty="0" err="1">
                <a:solidFill>
                  <a:schemeClr val="bg1"/>
                </a:solidFill>
                <a:latin typeface="+mj-lt"/>
                <a:cs typeface="Calibri" pitchFamily="34" charset="0"/>
              </a:rPr>
              <a:t>khasiat</a:t>
            </a:r>
            <a:r>
              <a:rPr lang="en-US" sz="1600" dirty="0">
                <a:solidFill>
                  <a:schemeClr val="bg1"/>
                </a:solidFill>
                <a:latin typeface="+mj-lt"/>
                <a:cs typeface="Calibri" pitchFamily="34" charset="0"/>
              </a:rPr>
              <a:t>;</a:t>
            </a:r>
          </a:p>
          <a:p>
            <a:pPr lvl="1">
              <a:lnSpc>
                <a:spcPct val="120000"/>
              </a:lnSpc>
            </a:pPr>
            <a:r>
              <a:rPr lang="en-US" sz="1600" dirty="0">
                <a:solidFill>
                  <a:schemeClr val="bg1"/>
                </a:solidFill>
                <a:latin typeface="+mj-lt"/>
                <a:cs typeface="Calibri" pitchFamily="34" charset="0"/>
              </a:rPr>
              <a:t>b) </a:t>
            </a:r>
            <a:r>
              <a:rPr lang="en-US" sz="1600" dirty="0" err="1">
                <a:solidFill>
                  <a:schemeClr val="bg1"/>
                </a:solidFill>
                <a:latin typeface="+mj-lt"/>
                <a:cs typeface="Calibri" pitchFamily="34" charset="0"/>
              </a:rPr>
              <a:t>Pengiriman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produk</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farmasi</a:t>
            </a:r>
            <a:r>
              <a:rPr lang="en-US" sz="1600" dirty="0">
                <a:solidFill>
                  <a:schemeClr val="bg1"/>
                </a:solidFill>
                <a:latin typeface="+mj-lt"/>
                <a:cs typeface="Calibri" pitchFamily="34" charset="0"/>
              </a:rPr>
              <a:t> </a:t>
            </a:r>
            <a:r>
              <a:rPr lang="en-US" sz="1600" dirty="0" err="1" smtClean="0">
                <a:solidFill>
                  <a:schemeClr val="bg1"/>
                </a:solidFill>
                <a:latin typeface="+mj-lt"/>
                <a:cs typeface="Calibri" pitchFamily="34" charset="0"/>
              </a:rPr>
              <a:t>dikirimkan</a:t>
            </a:r>
            <a:r>
              <a:rPr lang="id-ID" sz="1600" dirty="0" smtClean="0">
                <a:solidFill>
                  <a:schemeClr val="bg1"/>
                </a:solidFill>
                <a:latin typeface="+mj-lt"/>
                <a:cs typeface="Calibri" pitchFamily="34" charset="0"/>
              </a:rPr>
              <a:t> </a:t>
            </a:r>
            <a:r>
              <a:rPr lang="en-US" sz="1600" dirty="0" err="1" smtClean="0">
                <a:solidFill>
                  <a:schemeClr val="bg1"/>
                </a:solidFill>
                <a:latin typeface="+mj-lt"/>
                <a:cs typeface="Calibri" pitchFamily="34" charset="0"/>
              </a:rPr>
              <a:t>ke</a:t>
            </a:r>
            <a:r>
              <a:rPr lang="en-US" sz="1600" dirty="0" smtClean="0">
                <a:solidFill>
                  <a:schemeClr val="bg1"/>
                </a:solidFill>
                <a:latin typeface="+mj-lt"/>
                <a:cs typeface="Calibri" pitchFamily="34" charset="0"/>
              </a:rPr>
              <a:t> </a:t>
            </a:r>
            <a:r>
              <a:rPr lang="en-US" sz="1600" dirty="0" err="1" smtClean="0">
                <a:solidFill>
                  <a:schemeClr val="bg1"/>
                </a:solidFill>
                <a:latin typeface="+mj-lt"/>
                <a:cs typeface="Calibri" pitchFamily="34" charset="0"/>
              </a:rPr>
              <a:t>individu</a:t>
            </a:r>
            <a:r>
              <a:rPr lang="id-ID" sz="1600" dirty="0" smtClean="0">
                <a:solidFill>
                  <a:schemeClr val="bg1"/>
                </a:solidFill>
                <a:latin typeface="+mj-lt"/>
                <a:cs typeface="Calibri" pitchFamily="34" charset="0"/>
              </a:rPr>
              <a:t> langsung oleh apotek yang ditunjuk oleh individu setelah melakukan pemesanan.</a:t>
            </a:r>
            <a:r>
              <a:rPr lang="en-US" sz="1600" dirty="0" smtClean="0">
                <a:solidFill>
                  <a:schemeClr val="bg1"/>
                </a:solidFill>
                <a:latin typeface="+mj-lt"/>
                <a:cs typeface="Calibri" pitchFamily="34" charset="0"/>
              </a:rPr>
              <a:t> </a:t>
            </a:r>
            <a:r>
              <a:rPr lang="en-US" sz="1600" dirty="0" err="1" smtClean="0">
                <a:solidFill>
                  <a:schemeClr val="bg1"/>
                </a:solidFill>
                <a:latin typeface="+mj-lt"/>
                <a:cs typeface="Calibri" pitchFamily="34" charset="0"/>
              </a:rPr>
              <a:t>Penunjukan</a:t>
            </a:r>
            <a:r>
              <a:rPr lang="en-US" sz="1600" dirty="0" smtClean="0">
                <a:solidFill>
                  <a:schemeClr val="bg1"/>
                </a:solidFill>
                <a:latin typeface="+mj-lt"/>
                <a:cs typeface="Calibri" pitchFamily="34" charset="0"/>
              </a:rPr>
              <a:t> </a:t>
            </a:r>
            <a:r>
              <a:rPr lang="en-US" sz="1600" dirty="0" err="1">
                <a:solidFill>
                  <a:schemeClr val="bg1"/>
                </a:solidFill>
                <a:latin typeface="+mj-lt"/>
                <a:cs typeface="Calibri" pitchFamily="34" charset="0"/>
              </a:rPr>
              <a:t>ini</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mungkin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melibatkan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pengiriman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ke</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individu</a:t>
            </a:r>
            <a:r>
              <a:rPr lang="en-US" sz="1600" dirty="0">
                <a:solidFill>
                  <a:schemeClr val="bg1"/>
                </a:solidFill>
                <a:latin typeface="+mj-lt"/>
                <a:cs typeface="Calibri" pitchFamily="34" charset="0"/>
              </a:rPr>
              <a:t> yang </a:t>
            </a:r>
            <a:r>
              <a:rPr lang="en-US" sz="1600" dirty="0" err="1">
                <a:solidFill>
                  <a:schemeClr val="bg1"/>
                </a:solidFill>
                <a:latin typeface="+mj-lt"/>
                <a:cs typeface="Calibri" pitchFamily="34" charset="0"/>
              </a:rPr>
              <a:t>ditunjuk</a:t>
            </a:r>
            <a:r>
              <a:rPr lang="en-US" sz="1600" dirty="0">
                <a:solidFill>
                  <a:schemeClr val="bg1"/>
                </a:solidFill>
                <a:latin typeface="+mj-lt"/>
                <a:cs typeface="Calibri" pitchFamily="34" charset="0"/>
              </a:rPr>
              <a:t> oleh </a:t>
            </a:r>
            <a:r>
              <a:rPr lang="en-US" sz="1600" dirty="0" err="1">
                <a:solidFill>
                  <a:schemeClr val="bg1"/>
                </a:solidFill>
                <a:latin typeface="+mj-lt"/>
                <a:cs typeface="Calibri" pitchFamily="34" charset="0"/>
              </a:rPr>
              <a:t>nama</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atau</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kelompok</a:t>
            </a:r>
            <a:r>
              <a:rPr lang="en-US" sz="1600" dirty="0">
                <a:solidFill>
                  <a:schemeClr val="bg1"/>
                </a:solidFill>
                <a:latin typeface="+mj-lt"/>
                <a:cs typeface="Calibri" pitchFamily="34" charset="0"/>
              </a:rPr>
              <a:t> yang </a:t>
            </a:r>
            <a:r>
              <a:rPr lang="en-US" sz="1600" dirty="0" err="1">
                <a:solidFill>
                  <a:schemeClr val="bg1"/>
                </a:solidFill>
                <a:latin typeface="+mj-lt"/>
                <a:cs typeface="Calibri" pitchFamily="34" charset="0"/>
              </a:rPr>
              <a:t>ditunjuk</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individu</a:t>
            </a:r>
            <a:r>
              <a:rPr lang="en-US" sz="1600" dirty="0">
                <a:solidFill>
                  <a:schemeClr val="bg1"/>
                </a:solidFill>
                <a:latin typeface="+mj-lt"/>
                <a:cs typeface="Calibri" pitchFamily="34" charset="0"/>
              </a:rPr>
              <a:t>.</a:t>
            </a:r>
          </a:p>
          <a:p>
            <a:pPr lvl="1">
              <a:lnSpc>
                <a:spcPct val="120000"/>
              </a:lnSpc>
            </a:pPr>
            <a:r>
              <a:rPr lang="en-US" sz="1600" dirty="0">
                <a:solidFill>
                  <a:schemeClr val="bg1"/>
                </a:solidFill>
                <a:latin typeface="+mj-lt"/>
                <a:cs typeface="Calibri" pitchFamily="34" charset="0"/>
              </a:rPr>
              <a:t>c) </a:t>
            </a:r>
            <a:r>
              <a:rPr lang="en-US" sz="1600" dirty="0" err="1">
                <a:solidFill>
                  <a:schemeClr val="bg1"/>
                </a:solidFill>
                <a:latin typeface="+mj-lt"/>
                <a:cs typeface="Calibri" pitchFamily="34" charset="0"/>
              </a:rPr>
              <a:t>Pasien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diberitahu</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tentang</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perlunya</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menghubungi</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dokter</a:t>
            </a:r>
            <a:r>
              <a:rPr lang="en-US" sz="1600" dirty="0">
                <a:solidFill>
                  <a:schemeClr val="bg1"/>
                </a:solidFill>
                <a:latin typeface="+mj-lt"/>
                <a:cs typeface="Calibri" pitchFamily="34" charset="0"/>
              </a:rPr>
              <a:t> yang </a:t>
            </a:r>
            <a:r>
              <a:rPr lang="en-US" sz="1600" dirty="0" err="1">
                <a:solidFill>
                  <a:schemeClr val="bg1"/>
                </a:solidFill>
                <a:latin typeface="+mj-lt"/>
                <a:cs typeface="Calibri" pitchFamily="34" charset="0"/>
              </a:rPr>
              <a:t>merawat</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jika</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terjadi</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masalah</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saat</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menggunakan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obat</a:t>
            </a:r>
            <a:r>
              <a:rPr lang="en-US" sz="1600" dirty="0">
                <a:solidFill>
                  <a:schemeClr val="bg1"/>
                </a:solidFill>
                <a:latin typeface="+mj-lt"/>
                <a:cs typeface="Calibri" pitchFamily="34" charset="0"/>
              </a:rPr>
              <a:t>; dan</a:t>
            </a:r>
          </a:p>
          <a:p>
            <a:pPr lvl="1">
              <a:lnSpc>
                <a:spcPct val="120000"/>
              </a:lnSpc>
            </a:pPr>
            <a:r>
              <a:rPr lang="en-US" sz="1600" dirty="0">
                <a:solidFill>
                  <a:schemeClr val="bg1"/>
                </a:solidFill>
                <a:latin typeface="+mj-lt"/>
                <a:cs typeface="Calibri" pitchFamily="34" charset="0"/>
              </a:rPr>
              <a:t>d) </a:t>
            </a:r>
            <a:r>
              <a:rPr lang="en-US" sz="1600" dirty="0" err="1">
                <a:solidFill>
                  <a:schemeClr val="bg1"/>
                </a:solidFill>
                <a:latin typeface="+mj-lt"/>
                <a:cs typeface="Calibri" pitchFamily="34" charset="0"/>
              </a:rPr>
              <a:t>Konsultasi</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melalui</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apoteker</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akan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diberikan</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dalam</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bahasa</a:t>
            </a:r>
            <a:r>
              <a:rPr lang="en-US" sz="1600" dirty="0">
                <a:solidFill>
                  <a:schemeClr val="bg1"/>
                </a:solidFill>
                <a:latin typeface="+mj-lt"/>
                <a:cs typeface="Calibri" pitchFamily="34" charset="0"/>
              </a:rPr>
              <a:t> </a:t>
            </a:r>
            <a:r>
              <a:rPr lang="en-US" sz="1600" dirty="0" err="1">
                <a:solidFill>
                  <a:schemeClr val="bg1"/>
                </a:solidFill>
                <a:latin typeface="+mj-lt"/>
                <a:cs typeface="Calibri" pitchFamily="34" charset="0"/>
              </a:rPr>
              <a:t>Jerman</a:t>
            </a:r>
            <a:r>
              <a:rPr lang="en-US" sz="1600" dirty="0">
                <a:solidFill>
                  <a:schemeClr val="bg1"/>
                </a:solidFill>
                <a:latin typeface="+mj-lt"/>
                <a:cs typeface="Calibri" pitchFamily="34" charset="0"/>
              </a:rPr>
              <a:t>.</a:t>
            </a:r>
          </a:p>
          <a:p>
            <a:pPr>
              <a:lnSpc>
                <a:spcPct val="120000"/>
              </a:lnSpc>
            </a:pPr>
            <a:endParaRPr lang="en-US" sz="1600" dirty="0">
              <a:solidFill>
                <a:schemeClr val="bg1"/>
              </a:solidFill>
              <a:latin typeface="+mj-lt"/>
              <a:cs typeface="Calibri" pitchFamily="34" charset="0"/>
            </a:endParaRPr>
          </a:p>
        </p:txBody>
      </p:sp>
      <p:pic>
        <p:nvPicPr>
          <p:cNvPr id="7" name="Picture 2" descr="C:\Users\user\Downloads\BPL Vektor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ownloads\Prabu-s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57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1999" cy="6469039"/>
          </a:xfrm>
          <a:prstGeom prst="rect">
            <a:avLst/>
          </a:prstGeom>
          <a:solidFill>
            <a:schemeClr val="accent1">
              <a:lumMod val="5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a:extLst>
              <a:ext uri="{FF2B5EF4-FFF2-40B4-BE49-F238E27FC236}">
                <a16:creationId xmlns="" xmlns:a16="http://schemas.microsoft.com/office/drawing/2014/main" id="{84E0E3C4-6C51-45E7-BA18-8DC61CFC62EC}"/>
              </a:ext>
            </a:extLst>
          </p:cNvPr>
          <p:cNvSpPr>
            <a:spLocks noGrp="1"/>
          </p:cNvSpPr>
          <p:nvPr>
            <p:ph type="title"/>
          </p:nvPr>
        </p:nvSpPr>
        <p:spPr>
          <a:xfrm>
            <a:off x="683241" y="2137833"/>
            <a:ext cx="4974608" cy="1658198"/>
          </a:xfrm>
        </p:spPr>
        <p:txBody>
          <a:bodyPr>
            <a:normAutofit/>
          </a:bodyPr>
          <a:lstStyle/>
          <a:p>
            <a:r>
              <a:rPr lang="en-US" dirty="0" err="1" smtClean="0">
                <a:solidFill>
                  <a:schemeClr val="accent1">
                    <a:lumMod val="60000"/>
                    <a:lumOff val="40000"/>
                  </a:schemeClr>
                </a:solidFill>
              </a:rPr>
              <a:t>Peraturan</a:t>
            </a:r>
            <a:r>
              <a:rPr lang="en-US" dirty="0" smtClean="0">
                <a:solidFill>
                  <a:schemeClr val="accent1">
                    <a:lumMod val="60000"/>
                    <a:lumOff val="40000"/>
                  </a:schemeClr>
                </a:solidFill>
              </a:rPr>
              <a:t> </a:t>
            </a:r>
            <a:r>
              <a:rPr lang="en-US" dirty="0" err="1" smtClean="0">
                <a:solidFill>
                  <a:schemeClr val="accent1">
                    <a:lumMod val="60000"/>
                    <a:lumOff val="40000"/>
                  </a:schemeClr>
                </a:solidFill>
              </a:rPr>
              <a:t>Apotek</a:t>
            </a:r>
            <a:r>
              <a:rPr lang="en-US" dirty="0" smtClean="0">
                <a:solidFill>
                  <a:schemeClr val="accent1">
                    <a:lumMod val="60000"/>
                    <a:lumOff val="40000"/>
                  </a:schemeClr>
                </a:solidFill>
              </a:rPr>
              <a:t> Online di </a:t>
            </a:r>
            <a:r>
              <a:rPr lang="en-US" dirty="0" err="1" smtClean="0">
                <a:solidFill>
                  <a:schemeClr val="accent1">
                    <a:lumMod val="60000"/>
                    <a:lumOff val="40000"/>
                  </a:schemeClr>
                </a:solidFill>
              </a:rPr>
              <a:t>Jerman</a:t>
            </a:r>
            <a:r>
              <a:rPr lang="id-ID" sz="2200" dirty="0" smtClean="0">
                <a:solidFill>
                  <a:schemeClr val="accent1">
                    <a:lumMod val="60000"/>
                    <a:lumOff val="40000"/>
                  </a:schemeClr>
                </a:solidFill>
              </a:rPr>
              <a:t>(2)</a:t>
            </a:r>
            <a:endParaRPr lang="en-US" dirty="0">
              <a:solidFill>
                <a:schemeClr val="accent1">
                  <a:lumMod val="60000"/>
                  <a:lumOff val="40000"/>
                </a:schemeClr>
              </a:solidFill>
            </a:endParaRPr>
          </a:p>
        </p:txBody>
      </p:sp>
      <p:sp>
        <p:nvSpPr>
          <p:cNvPr id="3" name="Content Placeholder 2">
            <a:extLst>
              <a:ext uri="{FF2B5EF4-FFF2-40B4-BE49-F238E27FC236}">
                <a16:creationId xmlns="" xmlns:a16="http://schemas.microsoft.com/office/drawing/2014/main" id="{CC6E6C8B-E942-4545-9021-701CED87AD37}"/>
              </a:ext>
            </a:extLst>
          </p:cNvPr>
          <p:cNvSpPr>
            <a:spLocks noGrp="1"/>
          </p:cNvSpPr>
          <p:nvPr>
            <p:ph idx="1"/>
          </p:nvPr>
        </p:nvSpPr>
        <p:spPr>
          <a:xfrm>
            <a:off x="6234750" y="780893"/>
            <a:ext cx="5419344" cy="4907252"/>
          </a:xfrm>
        </p:spPr>
        <p:txBody>
          <a:bodyPr>
            <a:noAutofit/>
          </a:bodyPr>
          <a:lstStyle/>
          <a:p>
            <a:pPr algn="just"/>
            <a:r>
              <a:rPr lang="en-US" sz="1600" dirty="0">
                <a:solidFill>
                  <a:schemeClr val="bg1"/>
                </a:solidFill>
                <a:latin typeface="Calibri" pitchFamily="34" charset="0"/>
                <a:cs typeface="Calibri" pitchFamily="34" charset="0"/>
              </a:rPr>
              <a:t>3. Hal </a:t>
            </a:r>
            <a:r>
              <a:rPr lang="en-US" sz="1600" dirty="0" err="1">
                <a:solidFill>
                  <a:schemeClr val="bg1"/>
                </a:solidFill>
                <a:latin typeface="Calibri" pitchFamily="34" charset="0"/>
                <a:cs typeface="Calibri" pitchFamily="34" charset="0"/>
              </a:rPr>
              <a:t>ini</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harus</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memastikan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bahwa</a:t>
            </a:r>
            <a:endParaRPr lang="en-US" sz="1600" dirty="0">
              <a:solidFill>
                <a:schemeClr val="bg1"/>
              </a:solidFill>
              <a:latin typeface="Calibri" pitchFamily="34" charset="0"/>
              <a:cs typeface="Calibri" pitchFamily="34" charset="0"/>
            </a:endParaRPr>
          </a:p>
          <a:p>
            <a:pPr lvl="1" algn="just"/>
            <a:r>
              <a:rPr lang="en-US" sz="1600" dirty="0">
                <a:solidFill>
                  <a:schemeClr val="bg1"/>
                </a:solidFill>
                <a:latin typeface="Calibri" pitchFamily="34" charset="0"/>
                <a:cs typeface="Calibri" pitchFamily="34" charset="0"/>
              </a:rPr>
              <a:t>a) </a:t>
            </a:r>
            <a:r>
              <a:rPr lang="en-US" sz="1600" dirty="0" err="1">
                <a:solidFill>
                  <a:schemeClr val="bg1"/>
                </a:solidFill>
                <a:latin typeface="Calibri" pitchFamily="34" charset="0"/>
                <a:cs typeface="Calibri" pitchFamily="34" charset="0"/>
              </a:rPr>
              <a:t>Apotek</a:t>
            </a:r>
            <a:r>
              <a:rPr lang="en-US" sz="1600" dirty="0">
                <a:solidFill>
                  <a:schemeClr val="bg1"/>
                </a:solidFill>
                <a:latin typeface="Calibri" pitchFamily="34" charset="0"/>
                <a:cs typeface="Calibri" pitchFamily="34" charset="0"/>
              </a:rPr>
              <a:t> yang </a:t>
            </a:r>
            <a:r>
              <a:rPr lang="en-US" sz="1600" dirty="0" err="1">
                <a:solidFill>
                  <a:schemeClr val="bg1"/>
                </a:solidFill>
                <a:latin typeface="Calibri" pitchFamily="34" charset="0"/>
                <a:cs typeface="Calibri" pitchFamily="34" charset="0"/>
              </a:rPr>
              <a:t>memerintahkan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pengiriman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dalam</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waktu</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dua</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hari</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kerja</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setelah</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menerima</a:t>
            </a:r>
            <a:r>
              <a:rPr lang="en-US" sz="1600" dirty="0">
                <a:solidFill>
                  <a:schemeClr val="bg1"/>
                </a:solidFill>
                <a:latin typeface="Calibri" pitchFamily="34" charset="0"/>
                <a:cs typeface="Calibri" pitchFamily="34" charset="0"/>
              </a:rPr>
              <a:t> </a:t>
            </a:r>
            <a:r>
              <a:rPr lang="en-US" sz="1600" dirty="0" err="1" smtClean="0">
                <a:solidFill>
                  <a:schemeClr val="bg1"/>
                </a:solidFill>
                <a:latin typeface="Calibri" pitchFamily="34" charset="0"/>
                <a:cs typeface="Calibri" pitchFamily="34" charset="0"/>
              </a:rPr>
              <a:t>pesanan</a:t>
            </a:r>
            <a:r>
              <a:rPr lang="id-ID" sz="1600" dirty="0" smtClean="0">
                <a:solidFill>
                  <a:schemeClr val="bg1"/>
                </a:solidFill>
                <a:latin typeface="Calibri" pitchFamily="34" charset="0"/>
                <a:cs typeface="Calibri" pitchFamily="34" charset="0"/>
              </a:rPr>
              <a:t> (</a:t>
            </a:r>
            <a:r>
              <a:rPr lang="en-US" sz="1600" dirty="0" err="1" smtClean="0">
                <a:solidFill>
                  <a:schemeClr val="bg1"/>
                </a:solidFill>
                <a:latin typeface="Calibri" pitchFamily="34" charset="0"/>
                <a:cs typeface="Calibri" pitchFamily="34" charset="0"/>
              </a:rPr>
              <a:t>jika</a:t>
            </a:r>
            <a:r>
              <a:rPr lang="en-US" sz="1600" dirty="0" smtClean="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produk</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obat</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tersedia</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selama</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waktu</a:t>
            </a:r>
            <a:r>
              <a:rPr lang="en-US" sz="1600" dirty="0">
                <a:solidFill>
                  <a:schemeClr val="bg1"/>
                </a:solidFill>
                <a:latin typeface="Calibri" pitchFamily="34" charset="0"/>
                <a:cs typeface="Calibri" pitchFamily="34" charset="0"/>
              </a:rPr>
              <a:t> </a:t>
            </a:r>
            <a:r>
              <a:rPr lang="en-US" sz="1600" dirty="0" err="1" smtClean="0">
                <a:solidFill>
                  <a:schemeClr val="bg1"/>
                </a:solidFill>
                <a:latin typeface="Calibri" pitchFamily="34" charset="0"/>
                <a:cs typeface="Calibri" pitchFamily="34" charset="0"/>
              </a:rPr>
              <a:t>itu</a:t>
            </a:r>
            <a:r>
              <a:rPr lang="id-ID" sz="1600" dirty="0" smtClean="0">
                <a:solidFill>
                  <a:schemeClr val="bg1"/>
                </a:solidFill>
                <a:latin typeface="Calibri" pitchFamily="34" charset="0"/>
                <a:cs typeface="Calibri" pitchFamily="34" charset="0"/>
              </a:rPr>
              <a:t>)</a:t>
            </a:r>
            <a:r>
              <a:rPr lang="en-US" sz="1600" dirty="0" smtClean="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kecuali</a:t>
            </a:r>
            <a:r>
              <a:rPr lang="en-US" sz="1600" dirty="0">
                <a:solidFill>
                  <a:schemeClr val="bg1"/>
                </a:solidFill>
                <a:latin typeface="Calibri" pitchFamily="34" charset="0"/>
                <a:cs typeface="Calibri" pitchFamily="34" charset="0"/>
              </a:rPr>
              <a:t> </a:t>
            </a:r>
            <a:r>
              <a:rPr lang="id-ID" sz="1600" dirty="0" smtClean="0">
                <a:solidFill>
                  <a:schemeClr val="bg1"/>
                </a:solidFill>
                <a:latin typeface="Calibri" pitchFamily="34" charset="0"/>
                <a:cs typeface="Calibri" pitchFamily="34" charset="0"/>
              </a:rPr>
              <a:t>produk tidak tersedia maka jelas bahwa apotek tidak dapat dikirimkan dalam jangka waktu yang ditentukan dalam ayat 1; Apotek harus dengan benar memberitahukan kepada individu yang memesan.</a:t>
            </a:r>
            <a:endParaRPr lang="en-US" sz="1600" dirty="0">
              <a:solidFill>
                <a:schemeClr val="bg1"/>
              </a:solidFill>
              <a:latin typeface="Calibri" pitchFamily="34" charset="0"/>
              <a:cs typeface="Calibri" pitchFamily="34" charset="0"/>
            </a:endParaRPr>
          </a:p>
          <a:p>
            <a:pPr lvl="1" algn="just"/>
            <a:r>
              <a:rPr lang="en-US" sz="1600" dirty="0">
                <a:solidFill>
                  <a:schemeClr val="bg1"/>
                </a:solidFill>
                <a:latin typeface="Calibri" pitchFamily="34" charset="0"/>
                <a:cs typeface="Calibri" pitchFamily="34" charset="0"/>
              </a:rPr>
              <a:t>b) </a:t>
            </a:r>
            <a:r>
              <a:rPr lang="en-US" sz="1600" dirty="0" err="1">
                <a:solidFill>
                  <a:schemeClr val="bg1"/>
                </a:solidFill>
                <a:latin typeface="Calibri" pitchFamily="34" charset="0"/>
                <a:cs typeface="Calibri" pitchFamily="34" charset="0"/>
              </a:rPr>
              <a:t>Semua</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obat-obatan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pengantaran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sesuai</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aturan</a:t>
            </a:r>
            <a:r>
              <a:rPr lang="en-US" sz="1600" dirty="0">
                <a:solidFill>
                  <a:schemeClr val="bg1"/>
                </a:solidFill>
                <a:latin typeface="Calibri" pitchFamily="34" charset="0"/>
                <a:cs typeface="Calibri" pitchFamily="34" charset="0"/>
              </a:rPr>
              <a:t> </a:t>
            </a:r>
            <a:r>
              <a:rPr lang="en-US" sz="1600" i="1" dirty="0">
                <a:solidFill>
                  <a:schemeClr val="bg1"/>
                </a:solidFill>
                <a:latin typeface="Calibri" pitchFamily="34" charset="0"/>
                <a:cs typeface="Calibri" pitchFamily="34" charset="0"/>
              </a:rPr>
              <a:t>the German Drugs Act</a:t>
            </a:r>
            <a:r>
              <a:rPr lang="en-US" sz="1600" dirty="0">
                <a:solidFill>
                  <a:schemeClr val="bg1"/>
                </a:solidFill>
                <a:latin typeface="Calibri" pitchFamily="34" charset="0"/>
                <a:cs typeface="Calibri" pitchFamily="34" charset="0"/>
              </a:rPr>
              <a:t> ;</a:t>
            </a:r>
          </a:p>
          <a:p>
            <a:pPr lvl="1" algn="just"/>
            <a:r>
              <a:rPr lang="en-US" sz="1600" dirty="0">
                <a:solidFill>
                  <a:schemeClr val="bg1"/>
                </a:solidFill>
                <a:latin typeface="Calibri" pitchFamily="34" charset="0"/>
                <a:cs typeface="Calibri" pitchFamily="34" charset="0"/>
              </a:rPr>
              <a:t>c) </a:t>
            </a:r>
            <a:r>
              <a:rPr lang="en-US" sz="1600" dirty="0" err="1">
                <a:solidFill>
                  <a:schemeClr val="bg1"/>
                </a:solidFill>
                <a:latin typeface="Calibri" pitchFamily="34" charset="0"/>
                <a:cs typeface="Calibri" pitchFamily="34" charset="0"/>
              </a:rPr>
              <a:t>Bahwa</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dalam</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hal</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risiko</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dilaporkan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untuk</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obat-obatan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sistem</a:t>
            </a:r>
            <a:r>
              <a:rPr lang="en-US" sz="1600" dirty="0">
                <a:solidFill>
                  <a:schemeClr val="bg1"/>
                </a:solidFill>
                <a:latin typeface="Calibri" pitchFamily="34" charset="0"/>
                <a:cs typeface="Calibri" pitchFamily="34" charset="0"/>
              </a:rPr>
              <a:t> yang </a:t>
            </a:r>
            <a:r>
              <a:rPr lang="en-US" sz="1600" dirty="0" err="1">
                <a:solidFill>
                  <a:schemeClr val="bg1"/>
                </a:solidFill>
                <a:latin typeface="Calibri" pitchFamily="34" charset="0"/>
                <a:cs typeface="Calibri" pitchFamily="34" charset="0"/>
              </a:rPr>
              <a:t>tepat</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untuk</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pelanggan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melaporkan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risiko</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tersebut</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untuk</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menginformasikan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kepada</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pelanggan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dari</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risiko</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tersebut</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dan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untuk</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melaksanakan</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penanggulangan</a:t>
            </a:r>
            <a:r>
              <a:rPr lang="en-US" sz="1600" dirty="0">
                <a:solidFill>
                  <a:schemeClr val="bg1"/>
                </a:solidFill>
                <a:latin typeface="Calibri" pitchFamily="34" charset="0"/>
                <a:cs typeface="Calibri" pitchFamily="34" charset="0"/>
              </a:rPr>
              <a:t> internal di </a:t>
            </a:r>
            <a:r>
              <a:rPr lang="en-US" sz="1600" dirty="0" err="1">
                <a:solidFill>
                  <a:schemeClr val="bg1"/>
                </a:solidFill>
                <a:latin typeface="Calibri" pitchFamily="34" charset="0"/>
                <a:cs typeface="Calibri" pitchFamily="34" charset="0"/>
              </a:rPr>
              <a:t>tempat</a:t>
            </a:r>
            <a:r>
              <a:rPr lang="en-US" sz="1600" dirty="0">
                <a:solidFill>
                  <a:schemeClr val="bg1"/>
                </a:solidFill>
                <a:latin typeface="Calibri" pitchFamily="34" charset="0"/>
                <a:cs typeface="Calibri" pitchFamily="34" charset="0"/>
              </a:rPr>
              <a:t>;</a:t>
            </a:r>
          </a:p>
          <a:p>
            <a:pPr lvl="1"/>
            <a:r>
              <a:rPr lang="en-US" sz="1600" dirty="0">
                <a:solidFill>
                  <a:srgbClr val="FFFF00"/>
                </a:solidFill>
                <a:latin typeface="Calibri" pitchFamily="34" charset="0"/>
                <a:cs typeface="Calibri" pitchFamily="34" charset="0"/>
              </a:rPr>
              <a:t>d) </a:t>
            </a:r>
            <a:r>
              <a:rPr lang="en-US" sz="1800" dirty="0" err="1">
                <a:solidFill>
                  <a:srgbClr val="FFFF00"/>
                </a:solidFill>
                <a:latin typeface="Calibri" pitchFamily="34" charset="0"/>
                <a:cs typeface="Calibri" pitchFamily="34" charset="0"/>
              </a:rPr>
              <a:t>pengiriman</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kedua</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tidak</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dikenakan</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biaya</a:t>
            </a:r>
            <a:endParaRPr lang="en-US" sz="1800" dirty="0">
              <a:solidFill>
                <a:srgbClr val="FFFF00"/>
              </a:solidFill>
              <a:latin typeface="Calibri" pitchFamily="34" charset="0"/>
              <a:cs typeface="Calibri" pitchFamily="34" charset="0"/>
            </a:endParaRPr>
          </a:p>
          <a:p>
            <a:pPr lvl="1"/>
            <a:r>
              <a:rPr lang="en-US" sz="1800" dirty="0">
                <a:solidFill>
                  <a:srgbClr val="FFFF00"/>
                </a:solidFill>
                <a:latin typeface="Calibri" pitchFamily="34" charset="0"/>
                <a:cs typeface="Calibri" pitchFamily="34" charset="0"/>
              </a:rPr>
              <a:t>e) </a:t>
            </a:r>
            <a:r>
              <a:rPr lang="en-US" sz="1800" dirty="0" err="1">
                <a:solidFill>
                  <a:srgbClr val="FFFF00"/>
                </a:solidFill>
                <a:latin typeface="Calibri" pitchFamily="34" charset="0"/>
                <a:cs typeface="Calibri" pitchFamily="34" charset="0"/>
              </a:rPr>
              <a:t>Memiliki</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sebuah</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sistem</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untuk</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pelacakan</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pengiriman</a:t>
            </a:r>
            <a:endParaRPr lang="en-US" sz="1800" dirty="0">
              <a:solidFill>
                <a:srgbClr val="FFFF00"/>
              </a:solidFill>
              <a:latin typeface="Calibri" pitchFamily="34" charset="0"/>
              <a:cs typeface="Calibri" pitchFamily="34" charset="0"/>
            </a:endParaRPr>
          </a:p>
          <a:p>
            <a:pPr lvl="1"/>
            <a:r>
              <a:rPr lang="en-US" sz="1800" dirty="0">
                <a:solidFill>
                  <a:srgbClr val="FFFF00"/>
                </a:solidFill>
                <a:latin typeface="Calibri" pitchFamily="34" charset="0"/>
                <a:cs typeface="Calibri" pitchFamily="34" charset="0"/>
              </a:rPr>
              <a:t>f) </a:t>
            </a:r>
            <a:r>
              <a:rPr lang="en-US" sz="1800" dirty="0" err="1">
                <a:solidFill>
                  <a:srgbClr val="FFFF00"/>
                </a:solidFill>
                <a:latin typeface="Calibri" pitchFamily="34" charset="0"/>
                <a:cs typeface="Calibri" pitchFamily="34" charset="0"/>
              </a:rPr>
              <a:t>Asuransi</a:t>
            </a:r>
            <a:r>
              <a:rPr lang="en-US" sz="1800" dirty="0">
                <a:solidFill>
                  <a:srgbClr val="FFFF00"/>
                </a:solidFill>
                <a:latin typeface="Calibri" pitchFamily="34" charset="0"/>
                <a:cs typeface="Calibri" pitchFamily="34" charset="0"/>
              </a:rPr>
              <a:t> </a:t>
            </a:r>
            <a:r>
              <a:rPr lang="en-US" sz="1800" dirty="0" err="1">
                <a:solidFill>
                  <a:srgbClr val="FFFF00"/>
                </a:solidFill>
                <a:latin typeface="Calibri" pitchFamily="34" charset="0"/>
                <a:cs typeface="Calibri" pitchFamily="34" charset="0"/>
              </a:rPr>
              <a:t>Transportasi</a:t>
            </a:r>
            <a:endParaRPr lang="en-US" sz="1800" dirty="0">
              <a:solidFill>
                <a:srgbClr val="FFFF00"/>
              </a:solidFill>
              <a:latin typeface="Calibri" pitchFamily="34" charset="0"/>
              <a:cs typeface="Calibri" pitchFamily="34" charset="0"/>
            </a:endParaRPr>
          </a:p>
          <a:p>
            <a:pPr marL="0" indent="0" algn="just">
              <a:lnSpc>
                <a:spcPct val="120000"/>
              </a:lnSpc>
              <a:buNone/>
            </a:pPr>
            <a:endParaRPr lang="en-US" sz="1600" dirty="0">
              <a:solidFill>
                <a:schemeClr val="bg1"/>
              </a:solidFill>
              <a:latin typeface="Calibri" pitchFamily="34" charset="0"/>
              <a:cs typeface="Calibri" pitchFamily="34" charset="0"/>
            </a:endParaRPr>
          </a:p>
        </p:txBody>
      </p:sp>
      <p:sp>
        <p:nvSpPr>
          <p:cNvPr id="5" name="Rectangle 4"/>
          <p:cNvSpPr/>
          <p:nvPr/>
        </p:nvSpPr>
        <p:spPr>
          <a:xfrm>
            <a:off x="0" y="6469039"/>
            <a:ext cx="12192000" cy="3889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1901586" y="6577069"/>
            <a:ext cx="10476931" cy="261610"/>
          </a:xfrm>
          <a:prstGeom prst="rect">
            <a:avLst/>
          </a:prstGeom>
        </p:spPr>
        <p:txBody>
          <a:bodyPr wrap="square">
            <a:spAutoFit/>
          </a:bodyPr>
          <a:lstStyle/>
          <a:p>
            <a:r>
              <a:rPr lang="id-ID" sz="1100" i="1" dirty="0">
                <a:hlinkClick r:id="rId3"/>
              </a:rPr>
              <a:t>Sumber : </a:t>
            </a:r>
            <a:r>
              <a:rPr lang="en-US" sz="1100" i="1" dirty="0">
                <a:hlinkClick r:id="rId3"/>
              </a:rPr>
              <a:t>http://farmasetika.com/2016/10/16/regulasi-apotek-online-dan-antar-obat-di-jerman-mengedepankan-peranan-apoteker</a:t>
            </a:r>
            <a:r>
              <a:rPr lang="en-US" sz="1100" i="1" dirty="0" smtClean="0">
                <a:hlinkClick r:id="rId3"/>
              </a:rPr>
              <a:t>/</a:t>
            </a:r>
            <a:endParaRPr lang="en-US" sz="1100" dirty="0"/>
          </a:p>
        </p:txBody>
      </p:sp>
      <p:pic>
        <p:nvPicPr>
          <p:cNvPr id="7" name="Picture 2" descr="C:\Users\user\Downloads\BPL Vektor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ownloads\Prabu-s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5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5597" y="278897"/>
            <a:ext cx="2066731" cy="653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7" y="330386"/>
            <a:ext cx="1296271" cy="6490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3858" y="499533"/>
            <a:ext cx="8071739" cy="1658198"/>
          </a:xfrm>
        </p:spPr>
        <p:txBody>
          <a:bodyPr/>
          <a:lstStyle/>
          <a:p>
            <a:pPr algn="ctr"/>
            <a:r>
              <a:rPr lang="en-US" dirty="0" smtClean="0">
                <a:solidFill>
                  <a:schemeClr val="bg1"/>
                </a:solidFill>
              </a:rPr>
              <a:t>Hal-</a:t>
            </a:r>
            <a:r>
              <a:rPr lang="en-US" dirty="0" err="1" smtClean="0">
                <a:solidFill>
                  <a:schemeClr val="bg1"/>
                </a:solidFill>
              </a:rPr>
              <a:t>hal</a:t>
            </a:r>
            <a:r>
              <a:rPr lang="en-US" dirty="0" smtClean="0">
                <a:solidFill>
                  <a:schemeClr val="bg1"/>
                </a:solidFill>
              </a:rPr>
              <a:t> yang </a:t>
            </a:r>
            <a:r>
              <a:rPr lang="en-US" dirty="0" err="1" smtClean="0">
                <a:solidFill>
                  <a:schemeClr val="bg1"/>
                </a:solidFill>
              </a:rPr>
              <a:t>harus</a:t>
            </a:r>
            <a:r>
              <a:rPr lang="en-US" dirty="0" smtClean="0">
                <a:solidFill>
                  <a:schemeClr val="bg1"/>
                </a:solidFill>
              </a:rPr>
              <a:t> </a:t>
            </a:r>
            <a:r>
              <a:rPr lang="en-US" dirty="0" err="1" smtClean="0">
                <a:solidFill>
                  <a:schemeClr val="bg1"/>
                </a:solidFill>
              </a:rPr>
              <a:t>diperhatikan</a:t>
            </a:r>
            <a:r>
              <a:rPr lang="en-US" dirty="0" smtClean="0">
                <a:solidFill>
                  <a:schemeClr val="bg1"/>
                </a:solidFill>
              </a:rPr>
              <a:t> </a:t>
            </a:r>
            <a:r>
              <a:rPr lang="en-US" dirty="0" err="1" smtClean="0">
                <a:solidFill>
                  <a:schemeClr val="bg1"/>
                </a:solidFill>
              </a:rPr>
              <a:t>dalam</a:t>
            </a:r>
            <a:r>
              <a:rPr lang="en-US" dirty="0" smtClean="0">
                <a:solidFill>
                  <a:schemeClr val="bg1"/>
                </a:solidFill>
              </a:rPr>
              <a:t> E-</a:t>
            </a:r>
            <a:r>
              <a:rPr lang="en-US" dirty="0" err="1" smtClean="0">
                <a:solidFill>
                  <a:schemeClr val="bg1"/>
                </a:solidFill>
              </a:rPr>
              <a:t>Farmasi</a:t>
            </a:r>
            <a:endParaRPr lang="en-US" dirty="0">
              <a:solidFill>
                <a:schemeClr val="bg1"/>
              </a:solidFill>
            </a:endParaRPr>
          </a:p>
        </p:txBody>
      </p:sp>
      <p:sp>
        <p:nvSpPr>
          <p:cNvPr id="3" name="Content Placeholder 2"/>
          <p:cNvSpPr>
            <a:spLocks noGrp="1"/>
          </p:cNvSpPr>
          <p:nvPr>
            <p:ph idx="1"/>
          </p:nvPr>
        </p:nvSpPr>
        <p:spPr>
          <a:xfrm>
            <a:off x="705231" y="2568893"/>
            <a:ext cx="10753725" cy="3766185"/>
          </a:xfrm>
        </p:spPr>
        <p:txBody>
          <a:bodyPr>
            <a:normAutofit lnSpcReduction="10000"/>
          </a:bodyPr>
          <a:lstStyle/>
          <a:p>
            <a:pPr marL="457200" indent="-457200">
              <a:buFont typeface="+mj-lt"/>
              <a:buAutoNum type="arabicPeriod"/>
            </a:pPr>
            <a:r>
              <a:rPr lang="en-US" dirty="0" err="1" smtClean="0"/>
              <a:t>Mematuhi</a:t>
            </a:r>
            <a:r>
              <a:rPr lang="en-US" dirty="0" smtClean="0"/>
              <a:t> </a:t>
            </a:r>
            <a:r>
              <a:rPr lang="en-US" sz="2800" b="1" dirty="0" err="1"/>
              <a:t>k</a:t>
            </a:r>
            <a:r>
              <a:rPr lang="en-US" sz="2800" b="1" dirty="0" err="1" smtClean="0"/>
              <a:t>etentuan</a:t>
            </a:r>
            <a:r>
              <a:rPr lang="en-US" sz="2800" b="1" dirty="0" smtClean="0"/>
              <a:t> </a:t>
            </a:r>
            <a:r>
              <a:rPr lang="en-US" sz="2800" b="1" dirty="0" err="1" smtClean="0"/>
              <a:t>aturan</a:t>
            </a:r>
            <a:r>
              <a:rPr lang="en-US" sz="2800" b="1" dirty="0" smtClean="0"/>
              <a:t> </a:t>
            </a:r>
            <a:r>
              <a:rPr lang="en-US" sz="2800" b="1" dirty="0" err="1" smtClean="0"/>
              <a:t>perundang-undangan</a:t>
            </a:r>
            <a:r>
              <a:rPr lang="en-US" sz="2800" b="1" dirty="0" smtClean="0"/>
              <a:t> </a:t>
            </a:r>
            <a:r>
              <a:rPr lang="en-US" dirty="0" err="1" smtClean="0"/>
              <a:t>tentang</a:t>
            </a:r>
            <a:r>
              <a:rPr lang="en-US" dirty="0" smtClean="0"/>
              <a:t> </a:t>
            </a:r>
            <a:r>
              <a:rPr lang="en-US" dirty="0" err="1" smtClean="0"/>
              <a:t>terkait</a:t>
            </a:r>
            <a:r>
              <a:rPr lang="en-US" dirty="0" smtClean="0"/>
              <a:t> </a:t>
            </a:r>
            <a:r>
              <a:rPr lang="en-US" dirty="0" err="1" smtClean="0"/>
              <a:t>pelayanan</a:t>
            </a:r>
            <a:r>
              <a:rPr lang="en-US" dirty="0" smtClean="0"/>
              <a:t> </a:t>
            </a:r>
            <a:r>
              <a:rPr lang="en-US" dirty="0" err="1" smtClean="0"/>
              <a:t>kefarmasian</a:t>
            </a:r>
            <a:r>
              <a:rPr lang="en-US" dirty="0" smtClean="0"/>
              <a:t>  </a:t>
            </a:r>
            <a:r>
              <a:rPr lang="en-US" dirty="0" err="1" smtClean="0"/>
              <a:t>secara</a:t>
            </a:r>
            <a:r>
              <a:rPr lang="en-US" dirty="0" smtClean="0"/>
              <a:t> Online/</a:t>
            </a:r>
            <a:r>
              <a:rPr lang="en-US" dirty="0" err="1" smtClean="0"/>
              <a:t>Elektronik</a:t>
            </a:r>
            <a:endParaRPr lang="en-US" dirty="0" smtClean="0"/>
          </a:p>
          <a:p>
            <a:pPr marL="457200" indent="-457200">
              <a:buFont typeface="+mj-lt"/>
              <a:buAutoNum type="arabicPeriod"/>
            </a:pPr>
            <a:r>
              <a:rPr lang="en-US" dirty="0" err="1" smtClean="0"/>
              <a:t>Memastikan</a:t>
            </a:r>
            <a:r>
              <a:rPr lang="en-US" dirty="0" smtClean="0"/>
              <a:t> </a:t>
            </a:r>
            <a:r>
              <a:rPr lang="en-US" dirty="0" err="1" smtClean="0"/>
              <a:t>perangkat</a:t>
            </a:r>
            <a:r>
              <a:rPr lang="en-US" dirty="0" smtClean="0"/>
              <a:t> </a:t>
            </a:r>
            <a:r>
              <a:rPr lang="en-US" dirty="0" err="1" smtClean="0"/>
              <a:t>transaksi</a:t>
            </a:r>
            <a:r>
              <a:rPr lang="en-US" dirty="0" smtClean="0"/>
              <a:t> </a:t>
            </a:r>
            <a:r>
              <a:rPr lang="en-US" dirty="0" err="1" smtClean="0"/>
              <a:t>elektronik</a:t>
            </a:r>
            <a:r>
              <a:rPr lang="en-US" dirty="0" smtClean="0"/>
              <a:t> yang </a:t>
            </a:r>
            <a:r>
              <a:rPr lang="en-US" dirty="0" err="1" smtClean="0"/>
              <a:t>dipergunakan</a:t>
            </a:r>
            <a:r>
              <a:rPr lang="en-US" dirty="0" smtClean="0"/>
              <a:t> di </a:t>
            </a:r>
            <a:r>
              <a:rPr lang="en-US" dirty="0" err="1" smtClean="0"/>
              <a:t>lengkapi</a:t>
            </a:r>
            <a:r>
              <a:rPr lang="en-US" dirty="0" smtClean="0"/>
              <a:t> </a:t>
            </a:r>
            <a:r>
              <a:rPr lang="en-US" dirty="0" err="1" smtClean="0"/>
              <a:t>dengan</a:t>
            </a:r>
            <a:r>
              <a:rPr lang="en-US" dirty="0" smtClean="0"/>
              <a:t> </a:t>
            </a:r>
            <a:r>
              <a:rPr lang="en-US" sz="2800" b="1" dirty="0" err="1" smtClean="0"/>
              <a:t>fitur-fitur</a:t>
            </a:r>
            <a:r>
              <a:rPr lang="en-US" sz="2800" b="1" dirty="0" smtClean="0"/>
              <a:t> security yang </a:t>
            </a:r>
            <a:r>
              <a:rPr lang="en-US" sz="2800" b="1" dirty="0" err="1" smtClean="0"/>
              <a:t>handal</a:t>
            </a:r>
            <a:r>
              <a:rPr lang="en-US" sz="2800" b="1" dirty="0" smtClean="0"/>
              <a:t> </a:t>
            </a:r>
            <a:r>
              <a:rPr lang="en-US" sz="2800" b="1" dirty="0" err="1" smtClean="0"/>
              <a:t>dan</a:t>
            </a:r>
            <a:r>
              <a:rPr lang="en-US" sz="2800" b="1" dirty="0" smtClean="0"/>
              <a:t> </a:t>
            </a:r>
            <a:r>
              <a:rPr lang="en-US" sz="2800" b="1" dirty="0" err="1" smtClean="0"/>
              <a:t>terupdate</a:t>
            </a:r>
            <a:r>
              <a:rPr lang="en-US" sz="2800" b="1" dirty="0" smtClean="0"/>
              <a:t> </a:t>
            </a:r>
            <a:r>
              <a:rPr lang="en-US" dirty="0" err="1" smtClean="0"/>
              <a:t>secara</a:t>
            </a:r>
            <a:r>
              <a:rPr lang="en-US" dirty="0" smtClean="0"/>
              <a:t> </a:t>
            </a:r>
            <a:r>
              <a:rPr lang="en-US" dirty="0" err="1" smtClean="0"/>
              <a:t>berkala</a:t>
            </a:r>
            <a:endParaRPr lang="en-US" dirty="0" smtClean="0"/>
          </a:p>
          <a:p>
            <a:pPr marL="457200" indent="-457200">
              <a:buFont typeface="+mj-lt"/>
              <a:buAutoNum type="arabicPeriod"/>
            </a:pPr>
            <a:r>
              <a:rPr lang="en-US" dirty="0" err="1" smtClean="0"/>
              <a:t>Mempelajari</a:t>
            </a:r>
            <a:r>
              <a:rPr lang="en-US" dirty="0" smtClean="0"/>
              <a:t> </a:t>
            </a:r>
            <a:r>
              <a:rPr lang="en-US" dirty="0" err="1" smtClean="0"/>
              <a:t>dengan</a:t>
            </a:r>
            <a:r>
              <a:rPr lang="en-US" dirty="0" smtClean="0"/>
              <a:t> </a:t>
            </a:r>
            <a:r>
              <a:rPr lang="en-US" dirty="0" err="1" smtClean="0"/>
              <a:t>teliti</a:t>
            </a:r>
            <a:r>
              <a:rPr lang="en-US" dirty="0" smtClean="0"/>
              <a:t> </a:t>
            </a:r>
            <a:r>
              <a:rPr lang="en-US" dirty="0" err="1" smtClean="0"/>
              <a:t>dan</a:t>
            </a:r>
            <a:r>
              <a:rPr lang="en-US" dirty="0" smtClean="0"/>
              <a:t> </a:t>
            </a:r>
            <a:r>
              <a:rPr lang="en-US" dirty="0" err="1" smtClean="0"/>
              <a:t>seksama</a:t>
            </a:r>
            <a:r>
              <a:rPr lang="en-US" dirty="0" smtClean="0"/>
              <a:t> </a:t>
            </a:r>
            <a:r>
              <a:rPr lang="en-US" b="1" dirty="0" err="1" smtClean="0"/>
              <a:t>kontrak</a:t>
            </a:r>
            <a:r>
              <a:rPr lang="en-US" b="1" dirty="0" smtClean="0"/>
              <a:t> </a:t>
            </a:r>
            <a:r>
              <a:rPr lang="en-US" b="1" dirty="0" err="1" smtClean="0"/>
              <a:t>elektronik</a:t>
            </a:r>
            <a:r>
              <a:rPr lang="en-US" b="1" dirty="0" smtClean="0"/>
              <a:t> </a:t>
            </a:r>
            <a:r>
              <a:rPr lang="en-US" dirty="0" err="1" smtClean="0"/>
              <a:t>dengan</a:t>
            </a:r>
            <a:r>
              <a:rPr lang="en-US" dirty="0" smtClean="0"/>
              <a:t> </a:t>
            </a:r>
            <a:r>
              <a:rPr lang="en-US" dirty="0" err="1" smtClean="0"/>
              <a:t>mitra-mitra</a:t>
            </a:r>
            <a:r>
              <a:rPr lang="en-US" dirty="0" smtClean="0"/>
              <a:t> </a:t>
            </a:r>
            <a:r>
              <a:rPr lang="en-US" dirty="0" err="1" smtClean="0"/>
              <a:t>bisnis</a:t>
            </a:r>
            <a:r>
              <a:rPr lang="en-US" dirty="0" smtClean="0"/>
              <a:t> yang </a:t>
            </a:r>
            <a:r>
              <a:rPr lang="en-US" dirty="0" err="1" smtClean="0"/>
              <a:t>menyelenggarakan</a:t>
            </a:r>
            <a:r>
              <a:rPr lang="en-US" dirty="0" smtClean="0"/>
              <a:t> </a:t>
            </a:r>
            <a:r>
              <a:rPr lang="en-US" dirty="0" err="1" smtClean="0"/>
              <a:t>layanan</a:t>
            </a:r>
            <a:r>
              <a:rPr lang="en-US" dirty="0" smtClean="0"/>
              <a:t> </a:t>
            </a:r>
            <a:r>
              <a:rPr lang="en-US" dirty="0" err="1" smtClean="0"/>
              <a:t>secara</a:t>
            </a:r>
            <a:r>
              <a:rPr lang="en-US" dirty="0" smtClean="0"/>
              <a:t> online</a:t>
            </a:r>
          </a:p>
          <a:p>
            <a:pPr marL="457200" indent="-457200">
              <a:buFont typeface="+mj-lt"/>
              <a:buAutoNum type="arabicPeriod"/>
            </a:pPr>
            <a:r>
              <a:rPr lang="en-US" dirty="0" err="1" smtClean="0"/>
              <a:t>Memilih</a:t>
            </a:r>
            <a:r>
              <a:rPr lang="en-US" dirty="0" smtClean="0"/>
              <a:t> </a:t>
            </a:r>
            <a:r>
              <a:rPr lang="en-US" dirty="0" err="1" smtClean="0"/>
              <a:t>mitra-mitra</a:t>
            </a:r>
            <a:r>
              <a:rPr lang="en-US" dirty="0" smtClean="0"/>
              <a:t> </a:t>
            </a:r>
            <a:r>
              <a:rPr lang="en-US" dirty="0" err="1" smtClean="0"/>
              <a:t>bisnis</a:t>
            </a:r>
            <a:r>
              <a:rPr lang="en-US" dirty="0" smtClean="0"/>
              <a:t> yang </a:t>
            </a:r>
            <a:r>
              <a:rPr lang="en-US" dirty="0" err="1" smtClean="0"/>
              <a:t>telah</a:t>
            </a:r>
            <a:r>
              <a:rPr lang="en-US" dirty="0" smtClean="0"/>
              <a:t> </a:t>
            </a:r>
            <a:r>
              <a:rPr lang="en-US" b="1" dirty="0" err="1" smtClean="0"/>
              <a:t>mendapatkan</a:t>
            </a:r>
            <a:r>
              <a:rPr lang="en-US" b="1" dirty="0" smtClean="0"/>
              <a:t> </a:t>
            </a:r>
            <a:r>
              <a:rPr lang="en-US" b="1" dirty="0" err="1" smtClean="0"/>
              <a:t>ijin</a:t>
            </a:r>
            <a:r>
              <a:rPr lang="en-US" b="1" dirty="0" smtClean="0"/>
              <a:t> </a:t>
            </a:r>
            <a:r>
              <a:rPr lang="en-US" dirty="0" err="1" smtClean="0"/>
              <a:t>dari</a:t>
            </a:r>
            <a:r>
              <a:rPr lang="en-US" dirty="0" smtClean="0"/>
              <a:t> </a:t>
            </a:r>
            <a:r>
              <a:rPr lang="en-US" dirty="0" err="1" smtClean="0"/>
              <a:t>pemerintah</a:t>
            </a:r>
            <a:r>
              <a:rPr lang="en-US" dirty="0" smtClean="0"/>
              <a:t>/</a:t>
            </a:r>
            <a:r>
              <a:rPr lang="en-US" dirty="0" err="1" smtClean="0"/>
              <a:t>lembaga</a:t>
            </a:r>
            <a:r>
              <a:rPr lang="en-US" dirty="0" smtClean="0"/>
              <a:t> </a:t>
            </a:r>
            <a:r>
              <a:rPr lang="en-US" dirty="0" err="1" smtClean="0"/>
              <a:t>sertifikasi</a:t>
            </a:r>
            <a:r>
              <a:rPr lang="en-US" dirty="0" smtClean="0"/>
              <a:t> </a:t>
            </a:r>
            <a:r>
              <a:rPr lang="en-US" dirty="0" err="1" smtClean="0"/>
              <a:t>untuk</a:t>
            </a:r>
            <a:r>
              <a:rPr lang="en-US" dirty="0" smtClean="0"/>
              <a:t> </a:t>
            </a:r>
            <a:r>
              <a:rPr lang="en-US" dirty="0" err="1" smtClean="0"/>
              <a:t>menyelenggarakan</a:t>
            </a:r>
            <a:r>
              <a:rPr lang="en-US" dirty="0" smtClean="0"/>
              <a:t> </a:t>
            </a:r>
            <a:r>
              <a:rPr lang="en-US" dirty="0" err="1" smtClean="0"/>
              <a:t>layanan</a:t>
            </a:r>
            <a:r>
              <a:rPr lang="en-US" dirty="0" smtClean="0"/>
              <a:t> </a:t>
            </a:r>
            <a:r>
              <a:rPr lang="en-US" dirty="0" err="1" smtClean="0"/>
              <a:t>secara</a:t>
            </a:r>
            <a:r>
              <a:rPr lang="en-US" dirty="0" smtClean="0"/>
              <a:t> online. </a:t>
            </a:r>
          </a:p>
          <a:p>
            <a:pPr marL="457200" indent="-457200">
              <a:buFont typeface="+mj-lt"/>
              <a:buAutoNum type="arabicPeriod"/>
            </a:pPr>
            <a:r>
              <a:rPr lang="en-US" dirty="0" err="1" smtClean="0"/>
              <a:t>Memastikan</a:t>
            </a:r>
            <a:r>
              <a:rPr lang="en-US" dirty="0" smtClean="0"/>
              <a:t> SDM yang </a:t>
            </a:r>
            <a:r>
              <a:rPr lang="en-US" dirty="0" err="1" smtClean="0"/>
              <a:t>bekerja</a:t>
            </a:r>
            <a:r>
              <a:rPr lang="en-US" dirty="0" smtClean="0"/>
              <a:t> </a:t>
            </a:r>
            <a:r>
              <a:rPr lang="en-US" dirty="0" err="1" smtClean="0"/>
              <a:t>pada</a:t>
            </a:r>
            <a:r>
              <a:rPr lang="en-US" dirty="0" smtClean="0"/>
              <a:t> </a:t>
            </a:r>
            <a:r>
              <a:rPr lang="en-US" dirty="0" err="1" smtClean="0"/>
              <a:t>Apotik</a:t>
            </a:r>
            <a:r>
              <a:rPr lang="en-US" dirty="0" smtClean="0"/>
              <a:t>  </a:t>
            </a:r>
            <a:r>
              <a:rPr lang="en-US" dirty="0" err="1" smtClean="0"/>
              <a:t>memahami</a:t>
            </a:r>
            <a:r>
              <a:rPr lang="en-US" dirty="0" smtClean="0"/>
              <a:t> </a:t>
            </a:r>
            <a:r>
              <a:rPr lang="en-US" dirty="0" err="1" smtClean="0"/>
              <a:t>aspek</a:t>
            </a:r>
            <a:r>
              <a:rPr lang="en-US" dirty="0" smtClean="0"/>
              <a:t> </a:t>
            </a:r>
            <a:r>
              <a:rPr lang="en-US" dirty="0" err="1" smtClean="0"/>
              <a:t>hukum</a:t>
            </a:r>
            <a:r>
              <a:rPr lang="en-US" dirty="0" smtClean="0"/>
              <a:t> </a:t>
            </a:r>
            <a:r>
              <a:rPr lang="en-US" dirty="0" err="1" smtClean="0"/>
              <a:t>pelayanan</a:t>
            </a:r>
            <a:r>
              <a:rPr lang="en-US" dirty="0" smtClean="0"/>
              <a:t> </a:t>
            </a:r>
            <a:r>
              <a:rPr lang="en-US" dirty="0" err="1" smtClean="0"/>
              <a:t>kefarmasiaan</a:t>
            </a:r>
            <a:r>
              <a:rPr lang="en-US" dirty="0" smtClean="0"/>
              <a:t> </a:t>
            </a:r>
            <a:r>
              <a:rPr lang="en-US" dirty="0" err="1" smtClean="0"/>
              <a:t>secara</a:t>
            </a:r>
            <a:r>
              <a:rPr lang="en-US" dirty="0" smtClean="0"/>
              <a:t> </a:t>
            </a:r>
            <a:r>
              <a:rPr lang="en-US" dirty="0" smtClean="0"/>
              <a:t>online/</a:t>
            </a:r>
            <a:r>
              <a:rPr lang="en-US" dirty="0" err="1" smtClean="0"/>
              <a:t>elektronik</a:t>
            </a:r>
            <a:r>
              <a:rPr lang="en-US" dirty="0" smtClean="0"/>
              <a:t> </a:t>
            </a:r>
            <a:r>
              <a:rPr lang="en-US" b="1" dirty="0" smtClean="0"/>
              <a:t>(Legal Awareness)</a:t>
            </a:r>
            <a:endParaRPr lang="en-US" b="1" dirty="0"/>
          </a:p>
        </p:txBody>
      </p:sp>
    </p:spTree>
    <p:extLst>
      <p:ext uri="{BB962C8B-B14F-4D97-AF65-F5344CB8AC3E}">
        <p14:creationId xmlns:p14="http://schemas.microsoft.com/office/powerpoint/2010/main" val="948183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2614341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49234" y="3373617"/>
            <a:ext cx="4954138" cy="278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Triangle 3"/>
          <p:cNvSpPr/>
          <p:nvPr/>
        </p:nvSpPr>
        <p:spPr>
          <a:xfrm rot="16200000">
            <a:off x="6660111" y="1326107"/>
            <a:ext cx="4180764" cy="6883019"/>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5" name="Picture 2" descr="C:\Users\user\Downloads\BPL Vektor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547" y="837999"/>
            <a:ext cx="2985618" cy="1263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Prabu-s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4463" y="1054251"/>
            <a:ext cx="2091840" cy="10473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3224" y="2587579"/>
            <a:ext cx="3944460" cy="1231106"/>
          </a:xfrm>
          <a:prstGeom prst="rect">
            <a:avLst/>
          </a:prstGeom>
          <a:noFill/>
        </p:spPr>
        <p:txBody>
          <a:bodyPr wrap="square" rtlCol="0">
            <a:spAutoFit/>
          </a:bodyPr>
          <a:lstStyle/>
          <a:p>
            <a:pPr algn="ctr"/>
            <a:r>
              <a:rPr lang="en-US" sz="2800" dirty="0" smtClean="0">
                <a:hlinkClick r:id="rId5"/>
              </a:rPr>
              <a:t>Wbuenastuti@gmail.com</a:t>
            </a:r>
            <a:endParaRPr lang="en-US" sz="2800" dirty="0" smtClean="0"/>
          </a:p>
          <a:p>
            <a:pPr algn="ctr"/>
            <a:r>
              <a:rPr lang="en-US" sz="2800" dirty="0" smtClean="0"/>
              <a:t>08118497650</a:t>
            </a:r>
          </a:p>
          <a:p>
            <a:pPr algn="ctr"/>
            <a:endParaRPr lang="en-US" dirty="0"/>
          </a:p>
        </p:txBody>
      </p:sp>
    </p:spTree>
    <p:extLst>
      <p:ext uri="{BB962C8B-B14F-4D97-AF65-F5344CB8AC3E}">
        <p14:creationId xmlns:p14="http://schemas.microsoft.com/office/powerpoint/2010/main" val="3710230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1027011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202213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000" b="-4000"/>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B72A52B-0904-48C2-AE80-41DE182F67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7373" y="1094521"/>
            <a:ext cx="9118218" cy="5080437"/>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2446020" y="205740"/>
            <a:ext cx="624840" cy="6858000"/>
            <a:chOff x="480060" y="0"/>
            <a:chExt cx="624840" cy="6858000"/>
          </a:xfrm>
        </p:grpSpPr>
        <p:cxnSp>
          <p:nvCxnSpPr>
            <p:cNvPr id="3" name="Straight Connector 2"/>
            <p:cNvCxnSpPr/>
            <p:nvPr/>
          </p:nvCxnSpPr>
          <p:spPr>
            <a:xfrm>
              <a:off x="480060" y="0"/>
              <a:ext cx="0" cy="685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92480" y="0"/>
              <a:ext cx="0" cy="685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04900" y="0"/>
              <a:ext cx="0" cy="685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4973300" y="-457200"/>
            <a:ext cx="624840" cy="6858000"/>
            <a:chOff x="10850880" y="152400"/>
            <a:chExt cx="624840" cy="6858000"/>
          </a:xfrm>
        </p:grpSpPr>
        <p:cxnSp>
          <p:nvCxnSpPr>
            <p:cNvPr id="8" name="Straight Connector 7"/>
            <p:cNvCxnSpPr/>
            <p:nvPr/>
          </p:nvCxnSpPr>
          <p:spPr>
            <a:xfrm>
              <a:off x="10850880" y="152400"/>
              <a:ext cx="0" cy="685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163300" y="152400"/>
              <a:ext cx="0" cy="685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75720" y="152400"/>
              <a:ext cx="0" cy="685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pic>
        <p:nvPicPr>
          <p:cNvPr id="13" name="Picture 2" descr="C:\Users\user\Downloads\BPL Vektor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user\Downloads\Prabu-s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20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wnloads\Prabu-s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 xmlns:a16="http://schemas.microsoft.com/office/drawing/2014/main" id="{DFAF881C-623B-4DD1-94E1-967E0AB9DE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712"/>
          <a:stretch/>
        </p:blipFill>
        <p:spPr>
          <a:xfrm>
            <a:off x="1320885" y="1689198"/>
            <a:ext cx="9687340" cy="4917342"/>
          </a:xfrm>
        </p:spPr>
      </p:pic>
      <p:sp>
        <p:nvSpPr>
          <p:cNvPr id="2" name="TextBox 1"/>
          <p:cNvSpPr txBox="1"/>
          <p:nvPr/>
        </p:nvSpPr>
        <p:spPr>
          <a:xfrm>
            <a:off x="2148840" y="365758"/>
            <a:ext cx="8503920" cy="1323439"/>
          </a:xfrm>
          <a:prstGeom prst="rect">
            <a:avLst/>
          </a:prstGeom>
          <a:noFill/>
        </p:spPr>
        <p:txBody>
          <a:bodyPr wrap="square" rtlCol="0">
            <a:spAutoFit/>
          </a:bodyPr>
          <a:lstStyle/>
          <a:p>
            <a:pPr algn="ctr"/>
            <a:r>
              <a:rPr lang="id-ID" sz="4000" b="1" dirty="0" smtClean="0">
                <a:solidFill>
                  <a:schemeClr val="accent1"/>
                </a:solidFill>
                <a:latin typeface="Khmer UI" pitchFamily="34" charset="0"/>
                <a:cs typeface="Khmer UI" pitchFamily="34" charset="0"/>
              </a:rPr>
              <a:t>The more digital the  journey, the higher the satisfaction</a:t>
            </a:r>
            <a:endParaRPr lang="id-ID" sz="4000" b="1" dirty="0">
              <a:solidFill>
                <a:schemeClr val="accent1"/>
              </a:solidFill>
              <a:latin typeface="Khmer UI" pitchFamily="34" charset="0"/>
              <a:cs typeface="Khmer UI" pitchFamily="34" charset="0"/>
            </a:endParaRPr>
          </a:p>
        </p:txBody>
      </p:sp>
      <p:pic>
        <p:nvPicPr>
          <p:cNvPr id="4" name="Picture 2" descr="C:\Users\user\Downloads\BPL Vektor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942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580" y="0"/>
            <a:ext cx="5783580" cy="6858000"/>
            <a:chOff x="-68580" y="0"/>
            <a:chExt cx="6080760" cy="685800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 y="0"/>
              <a:ext cx="60807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28800" y="5897880"/>
              <a:ext cx="3314700" cy="7086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Rectangle 6"/>
          <p:cNvSpPr/>
          <p:nvPr/>
        </p:nvSpPr>
        <p:spPr>
          <a:xfrm>
            <a:off x="5520690" y="777240"/>
            <a:ext cx="388620" cy="5474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2" descr="C:\Users\user\Downloads\BPL Vektor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r\Downloads\Prabu-s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90662" y="936171"/>
            <a:ext cx="5631665" cy="1200329"/>
          </a:xfrm>
          <a:prstGeom prst="rect">
            <a:avLst/>
          </a:prstGeom>
          <a:solidFill>
            <a:schemeClr val="accent1">
              <a:lumMod val="60000"/>
              <a:lumOff val="40000"/>
            </a:schemeClr>
          </a:solidFill>
        </p:spPr>
        <p:txBody>
          <a:bodyPr wrap="square" rtlCol="0">
            <a:spAutoFit/>
          </a:bodyPr>
          <a:lstStyle/>
          <a:p>
            <a:pPr marL="571500" indent="-571500">
              <a:buFont typeface="Arial" charset="0"/>
              <a:buChar char="•"/>
            </a:pPr>
            <a:r>
              <a:rPr lang="en-US" sz="3600" dirty="0" err="1" smtClean="0"/>
              <a:t>Apa</a:t>
            </a:r>
            <a:r>
              <a:rPr lang="en-US" sz="3600" dirty="0" smtClean="0"/>
              <a:t> </a:t>
            </a:r>
            <a:r>
              <a:rPr lang="en-US" sz="3600" dirty="0" err="1" smtClean="0"/>
              <a:t>dampak</a:t>
            </a:r>
            <a:r>
              <a:rPr lang="en-US" sz="3600" dirty="0" smtClean="0"/>
              <a:t> </a:t>
            </a:r>
            <a:r>
              <a:rPr lang="en-US" sz="3600" dirty="0" err="1" smtClean="0"/>
              <a:t>hukumnya</a:t>
            </a:r>
            <a:r>
              <a:rPr lang="en-US" sz="3600" dirty="0" smtClean="0"/>
              <a:t> </a:t>
            </a:r>
            <a:r>
              <a:rPr lang="en-US" sz="3600" dirty="0" err="1" smtClean="0"/>
              <a:t>bagi</a:t>
            </a:r>
            <a:r>
              <a:rPr lang="en-US" sz="3600" dirty="0" smtClean="0"/>
              <a:t> para </a:t>
            </a:r>
            <a:r>
              <a:rPr lang="en-US" sz="3600" dirty="0" err="1" smtClean="0"/>
              <a:t>Apoteker</a:t>
            </a:r>
            <a:r>
              <a:rPr lang="en-US" sz="3600" dirty="0" smtClean="0"/>
              <a:t>? </a:t>
            </a:r>
          </a:p>
        </p:txBody>
      </p:sp>
      <p:sp>
        <p:nvSpPr>
          <p:cNvPr id="11" name="TextBox 10"/>
          <p:cNvSpPr txBox="1"/>
          <p:nvPr/>
        </p:nvSpPr>
        <p:spPr>
          <a:xfrm>
            <a:off x="6190663" y="3429000"/>
            <a:ext cx="5631665" cy="2862322"/>
          </a:xfrm>
          <a:prstGeom prst="rect">
            <a:avLst/>
          </a:prstGeom>
          <a:solidFill>
            <a:schemeClr val="accent1">
              <a:lumMod val="60000"/>
              <a:lumOff val="40000"/>
            </a:schemeClr>
          </a:solidFill>
        </p:spPr>
        <p:txBody>
          <a:bodyPr wrap="square" rtlCol="0">
            <a:spAutoFit/>
          </a:bodyPr>
          <a:lstStyle/>
          <a:p>
            <a:pPr marL="571500" indent="-571500">
              <a:buFont typeface="Arial" charset="0"/>
              <a:buChar char="•"/>
            </a:pPr>
            <a:r>
              <a:rPr lang="en-US" sz="3600" dirty="0" err="1" smtClean="0"/>
              <a:t>Apakah</a:t>
            </a:r>
            <a:r>
              <a:rPr lang="en-US" sz="3600" dirty="0" smtClean="0"/>
              <a:t> </a:t>
            </a:r>
            <a:r>
              <a:rPr lang="en-US" sz="3600" dirty="0" err="1" smtClean="0"/>
              <a:t>peraturan</a:t>
            </a:r>
            <a:r>
              <a:rPr lang="en-US" sz="3600" dirty="0" smtClean="0"/>
              <a:t> </a:t>
            </a:r>
            <a:r>
              <a:rPr lang="en-US" sz="3600" dirty="0" err="1" smtClean="0"/>
              <a:t>hukum</a:t>
            </a:r>
            <a:r>
              <a:rPr lang="en-US" sz="3600" dirty="0" smtClean="0"/>
              <a:t> Indonesia </a:t>
            </a:r>
            <a:r>
              <a:rPr lang="en-US" sz="3600" dirty="0" err="1" smtClean="0"/>
              <a:t>menjelaskan</a:t>
            </a:r>
            <a:r>
              <a:rPr lang="en-US" sz="3600" dirty="0" smtClean="0"/>
              <a:t> </a:t>
            </a:r>
            <a:r>
              <a:rPr lang="en-US" sz="3600" dirty="0" err="1" smtClean="0"/>
              <a:t>hak</a:t>
            </a:r>
            <a:r>
              <a:rPr lang="en-US" sz="3600" dirty="0" smtClean="0"/>
              <a:t> </a:t>
            </a:r>
            <a:r>
              <a:rPr lang="en-US" sz="3600" dirty="0" err="1" smtClean="0"/>
              <a:t>dan</a:t>
            </a:r>
            <a:r>
              <a:rPr lang="en-US" sz="3600" dirty="0" smtClean="0"/>
              <a:t> </a:t>
            </a:r>
            <a:r>
              <a:rPr lang="en-US" sz="3600" dirty="0" err="1" smtClean="0"/>
              <a:t>kewajiban</a:t>
            </a:r>
            <a:r>
              <a:rPr lang="en-US" sz="3600" dirty="0" smtClean="0"/>
              <a:t> </a:t>
            </a:r>
            <a:r>
              <a:rPr lang="en-US" sz="3600" dirty="0" err="1" smtClean="0"/>
              <a:t>hukum</a:t>
            </a:r>
            <a:r>
              <a:rPr lang="en-US" sz="3600" dirty="0" smtClean="0"/>
              <a:t> </a:t>
            </a:r>
            <a:r>
              <a:rPr lang="en-US" sz="3600" dirty="0" err="1" smtClean="0"/>
              <a:t>Apoteker</a:t>
            </a:r>
            <a:r>
              <a:rPr lang="en-US" sz="3600" dirty="0" smtClean="0"/>
              <a:t> </a:t>
            </a:r>
            <a:r>
              <a:rPr lang="en-US" sz="3600" dirty="0" err="1" smtClean="0"/>
              <a:t>untuk</a:t>
            </a:r>
            <a:r>
              <a:rPr lang="en-US" sz="3600" dirty="0" smtClean="0"/>
              <a:t> </a:t>
            </a:r>
            <a:r>
              <a:rPr lang="en-US" sz="3600" dirty="0" err="1" smtClean="0"/>
              <a:t>penjualan</a:t>
            </a:r>
            <a:r>
              <a:rPr lang="en-US" sz="3600" dirty="0" smtClean="0"/>
              <a:t> online? </a:t>
            </a:r>
            <a:endParaRPr lang="en-US" sz="3600" dirty="0"/>
          </a:p>
        </p:txBody>
      </p:sp>
    </p:spTree>
    <p:extLst>
      <p:ext uri="{BB962C8B-B14F-4D97-AF65-F5344CB8AC3E}">
        <p14:creationId xmlns:p14="http://schemas.microsoft.com/office/powerpoint/2010/main" val="1996441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2" descr="C:\Users\user\Downloads\BPL Vektor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5946" y="131258"/>
            <a:ext cx="1436382" cy="45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ownloads\Prab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614" y="183492"/>
            <a:ext cx="900911" cy="4510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756835268"/>
              </p:ext>
            </p:extLst>
          </p:nvPr>
        </p:nvGraphicFramePr>
        <p:xfrm>
          <a:off x="-214313" y="183492"/>
          <a:ext cx="8371409" cy="6183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986588" y="3443285"/>
            <a:ext cx="5140426" cy="1754326"/>
          </a:xfrm>
          <a:prstGeom prst="rect">
            <a:avLst/>
          </a:prstGeom>
          <a:solidFill>
            <a:srgbClr val="FFFF00"/>
          </a:solidFill>
        </p:spPr>
        <p:txBody>
          <a:bodyPr wrap="square" rtlCol="0">
            <a:spAutoFit/>
          </a:bodyPr>
          <a:lstStyle/>
          <a:p>
            <a:r>
              <a:rPr lang="en-US" dirty="0" smtClean="0"/>
              <a:t>KHAS OBAT </a:t>
            </a:r>
            <a:r>
              <a:rPr lang="en-US" dirty="0" err="1" smtClean="0"/>
              <a:t>antara</a:t>
            </a:r>
            <a:r>
              <a:rPr lang="en-US" dirty="0" smtClean="0"/>
              <a:t> lain: </a:t>
            </a:r>
          </a:p>
          <a:p>
            <a:pPr marL="285750" indent="-285750">
              <a:buFontTx/>
              <a:buChar char="-"/>
            </a:pPr>
            <a:r>
              <a:rPr lang="en-US" dirty="0" err="1" smtClean="0"/>
              <a:t>Obat</a:t>
            </a:r>
            <a:r>
              <a:rPr lang="en-US" dirty="0" smtClean="0"/>
              <a:t> K </a:t>
            </a:r>
            <a:r>
              <a:rPr lang="en-US" dirty="0" err="1" smtClean="0"/>
              <a:t>butuh</a:t>
            </a:r>
            <a:r>
              <a:rPr lang="en-US" dirty="0" smtClean="0"/>
              <a:t> RESEP</a:t>
            </a:r>
          </a:p>
          <a:p>
            <a:pPr marL="285750" indent="-285750">
              <a:buFontTx/>
              <a:buChar char="-"/>
            </a:pPr>
            <a:r>
              <a:rPr lang="en-US" dirty="0" err="1" smtClean="0"/>
              <a:t>Harus</a:t>
            </a:r>
            <a:r>
              <a:rPr lang="en-US" dirty="0" smtClean="0"/>
              <a:t> </a:t>
            </a:r>
            <a:r>
              <a:rPr lang="en-US" dirty="0" err="1" smtClean="0"/>
              <a:t>Terjaga</a:t>
            </a:r>
            <a:r>
              <a:rPr lang="en-US" dirty="0" smtClean="0"/>
              <a:t> </a:t>
            </a:r>
            <a:r>
              <a:rPr lang="en-US" dirty="0" err="1" smtClean="0"/>
              <a:t>Keamanan</a:t>
            </a:r>
            <a:r>
              <a:rPr lang="en-US" dirty="0" smtClean="0"/>
              <a:t>, </a:t>
            </a:r>
            <a:r>
              <a:rPr lang="en-US" dirty="0" err="1" smtClean="0"/>
              <a:t>Kualitas</a:t>
            </a:r>
            <a:r>
              <a:rPr lang="en-US" dirty="0" smtClean="0"/>
              <a:t> </a:t>
            </a:r>
            <a:r>
              <a:rPr lang="en-US" dirty="0" err="1" smtClean="0"/>
              <a:t>dan</a:t>
            </a:r>
            <a:r>
              <a:rPr lang="en-US" dirty="0" smtClean="0"/>
              <a:t> </a:t>
            </a:r>
            <a:r>
              <a:rPr lang="en-US" dirty="0" err="1" smtClean="0"/>
              <a:t>Khasiat</a:t>
            </a:r>
            <a:endParaRPr lang="en-US" dirty="0" smtClean="0"/>
          </a:p>
          <a:p>
            <a:pPr marL="285750" indent="-285750">
              <a:buFontTx/>
              <a:buChar char="-"/>
            </a:pPr>
            <a:r>
              <a:rPr lang="en-US" dirty="0" err="1" smtClean="0"/>
              <a:t>Harus</a:t>
            </a:r>
            <a:r>
              <a:rPr lang="en-US" dirty="0" smtClean="0"/>
              <a:t> </a:t>
            </a:r>
            <a:r>
              <a:rPr lang="en-US" dirty="0" err="1" smtClean="0"/>
              <a:t>diserahkan</a:t>
            </a:r>
            <a:r>
              <a:rPr lang="en-US" dirty="0" smtClean="0"/>
              <a:t> </a:t>
            </a:r>
            <a:r>
              <a:rPr lang="en-US" dirty="0" err="1" smtClean="0"/>
              <a:t>oleh</a:t>
            </a:r>
            <a:r>
              <a:rPr lang="en-US" dirty="0" smtClean="0"/>
              <a:t> Tenaga </a:t>
            </a:r>
            <a:r>
              <a:rPr lang="en-US" dirty="0" err="1" smtClean="0"/>
              <a:t>Kefarmasian</a:t>
            </a:r>
            <a:endParaRPr lang="en-US" dirty="0" smtClean="0"/>
          </a:p>
          <a:p>
            <a:pPr marL="285750" indent="-285750">
              <a:buFontTx/>
              <a:buChar char="-"/>
            </a:pPr>
            <a:r>
              <a:rPr lang="en-US" dirty="0" smtClean="0"/>
              <a:t>Cara </a:t>
            </a:r>
            <a:r>
              <a:rPr lang="en-US" dirty="0" err="1" smtClean="0"/>
              <a:t>Distribusi</a:t>
            </a:r>
            <a:r>
              <a:rPr lang="en-US" dirty="0" smtClean="0"/>
              <a:t> </a:t>
            </a:r>
            <a:r>
              <a:rPr lang="en-US" dirty="0" err="1" smtClean="0"/>
              <a:t>Obat</a:t>
            </a:r>
            <a:r>
              <a:rPr lang="en-US" dirty="0" smtClean="0"/>
              <a:t> </a:t>
            </a:r>
            <a:r>
              <a:rPr lang="en-US" dirty="0" err="1" smtClean="0"/>
              <a:t>Baik</a:t>
            </a:r>
            <a:r>
              <a:rPr lang="en-US" dirty="0" smtClean="0"/>
              <a:t> (CDOB)</a:t>
            </a:r>
          </a:p>
          <a:p>
            <a:pPr marL="285750" indent="-285750">
              <a:buFontTx/>
              <a:buChar char="-"/>
            </a:pPr>
            <a:r>
              <a:rPr lang="en-US" dirty="0" err="1" smtClean="0"/>
              <a:t>Kerahasiaan</a:t>
            </a:r>
            <a:r>
              <a:rPr lang="en-US" dirty="0" smtClean="0"/>
              <a:t> </a:t>
            </a:r>
            <a:r>
              <a:rPr lang="en-US" dirty="0" err="1" smtClean="0"/>
              <a:t>Pasien</a:t>
            </a:r>
            <a:endParaRPr lang="en-US" dirty="0"/>
          </a:p>
        </p:txBody>
      </p:sp>
      <p:grpSp>
        <p:nvGrpSpPr>
          <p:cNvPr id="5" name="Group 4"/>
          <p:cNvGrpSpPr/>
          <p:nvPr/>
        </p:nvGrpSpPr>
        <p:grpSpPr>
          <a:xfrm>
            <a:off x="8361412" y="829548"/>
            <a:ext cx="2390775" cy="2479242"/>
            <a:chOff x="8361412" y="829548"/>
            <a:chExt cx="2390775" cy="2479242"/>
          </a:xfrm>
        </p:grpSpPr>
        <p:sp>
          <p:nvSpPr>
            <p:cNvPr id="4" name="Oval 3"/>
            <p:cNvSpPr/>
            <p:nvPr/>
          </p:nvSpPr>
          <p:spPr>
            <a:xfrm>
              <a:off x="8585784" y="829548"/>
              <a:ext cx="1942033"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Kemenkes</a:t>
              </a:r>
              <a:endParaRPr lang="en-US" dirty="0"/>
            </a:p>
          </p:txBody>
        </p:sp>
        <p:sp>
          <p:nvSpPr>
            <p:cNvPr id="8" name="Oval 7"/>
            <p:cNvSpPr/>
            <p:nvPr/>
          </p:nvSpPr>
          <p:spPr>
            <a:xfrm>
              <a:off x="8361412" y="1619386"/>
              <a:ext cx="2390775"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Kemenkominfo</a:t>
              </a:r>
              <a:endParaRPr lang="en-US" dirty="0"/>
            </a:p>
          </p:txBody>
        </p:sp>
        <p:sp>
          <p:nvSpPr>
            <p:cNvPr id="9" name="Oval 8"/>
            <p:cNvSpPr/>
            <p:nvPr/>
          </p:nvSpPr>
          <p:spPr>
            <a:xfrm>
              <a:off x="8596313" y="2451540"/>
              <a:ext cx="1942033"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BPOM</a:t>
              </a:r>
              <a:endParaRPr lang="en-US" dirty="0"/>
            </a:p>
          </p:txBody>
        </p:sp>
      </p:grpSp>
    </p:spTree>
    <p:extLst>
      <p:ext uri="{BB962C8B-B14F-4D97-AF65-F5344CB8AC3E}">
        <p14:creationId xmlns:p14="http://schemas.microsoft.com/office/powerpoint/2010/main" val="8998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974</TotalTime>
  <Words>1273</Words>
  <Application>Microsoft Macintosh PowerPoint</Application>
  <PresentationFormat>Widescreen</PresentationFormat>
  <Paragraphs>208</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BatangChe</vt:lpstr>
      <vt:lpstr>Bell MT</vt:lpstr>
      <vt:lpstr>Calibri</vt:lpstr>
      <vt:lpstr>Calibri Light</vt:lpstr>
      <vt:lpstr>Century Gothic</vt:lpstr>
      <vt:lpstr>Khmer UI</vt:lpstr>
      <vt:lpstr>Times New Roman</vt:lpstr>
      <vt:lpstr>Wingdings</vt:lpstr>
      <vt:lpstr>Arial</vt:lpstr>
      <vt:lpstr>Metropolitan</vt:lpstr>
      <vt:lpstr>Aspek Hukum Pelayanan Farmasi Online (e-Farmasi)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Ketentuan  E-Farmasi  (Rancangan) (1) </vt:lpstr>
      <vt:lpstr>Ketentuan  E-Farmasi  (Rancangan) (2) </vt:lpstr>
      <vt:lpstr>Ketentuan  E-Farmasi  (Rancangan) (3) </vt:lpstr>
      <vt:lpstr>Ketentuan  E-Farmasi  (Rancangan) (3) </vt:lpstr>
      <vt:lpstr>PowerPoint Presentation</vt:lpstr>
      <vt:lpstr>PowerPoint Presentation</vt:lpstr>
      <vt:lpstr>PowerPoint Presentation</vt:lpstr>
      <vt:lpstr>Peraturan Apotek Online di Jerman(1)</vt:lpstr>
      <vt:lpstr>Peraturan Apotek Online di Jerman(2)</vt:lpstr>
      <vt:lpstr>Hal-hal yang harus diperhatikan dalam E-Farmasi</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Hasyry Agustin</dc:creator>
  <cp:lastModifiedBy>Microsoft Office User</cp:lastModifiedBy>
  <cp:revision>67</cp:revision>
  <dcterms:created xsi:type="dcterms:W3CDTF">2018-06-22T04:46:34Z</dcterms:created>
  <dcterms:modified xsi:type="dcterms:W3CDTF">2018-07-13T04:06:41Z</dcterms:modified>
</cp:coreProperties>
</file>